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467" r:id="rId2"/>
    <p:sldId id="567" r:id="rId3"/>
    <p:sldId id="704" r:id="rId4"/>
    <p:sldId id="503" r:id="rId5"/>
    <p:sldId id="689" r:id="rId6"/>
    <p:sldId id="690" r:id="rId7"/>
    <p:sldId id="691" r:id="rId8"/>
    <p:sldId id="692" r:id="rId9"/>
    <p:sldId id="694" r:id="rId10"/>
    <p:sldId id="696" r:id="rId11"/>
    <p:sldId id="668" r:id="rId12"/>
    <p:sldId id="701" r:id="rId13"/>
    <p:sldId id="700" r:id="rId14"/>
    <p:sldId id="699" r:id="rId15"/>
    <p:sldId id="669" r:id="rId16"/>
    <p:sldId id="670" r:id="rId17"/>
    <p:sldId id="702" r:id="rId18"/>
    <p:sldId id="703" r:id="rId19"/>
    <p:sldId id="697" r:id="rId20"/>
  </p:sldIdLst>
  <p:sldSz cx="9144000" cy="6858000" type="screen4x3"/>
  <p:notesSz cx="7010400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ozo" initials="a" lastIdx="9" clrIdx="0"/>
  <p:cmAuthor id="1" name="Piedad Muñoz Rojas" initials="PMR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98" autoAdjust="0"/>
  </p:normalViewPr>
  <p:slideViewPr>
    <p:cSldViewPr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0.xml"/><Relationship Id="rId3" Type="http://schemas.openxmlformats.org/officeDocument/2006/relationships/slide" Target="../slides/slide7.xml"/><Relationship Id="rId7" Type="http://schemas.openxmlformats.org/officeDocument/2006/relationships/slide" Target="../slides/slide11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15.xml"/><Relationship Id="rId11" Type="http://schemas.openxmlformats.org/officeDocument/2006/relationships/slide" Target="../slides/slide3.xml"/><Relationship Id="rId5" Type="http://schemas.openxmlformats.org/officeDocument/2006/relationships/slide" Target="../slides/slide13.xml"/><Relationship Id="rId10" Type="http://schemas.openxmlformats.org/officeDocument/2006/relationships/slide" Target="../slides/slide12.xml"/><Relationship Id="rId4" Type="http://schemas.openxmlformats.org/officeDocument/2006/relationships/slide" Target="../slides/slide9.xml"/><Relationship Id="rId9" Type="http://schemas.openxmlformats.org/officeDocument/2006/relationships/slide" Target="../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10000-1DC3-4E38-B0E6-50DCB3200A2B}" type="doc">
      <dgm:prSet loTypeId="urn:microsoft.com/office/officeart/2005/8/layout/list1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135D39E2-8A2C-4B39-80A4-14826832FD95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1" action="ppaction://hlinksldjump"/>
            </a:rPr>
            <a:t>GASTOS DE FUNCIONAMIENTO EJECUCIÓN PRESUPUESTAL CONSOLIDADA PRESUPUESTO ANUAL JULIO 2012 - 2013</a:t>
          </a:r>
          <a:endParaRPr lang="es-ES" sz="1200" b="0" dirty="0"/>
        </a:p>
      </dgm:t>
    </dgm:pt>
    <dgm:pt modelId="{C679B1B4-0544-4EE4-B495-97947E299E22}" type="parTrans" cxnId="{0F9F3CBC-B353-4E2A-9683-78993DB7B831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D16DFE27-C082-4B0C-9A03-E34D44B7AF01}" type="sibTrans" cxnId="{0F9F3CBC-B353-4E2A-9683-78993DB7B831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906BBFCD-B033-4362-BCA8-6437ED4489DB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2" action="ppaction://hlinksldjump"/>
            </a:rPr>
            <a:t>GASTOS DE FUNCIONAMIENTO RANKING POR APROPIACIÓN DISPONIBLE JULIO  2013</a:t>
          </a:r>
          <a:endParaRPr lang="es-ES" sz="1600" b="0" dirty="0"/>
        </a:p>
      </dgm:t>
    </dgm:pt>
    <dgm:pt modelId="{2FE9A7B6-535D-4975-B976-AC18D9FF42D3}" type="parTrans" cxnId="{29217F88-67A1-4DFE-9463-CE3C70FAB5F7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B3803126-AEB2-410C-9F2D-B7A7E0D08E5B}" type="sibTrans" cxnId="{29217F88-67A1-4DFE-9463-CE3C70FAB5F7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B345F428-FC60-4526-9324-A601995418FF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3" action="ppaction://hlinksldjump"/>
            </a:rPr>
            <a:t>GASTOS DE FUNCIONAMIENTO RANKING POR APROPIACIÓN Y MONTOS COMPROMETIDOS - A 31 DE JULIO DE 2013</a:t>
          </a:r>
          <a:endParaRPr lang="es-ES" sz="1200" b="0" dirty="0"/>
        </a:p>
      </dgm:t>
    </dgm:pt>
    <dgm:pt modelId="{1A72D268-DCD9-44EB-BEAE-DB9845CD8ADD}" type="parTrans" cxnId="{601ADF85-EC28-49D9-B4B5-FFF6A285F17D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95F107E6-7B33-42F7-A07E-91C3C0EC7467}" type="sibTrans" cxnId="{601ADF85-EC28-49D9-B4B5-FFF6A285F17D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80B01980-4CAF-46FD-81E7-CE47D40D5D15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4" action="ppaction://hlinksldjump"/>
            </a:rPr>
            <a:t>EMPRESAS INDUSTRIALES Y COMERCIALES GASTOS DE FUNCIONAMIENTO Y OPERACIÓN</a:t>
          </a:r>
          <a:endParaRPr lang="es-ES" sz="1200" b="0" dirty="0">
            <a:solidFill>
              <a:schemeClr val="bg1"/>
            </a:solidFill>
          </a:endParaRPr>
        </a:p>
      </dgm:t>
    </dgm:pt>
    <dgm:pt modelId="{A72E33A8-DF96-4B8F-B779-DBD0CA5DF427}" type="parTrans" cxnId="{16DC7A46-0679-4382-B5DA-506F2A1618EC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3A8ACD6C-4A8F-40D5-92E0-3B8615188BCE}" type="sibTrans" cxnId="{16DC7A46-0679-4382-B5DA-506F2A1618EC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05311E59-E8DD-4BEB-A0D5-8BAFA517C80F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5" action="ppaction://hlinksldjump"/>
            </a:rPr>
            <a:t>INVERSIÓN DIRECTA RANKING POR PORCENTAJE DE EJECUCIÓN</a:t>
          </a:r>
          <a:r>
            <a:rPr lang="es-CO" sz="1200" dirty="0" smtClean="0"/>
            <a:t> </a:t>
          </a:r>
          <a:endParaRPr lang="es-ES" sz="1200" b="0" dirty="0"/>
        </a:p>
      </dgm:t>
    </dgm:pt>
    <dgm:pt modelId="{D71AA125-0B69-4442-A300-CFD006DC723E}" type="parTrans" cxnId="{4CE6BB24-83E8-48DD-B9FE-4CA347EEBC39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83330472-8013-49D1-939B-C5F622697E32}" type="sibTrans" cxnId="{4CE6BB24-83E8-48DD-B9FE-4CA347EEBC39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788D5CD4-BE26-4F78-B8B6-E4EFC6603DEB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6" action="ppaction://hlinksldjump"/>
            </a:rPr>
            <a:t>INVERSIÓN DIRECTA RANKING POR APROPIACIÓN DISPONIBLE</a:t>
          </a:r>
          <a:r>
            <a:rPr lang="es-CO" sz="1200" dirty="0" smtClean="0"/>
            <a:t> </a:t>
          </a:r>
          <a:endParaRPr lang="es-ES" sz="1200" b="0" dirty="0"/>
        </a:p>
      </dgm:t>
    </dgm:pt>
    <dgm:pt modelId="{6AA4C3C2-E267-417B-89DA-B4AAFFFD8769}" type="parTrans" cxnId="{3B66341E-0CA1-4F38-B699-67D200C927BD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759D3F36-1452-44C8-875E-5D1E28BFD4F6}" type="sibTrans" cxnId="{3B66341E-0CA1-4F38-B699-67D200C927BD}">
      <dgm:prSet/>
      <dgm:spPr/>
      <dgm:t>
        <a:bodyPr/>
        <a:lstStyle/>
        <a:p>
          <a:endParaRPr lang="es-ES" sz="1600">
            <a:solidFill>
              <a:schemeClr val="bg1"/>
            </a:solidFill>
          </a:endParaRPr>
        </a:p>
      </dgm:t>
    </dgm:pt>
    <dgm:pt modelId="{3401BCE4-5819-43CA-892E-978853C93879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7" action="ppaction://hlinksldjump"/>
            </a:rPr>
            <a:t>INVERSIÓN DIRECTA COMPARATIVO RESUMEN EJECUCIÓN PRESUPUESTAL</a:t>
          </a:r>
          <a:r>
            <a:rPr lang="es-CO" sz="1200" dirty="0" smtClean="0"/>
            <a:t> </a:t>
          </a:r>
          <a:endParaRPr lang="es-MX" sz="1200" b="0" dirty="0" smtClean="0">
            <a:solidFill>
              <a:schemeClr val="bg1"/>
            </a:solidFill>
          </a:endParaRPr>
        </a:p>
      </dgm:t>
    </dgm:pt>
    <dgm:pt modelId="{75A03376-AD6D-4955-BB62-D02752614419}" type="parTrans" cxnId="{8C40D1AD-54E4-45AD-A50E-D267DE1D9A59}">
      <dgm:prSet/>
      <dgm:spPr/>
      <dgm:t>
        <a:bodyPr/>
        <a:lstStyle/>
        <a:p>
          <a:endParaRPr lang="es-ES"/>
        </a:p>
      </dgm:t>
    </dgm:pt>
    <dgm:pt modelId="{B3239169-8E3A-4781-AFC5-EE7A62649675}" type="sibTrans" cxnId="{8C40D1AD-54E4-45AD-A50E-D267DE1D9A59}">
      <dgm:prSet/>
      <dgm:spPr/>
      <dgm:t>
        <a:bodyPr/>
        <a:lstStyle/>
        <a:p>
          <a:endParaRPr lang="es-ES"/>
        </a:p>
      </dgm:t>
    </dgm:pt>
    <dgm:pt modelId="{C08CFD72-1EE0-4D4B-89D5-DA39397980E7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8" action="ppaction://hlinksldjump"/>
            </a:rPr>
            <a:t>EMPRESAS INDUSTRIALES Y COMERCIALES RANKING POR APROPIACIÓN DISPONIBLE</a:t>
          </a:r>
          <a:r>
            <a:rPr lang="es-CO" sz="1200" dirty="0" smtClean="0"/>
            <a:t> </a:t>
          </a:r>
          <a:r>
            <a:rPr lang="es-MX" sz="1600" b="0" dirty="0" smtClean="0">
              <a:solidFill>
                <a:schemeClr val="bg1"/>
              </a:solidFill>
              <a:hlinkClick xmlns:r="http://schemas.openxmlformats.org/officeDocument/2006/relationships" r:id="rId8" action="ppaction://hlinksldjump"/>
            </a:rPr>
            <a:t> </a:t>
          </a:r>
          <a:endParaRPr lang="es-ES" sz="1600" b="0" dirty="0">
            <a:solidFill>
              <a:schemeClr val="bg1"/>
            </a:solidFill>
            <a:latin typeface="+mn-lt"/>
          </a:endParaRPr>
        </a:p>
      </dgm:t>
    </dgm:pt>
    <dgm:pt modelId="{81314891-72C0-4C30-8718-34E414B03AA2}" type="parTrans" cxnId="{B57CA31E-81F8-4E24-B24C-3DD0BB72CAC5}">
      <dgm:prSet/>
      <dgm:spPr/>
      <dgm:t>
        <a:bodyPr/>
        <a:lstStyle/>
        <a:p>
          <a:endParaRPr lang="es-CO"/>
        </a:p>
      </dgm:t>
    </dgm:pt>
    <dgm:pt modelId="{B3C0A267-B130-47D1-A7AC-8811E3597947}" type="sibTrans" cxnId="{B57CA31E-81F8-4E24-B24C-3DD0BB72CAC5}">
      <dgm:prSet/>
      <dgm:spPr/>
      <dgm:t>
        <a:bodyPr/>
        <a:lstStyle/>
        <a:p>
          <a:endParaRPr lang="es-CO"/>
        </a:p>
      </dgm:t>
    </dgm:pt>
    <dgm:pt modelId="{50CAA71B-9955-4CA3-8C77-082371C401A9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9" action="ppaction://hlinksldjump"/>
            </a:rPr>
            <a:t>INVERSIÓN DIRECTA SITUACIONES ESPECIALES</a:t>
          </a:r>
          <a:r>
            <a:rPr lang="es-CO" sz="1200" dirty="0" smtClean="0"/>
            <a:t> </a:t>
          </a:r>
          <a:r>
            <a:rPr lang="es-MX" sz="1600" b="0" dirty="0" smtClean="0">
              <a:hlinkClick xmlns:r="http://schemas.openxmlformats.org/officeDocument/2006/relationships" r:id="rId9" action="ppaction://hlinksldjump"/>
            </a:rPr>
            <a:t> </a:t>
          </a:r>
          <a:endParaRPr lang="es-ES" sz="1600" b="0" dirty="0"/>
        </a:p>
      </dgm:t>
    </dgm:pt>
    <dgm:pt modelId="{BFC33D26-5FA8-4EEE-81F2-B2EB9F295638}" type="parTrans" cxnId="{F595AAE4-47C7-4EA8-9412-C5403B81C9B3}">
      <dgm:prSet/>
      <dgm:spPr/>
      <dgm:t>
        <a:bodyPr/>
        <a:lstStyle/>
        <a:p>
          <a:endParaRPr lang="es-CO"/>
        </a:p>
      </dgm:t>
    </dgm:pt>
    <dgm:pt modelId="{49616390-4250-49E3-BDB1-0EE06AE543FF}" type="sibTrans" cxnId="{F595AAE4-47C7-4EA8-9412-C5403B81C9B3}">
      <dgm:prSet/>
      <dgm:spPr/>
      <dgm:t>
        <a:bodyPr/>
        <a:lstStyle/>
        <a:p>
          <a:endParaRPr lang="es-CO"/>
        </a:p>
      </dgm:t>
    </dgm:pt>
    <dgm:pt modelId="{E5F71BA0-B332-43D4-99F6-C79295A76FC4}">
      <dgm:prSet phldrT="[Texto]" custT="1"/>
      <dgm:spPr/>
      <dgm:t>
        <a:bodyPr/>
        <a:lstStyle/>
        <a:p>
          <a:r>
            <a:rPr lang="es-CO" sz="1200" dirty="0" smtClean="0">
              <a:hlinkClick xmlns:r="http://schemas.openxmlformats.org/officeDocument/2006/relationships" r:id="rId10" action="ppaction://hlinksldjump"/>
            </a:rPr>
            <a:t>INVERSIÓN DIRECTA PARETO PRESUPUESTAL POR INVERSIÓN DIRECTA</a:t>
          </a:r>
          <a:r>
            <a:rPr lang="es-CO" sz="1200" dirty="0" smtClean="0"/>
            <a:t> </a:t>
          </a:r>
          <a:endParaRPr lang="es-MX" sz="1200" b="0" dirty="0" smtClean="0">
            <a:solidFill>
              <a:schemeClr val="bg1"/>
            </a:solidFill>
          </a:endParaRPr>
        </a:p>
      </dgm:t>
    </dgm:pt>
    <dgm:pt modelId="{9CE5AFB9-4219-4240-9DD7-197E8C04B643}" type="parTrans" cxnId="{4CD1203B-A3CE-4F2F-ACD0-7EC1958598F2}">
      <dgm:prSet/>
      <dgm:spPr/>
      <dgm:t>
        <a:bodyPr/>
        <a:lstStyle/>
        <a:p>
          <a:endParaRPr lang="es-CO"/>
        </a:p>
      </dgm:t>
    </dgm:pt>
    <dgm:pt modelId="{94CEF223-BE9A-4B37-B2A1-D60480FF2C23}" type="sibTrans" cxnId="{4CD1203B-A3CE-4F2F-ACD0-7EC1958598F2}">
      <dgm:prSet/>
      <dgm:spPr/>
      <dgm:t>
        <a:bodyPr/>
        <a:lstStyle/>
        <a:p>
          <a:endParaRPr lang="es-CO"/>
        </a:p>
      </dgm:t>
    </dgm:pt>
    <dgm:pt modelId="{1F96E516-EBA4-44AA-A5E7-123DF714B228}">
      <dgm:prSet phldrT="[Texto]" custT="1"/>
      <dgm:spPr/>
      <dgm:t>
        <a:bodyPr/>
        <a:lstStyle/>
        <a:p>
          <a:r>
            <a:rPr lang="es-ES" sz="1200" b="0" dirty="0" smtClean="0">
              <a:hlinkClick xmlns:r="http://schemas.openxmlformats.org/officeDocument/2006/relationships" r:id="rId11" action="ppaction://hlinksldjump"/>
            </a:rPr>
            <a:t>EJECUCIÓN PASIVA DEL PRESUPUESTO</a:t>
          </a:r>
          <a:endParaRPr lang="es-ES" sz="1200" b="0" dirty="0"/>
        </a:p>
      </dgm:t>
    </dgm:pt>
    <dgm:pt modelId="{812DF14F-48A7-4DDD-AB25-5427C901B8D7}" type="parTrans" cxnId="{A2BD5020-2926-4983-9873-F1B1634C1F09}">
      <dgm:prSet/>
      <dgm:spPr/>
      <dgm:t>
        <a:bodyPr/>
        <a:lstStyle/>
        <a:p>
          <a:endParaRPr lang="es-CO"/>
        </a:p>
      </dgm:t>
    </dgm:pt>
    <dgm:pt modelId="{FAD677B5-59ED-418F-8C10-5D7D76D1CD10}" type="sibTrans" cxnId="{A2BD5020-2926-4983-9873-F1B1634C1F09}">
      <dgm:prSet/>
      <dgm:spPr/>
      <dgm:t>
        <a:bodyPr/>
        <a:lstStyle/>
        <a:p>
          <a:endParaRPr lang="es-CO"/>
        </a:p>
      </dgm:t>
    </dgm:pt>
    <dgm:pt modelId="{3CF59E47-CD2D-46BA-943B-F15520224BB6}" type="pres">
      <dgm:prSet presAssocID="{37010000-1DC3-4E38-B0E6-50DCB3200A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E437E49-9FC6-4558-BDE4-ACC8790B54E6}" type="pres">
      <dgm:prSet presAssocID="{1F96E516-EBA4-44AA-A5E7-123DF714B228}" presName="parentLin" presStyleCnt="0"/>
      <dgm:spPr/>
    </dgm:pt>
    <dgm:pt modelId="{D37D7DB6-56CC-486B-B58A-2B176FA6011A}" type="pres">
      <dgm:prSet presAssocID="{1F96E516-EBA4-44AA-A5E7-123DF714B228}" presName="parentLeftMargin" presStyleLbl="node1" presStyleIdx="0" presStyleCnt="11"/>
      <dgm:spPr/>
      <dgm:t>
        <a:bodyPr/>
        <a:lstStyle/>
        <a:p>
          <a:endParaRPr lang="es-CO"/>
        </a:p>
      </dgm:t>
    </dgm:pt>
    <dgm:pt modelId="{633C6458-3C3D-421A-B295-67762FDC0455}" type="pres">
      <dgm:prSet presAssocID="{1F96E516-EBA4-44AA-A5E7-123DF714B228}" presName="parentText" presStyleLbl="node1" presStyleIdx="0" presStyleCnt="11" custScaleX="142857" custScaleY="16738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41960B-DF51-4FF5-B62F-3BC6850E69D2}" type="pres">
      <dgm:prSet presAssocID="{1F96E516-EBA4-44AA-A5E7-123DF714B228}" presName="negativeSpace" presStyleCnt="0"/>
      <dgm:spPr/>
    </dgm:pt>
    <dgm:pt modelId="{45373724-793B-45E1-8C1F-409F545B7682}" type="pres">
      <dgm:prSet presAssocID="{1F96E516-EBA4-44AA-A5E7-123DF714B228}" presName="childText" presStyleLbl="conFgAcc1" presStyleIdx="0" presStyleCnt="11">
        <dgm:presLayoutVars>
          <dgm:bulletEnabled val="1"/>
        </dgm:presLayoutVars>
      </dgm:prSet>
      <dgm:spPr/>
    </dgm:pt>
    <dgm:pt modelId="{32E54007-C9FA-4D5B-9A70-5E8FD0B3D859}" type="pres">
      <dgm:prSet presAssocID="{FAD677B5-59ED-418F-8C10-5D7D76D1CD10}" presName="spaceBetweenRectangles" presStyleCnt="0"/>
      <dgm:spPr/>
    </dgm:pt>
    <dgm:pt modelId="{4D767E91-C5E0-4EE8-B9C5-3CA0F0024EB3}" type="pres">
      <dgm:prSet presAssocID="{135D39E2-8A2C-4B39-80A4-14826832FD95}" presName="parentLin" presStyleCnt="0"/>
      <dgm:spPr/>
    </dgm:pt>
    <dgm:pt modelId="{7AF24BCA-C0F3-4D2C-90E4-8330A9231805}" type="pres">
      <dgm:prSet presAssocID="{135D39E2-8A2C-4B39-80A4-14826832FD95}" presName="parentLeftMargin" presStyleLbl="node1" presStyleIdx="0" presStyleCnt="11"/>
      <dgm:spPr/>
      <dgm:t>
        <a:bodyPr/>
        <a:lstStyle/>
        <a:p>
          <a:endParaRPr lang="es-ES"/>
        </a:p>
      </dgm:t>
    </dgm:pt>
    <dgm:pt modelId="{818CAD02-EA46-41C9-8948-68BD028F5DD8}" type="pres">
      <dgm:prSet presAssocID="{135D39E2-8A2C-4B39-80A4-14826832FD95}" presName="parentText" presStyleLbl="node1" presStyleIdx="1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E378C1-952D-47E8-ABA5-F80975C52924}" type="pres">
      <dgm:prSet presAssocID="{135D39E2-8A2C-4B39-80A4-14826832FD95}" presName="negativeSpace" presStyleCnt="0"/>
      <dgm:spPr/>
    </dgm:pt>
    <dgm:pt modelId="{0A36BDDA-D1FA-4D92-9997-D0182276C138}" type="pres">
      <dgm:prSet presAssocID="{135D39E2-8A2C-4B39-80A4-14826832FD95}" presName="childText" presStyleLbl="conFgAcc1" presStyleIdx="1" presStyleCnt="11">
        <dgm:presLayoutVars>
          <dgm:bulletEnabled val="1"/>
        </dgm:presLayoutVars>
      </dgm:prSet>
      <dgm:spPr/>
    </dgm:pt>
    <dgm:pt modelId="{1D4BFC94-C6FA-4E64-A22D-44B39CD1332B}" type="pres">
      <dgm:prSet presAssocID="{D16DFE27-C082-4B0C-9A03-E34D44B7AF01}" presName="spaceBetweenRectangles" presStyleCnt="0"/>
      <dgm:spPr/>
    </dgm:pt>
    <dgm:pt modelId="{DA4FDF09-1048-486B-B7DA-77F6FEDB792F}" type="pres">
      <dgm:prSet presAssocID="{906BBFCD-B033-4362-BCA8-6437ED4489DB}" presName="parentLin" presStyleCnt="0"/>
      <dgm:spPr/>
    </dgm:pt>
    <dgm:pt modelId="{7B2350F7-2BBA-418B-B23A-DC3684399BFA}" type="pres">
      <dgm:prSet presAssocID="{906BBFCD-B033-4362-BCA8-6437ED4489DB}" presName="parentLeftMargin" presStyleLbl="node1" presStyleIdx="1" presStyleCnt="11"/>
      <dgm:spPr/>
      <dgm:t>
        <a:bodyPr/>
        <a:lstStyle/>
        <a:p>
          <a:endParaRPr lang="es-ES"/>
        </a:p>
      </dgm:t>
    </dgm:pt>
    <dgm:pt modelId="{924C8D6C-05C1-41E1-BD62-5AF1E84223BB}" type="pres">
      <dgm:prSet presAssocID="{906BBFCD-B033-4362-BCA8-6437ED4489DB}" presName="parentText" presStyleLbl="node1" presStyleIdx="2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0A1BE-116F-4562-96F5-C9B61BF11F43}" type="pres">
      <dgm:prSet presAssocID="{906BBFCD-B033-4362-BCA8-6437ED4489DB}" presName="negativeSpace" presStyleCnt="0"/>
      <dgm:spPr/>
    </dgm:pt>
    <dgm:pt modelId="{4E2D2630-80F3-4B3C-B9B4-4E9A933D75E9}" type="pres">
      <dgm:prSet presAssocID="{906BBFCD-B033-4362-BCA8-6437ED4489DB}" presName="childText" presStyleLbl="conFgAcc1" presStyleIdx="2" presStyleCnt="11">
        <dgm:presLayoutVars>
          <dgm:bulletEnabled val="1"/>
        </dgm:presLayoutVars>
      </dgm:prSet>
      <dgm:spPr/>
    </dgm:pt>
    <dgm:pt modelId="{B891D225-3D5E-4ECE-AC37-6FCCB531C83E}" type="pres">
      <dgm:prSet presAssocID="{B3803126-AEB2-410C-9F2D-B7A7E0D08E5B}" presName="spaceBetweenRectangles" presStyleCnt="0"/>
      <dgm:spPr/>
    </dgm:pt>
    <dgm:pt modelId="{798F7013-36C4-4AED-B8D4-2998B6E18A26}" type="pres">
      <dgm:prSet presAssocID="{B345F428-FC60-4526-9324-A601995418FF}" presName="parentLin" presStyleCnt="0"/>
      <dgm:spPr/>
    </dgm:pt>
    <dgm:pt modelId="{83D01ACB-4A77-414E-A719-05808612CE05}" type="pres">
      <dgm:prSet presAssocID="{B345F428-FC60-4526-9324-A601995418FF}" presName="parentLeftMargin" presStyleLbl="node1" presStyleIdx="2" presStyleCnt="11"/>
      <dgm:spPr/>
      <dgm:t>
        <a:bodyPr/>
        <a:lstStyle/>
        <a:p>
          <a:endParaRPr lang="es-ES"/>
        </a:p>
      </dgm:t>
    </dgm:pt>
    <dgm:pt modelId="{BC113A1E-07AA-4CDF-A7AA-2DC31E7A780B}" type="pres">
      <dgm:prSet presAssocID="{B345F428-FC60-4526-9324-A601995418FF}" presName="parentText" presStyleLbl="node1" presStyleIdx="3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B481EE-C21E-4957-B737-8B1E5F1662A1}" type="pres">
      <dgm:prSet presAssocID="{B345F428-FC60-4526-9324-A601995418FF}" presName="negativeSpace" presStyleCnt="0"/>
      <dgm:spPr/>
    </dgm:pt>
    <dgm:pt modelId="{8669E1B5-C79C-4C11-BC66-227D5DFD7C17}" type="pres">
      <dgm:prSet presAssocID="{B345F428-FC60-4526-9324-A601995418FF}" presName="childText" presStyleLbl="conFgAcc1" presStyleIdx="3" presStyleCnt="11">
        <dgm:presLayoutVars>
          <dgm:bulletEnabled val="1"/>
        </dgm:presLayoutVars>
      </dgm:prSet>
      <dgm:spPr/>
    </dgm:pt>
    <dgm:pt modelId="{0C874ECB-0F03-451B-8CB6-769FE463BB55}" type="pres">
      <dgm:prSet presAssocID="{95F107E6-7B33-42F7-A07E-91C3C0EC7467}" presName="spaceBetweenRectangles" presStyleCnt="0"/>
      <dgm:spPr/>
    </dgm:pt>
    <dgm:pt modelId="{F93EEA01-66E8-43E0-A53F-4978E6D7B52D}" type="pres">
      <dgm:prSet presAssocID="{80B01980-4CAF-46FD-81E7-CE47D40D5D15}" presName="parentLin" presStyleCnt="0"/>
      <dgm:spPr/>
    </dgm:pt>
    <dgm:pt modelId="{B57A1FE1-BE03-4F78-8A72-06EB25234548}" type="pres">
      <dgm:prSet presAssocID="{80B01980-4CAF-46FD-81E7-CE47D40D5D15}" presName="parentLeftMargin" presStyleLbl="node1" presStyleIdx="3" presStyleCnt="11"/>
      <dgm:spPr/>
      <dgm:t>
        <a:bodyPr/>
        <a:lstStyle/>
        <a:p>
          <a:endParaRPr lang="es-ES"/>
        </a:p>
      </dgm:t>
    </dgm:pt>
    <dgm:pt modelId="{502034CE-1AB0-420C-B76D-6AA68E08849A}" type="pres">
      <dgm:prSet presAssocID="{80B01980-4CAF-46FD-81E7-CE47D40D5D15}" presName="parentText" presStyleLbl="node1" presStyleIdx="4" presStyleCnt="11" custScaleX="136570" custScaleY="13731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23CA64-5205-4D90-819D-C8C7F3FAB107}" type="pres">
      <dgm:prSet presAssocID="{80B01980-4CAF-46FD-81E7-CE47D40D5D15}" presName="negativeSpace" presStyleCnt="0"/>
      <dgm:spPr/>
    </dgm:pt>
    <dgm:pt modelId="{E283E567-E3B6-48D0-ABDE-3D2D26C8EB15}" type="pres">
      <dgm:prSet presAssocID="{80B01980-4CAF-46FD-81E7-CE47D40D5D15}" presName="childText" presStyleLbl="conFgAcc1" presStyleIdx="4" presStyleCnt="11">
        <dgm:presLayoutVars>
          <dgm:bulletEnabled val="1"/>
        </dgm:presLayoutVars>
      </dgm:prSet>
      <dgm:spPr/>
    </dgm:pt>
    <dgm:pt modelId="{CAB792E8-594E-4366-B3CD-F139AB43DBF3}" type="pres">
      <dgm:prSet presAssocID="{3A8ACD6C-4A8F-40D5-92E0-3B8615188BCE}" presName="spaceBetweenRectangles" presStyleCnt="0"/>
      <dgm:spPr/>
    </dgm:pt>
    <dgm:pt modelId="{FAEC635B-A988-444F-8A0D-028C6AEADC67}" type="pres">
      <dgm:prSet presAssocID="{C08CFD72-1EE0-4D4B-89D5-DA39397980E7}" presName="parentLin" presStyleCnt="0"/>
      <dgm:spPr/>
    </dgm:pt>
    <dgm:pt modelId="{2C902E59-88E5-40AD-8886-D0FC56F2121C}" type="pres">
      <dgm:prSet presAssocID="{C08CFD72-1EE0-4D4B-89D5-DA39397980E7}" presName="parentLeftMargin" presStyleLbl="node1" presStyleIdx="4" presStyleCnt="11"/>
      <dgm:spPr/>
      <dgm:t>
        <a:bodyPr/>
        <a:lstStyle/>
        <a:p>
          <a:endParaRPr lang="es-CO"/>
        </a:p>
      </dgm:t>
    </dgm:pt>
    <dgm:pt modelId="{7CDE1E06-52CC-443D-9881-E887905E1428}" type="pres">
      <dgm:prSet presAssocID="{C08CFD72-1EE0-4D4B-89D5-DA39397980E7}" presName="parentText" presStyleLbl="node1" presStyleIdx="5" presStyleCnt="11" custScaleX="142857" custScaleY="1583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1141CB-7981-4BCB-A556-F6FA099D38B3}" type="pres">
      <dgm:prSet presAssocID="{C08CFD72-1EE0-4D4B-89D5-DA39397980E7}" presName="negativeSpace" presStyleCnt="0"/>
      <dgm:spPr/>
    </dgm:pt>
    <dgm:pt modelId="{4E3649EE-001C-4FDB-BA46-AEE3AC973D50}" type="pres">
      <dgm:prSet presAssocID="{C08CFD72-1EE0-4D4B-89D5-DA39397980E7}" presName="childText" presStyleLbl="conFgAcc1" presStyleIdx="5" presStyleCnt="11">
        <dgm:presLayoutVars>
          <dgm:bulletEnabled val="1"/>
        </dgm:presLayoutVars>
      </dgm:prSet>
      <dgm:spPr/>
    </dgm:pt>
    <dgm:pt modelId="{5D6E8DEE-E764-4393-B725-51AE0FF132F7}" type="pres">
      <dgm:prSet presAssocID="{B3C0A267-B130-47D1-A7AC-8811E3597947}" presName="spaceBetweenRectangles" presStyleCnt="0"/>
      <dgm:spPr/>
    </dgm:pt>
    <dgm:pt modelId="{4BE7FAB0-7D86-48DA-8D13-990219EA07E8}" type="pres">
      <dgm:prSet presAssocID="{3401BCE4-5819-43CA-892E-978853C93879}" presName="parentLin" presStyleCnt="0"/>
      <dgm:spPr/>
    </dgm:pt>
    <dgm:pt modelId="{D28CF665-D751-456A-8500-A66AD06302D2}" type="pres">
      <dgm:prSet presAssocID="{3401BCE4-5819-43CA-892E-978853C93879}" presName="parentLeftMargin" presStyleLbl="node1" presStyleIdx="5" presStyleCnt="11"/>
      <dgm:spPr/>
      <dgm:t>
        <a:bodyPr/>
        <a:lstStyle/>
        <a:p>
          <a:endParaRPr lang="es-ES"/>
        </a:p>
      </dgm:t>
    </dgm:pt>
    <dgm:pt modelId="{D5DCAD56-3591-4A98-9DC9-79D3C5428F4A}" type="pres">
      <dgm:prSet presAssocID="{3401BCE4-5819-43CA-892E-978853C93879}" presName="parentText" presStyleLbl="node1" presStyleIdx="6" presStyleCnt="11" custScaleX="142857" custScaleY="14639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B86DD4-1C76-4D24-93FA-435A8797FA9F}" type="pres">
      <dgm:prSet presAssocID="{3401BCE4-5819-43CA-892E-978853C93879}" presName="negativeSpace" presStyleCnt="0"/>
      <dgm:spPr/>
    </dgm:pt>
    <dgm:pt modelId="{3151FB24-51AC-4E87-9347-AC8A9A700C52}" type="pres">
      <dgm:prSet presAssocID="{3401BCE4-5819-43CA-892E-978853C93879}" presName="childText" presStyleLbl="conFgAcc1" presStyleIdx="6" presStyleCnt="11">
        <dgm:presLayoutVars>
          <dgm:bulletEnabled val="1"/>
        </dgm:presLayoutVars>
      </dgm:prSet>
      <dgm:spPr/>
    </dgm:pt>
    <dgm:pt modelId="{4FCA2830-8C05-4C42-BDDA-92AAE39D361E}" type="pres">
      <dgm:prSet presAssocID="{B3239169-8E3A-4781-AFC5-EE7A62649675}" presName="spaceBetweenRectangles" presStyleCnt="0"/>
      <dgm:spPr/>
    </dgm:pt>
    <dgm:pt modelId="{B8516A0B-367A-4789-8D18-2B108CB5F5AF}" type="pres">
      <dgm:prSet presAssocID="{E5F71BA0-B332-43D4-99F6-C79295A76FC4}" presName="parentLin" presStyleCnt="0"/>
      <dgm:spPr/>
    </dgm:pt>
    <dgm:pt modelId="{98F64A5C-688B-4D20-A91A-A0AB9FEA5CDE}" type="pres">
      <dgm:prSet presAssocID="{E5F71BA0-B332-43D4-99F6-C79295A76FC4}" presName="parentLeftMargin" presStyleLbl="node1" presStyleIdx="6" presStyleCnt="11"/>
      <dgm:spPr/>
      <dgm:t>
        <a:bodyPr/>
        <a:lstStyle/>
        <a:p>
          <a:endParaRPr lang="es-CO"/>
        </a:p>
      </dgm:t>
    </dgm:pt>
    <dgm:pt modelId="{9ABCC8A1-7C40-43CF-9FCB-9ED88FC58FCD}" type="pres">
      <dgm:prSet presAssocID="{E5F71BA0-B332-43D4-99F6-C79295A76FC4}" presName="parentText" presStyleLbl="node1" presStyleIdx="7" presStyleCnt="11" custScaleX="142857" custScaleY="14635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EF9678-F83B-4D33-A718-E3162EE293FD}" type="pres">
      <dgm:prSet presAssocID="{E5F71BA0-B332-43D4-99F6-C79295A76FC4}" presName="negativeSpace" presStyleCnt="0"/>
      <dgm:spPr/>
    </dgm:pt>
    <dgm:pt modelId="{77D708A3-AC6A-49F5-9C13-241343DB162E}" type="pres">
      <dgm:prSet presAssocID="{E5F71BA0-B332-43D4-99F6-C79295A76FC4}" presName="childText" presStyleLbl="conFgAcc1" presStyleIdx="7" presStyleCnt="11">
        <dgm:presLayoutVars>
          <dgm:bulletEnabled val="1"/>
        </dgm:presLayoutVars>
      </dgm:prSet>
      <dgm:spPr/>
    </dgm:pt>
    <dgm:pt modelId="{BB34C985-E7F8-4FCD-8772-C1C2D674AE5B}" type="pres">
      <dgm:prSet presAssocID="{94CEF223-BE9A-4B37-B2A1-D60480FF2C23}" presName="spaceBetweenRectangles" presStyleCnt="0"/>
      <dgm:spPr/>
    </dgm:pt>
    <dgm:pt modelId="{DB80D5C0-2BFD-414E-9D0C-D460D9774715}" type="pres">
      <dgm:prSet presAssocID="{05311E59-E8DD-4BEB-A0D5-8BAFA517C80F}" presName="parentLin" presStyleCnt="0"/>
      <dgm:spPr/>
    </dgm:pt>
    <dgm:pt modelId="{88364DE0-C6FF-4D37-8E4E-D36987A221F5}" type="pres">
      <dgm:prSet presAssocID="{05311E59-E8DD-4BEB-A0D5-8BAFA517C80F}" presName="parentLeftMargin" presStyleLbl="node1" presStyleIdx="7" presStyleCnt="11"/>
      <dgm:spPr/>
      <dgm:t>
        <a:bodyPr/>
        <a:lstStyle/>
        <a:p>
          <a:endParaRPr lang="es-ES"/>
        </a:p>
      </dgm:t>
    </dgm:pt>
    <dgm:pt modelId="{DF5D3950-7A09-4D7F-A0EB-05853DE7B96A}" type="pres">
      <dgm:prSet presAssocID="{05311E59-E8DD-4BEB-A0D5-8BAFA517C80F}" presName="parentText" presStyleLbl="node1" presStyleIdx="8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AC379F-06D2-426C-B78E-2A446E0757F1}" type="pres">
      <dgm:prSet presAssocID="{05311E59-E8DD-4BEB-A0D5-8BAFA517C80F}" presName="negativeSpace" presStyleCnt="0"/>
      <dgm:spPr/>
    </dgm:pt>
    <dgm:pt modelId="{C28CA4CD-A7E4-4E85-8951-92FC27C2467B}" type="pres">
      <dgm:prSet presAssocID="{05311E59-E8DD-4BEB-A0D5-8BAFA517C80F}" presName="childText" presStyleLbl="conFgAcc1" presStyleIdx="8" presStyleCnt="11">
        <dgm:presLayoutVars>
          <dgm:bulletEnabled val="1"/>
        </dgm:presLayoutVars>
      </dgm:prSet>
      <dgm:spPr/>
    </dgm:pt>
    <dgm:pt modelId="{19E76781-EA3F-483D-B55B-05128163BB2A}" type="pres">
      <dgm:prSet presAssocID="{83330472-8013-49D1-939B-C5F622697E32}" presName="spaceBetweenRectangles" presStyleCnt="0"/>
      <dgm:spPr/>
    </dgm:pt>
    <dgm:pt modelId="{D843CB60-813F-4C3B-8FA5-C111B7C66A9E}" type="pres">
      <dgm:prSet presAssocID="{788D5CD4-BE26-4F78-B8B6-E4EFC6603DEB}" presName="parentLin" presStyleCnt="0"/>
      <dgm:spPr/>
    </dgm:pt>
    <dgm:pt modelId="{AFEA5F8B-A39C-4144-9649-6DEA76B3227A}" type="pres">
      <dgm:prSet presAssocID="{788D5CD4-BE26-4F78-B8B6-E4EFC6603DEB}" presName="parentLeftMargin" presStyleLbl="node1" presStyleIdx="8" presStyleCnt="11"/>
      <dgm:spPr/>
      <dgm:t>
        <a:bodyPr/>
        <a:lstStyle/>
        <a:p>
          <a:endParaRPr lang="es-ES"/>
        </a:p>
      </dgm:t>
    </dgm:pt>
    <dgm:pt modelId="{3C73704D-D1C0-4C77-BCF5-74FE722A008D}" type="pres">
      <dgm:prSet presAssocID="{788D5CD4-BE26-4F78-B8B6-E4EFC6603DEB}" presName="parentText" presStyleLbl="node1" presStyleIdx="9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98AE70-BF3E-4B92-B761-B33C2F4729A6}" type="pres">
      <dgm:prSet presAssocID="{788D5CD4-BE26-4F78-B8B6-E4EFC6603DEB}" presName="negativeSpace" presStyleCnt="0"/>
      <dgm:spPr/>
    </dgm:pt>
    <dgm:pt modelId="{A5D484C6-D516-41A0-BA10-F18C254A0AD3}" type="pres">
      <dgm:prSet presAssocID="{788D5CD4-BE26-4F78-B8B6-E4EFC6603DEB}" presName="childText" presStyleLbl="conFgAcc1" presStyleIdx="9" presStyleCnt="11">
        <dgm:presLayoutVars>
          <dgm:bulletEnabled val="1"/>
        </dgm:presLayoutVars>
      </dgm:prSet>
      <dgm:spPr/>
    </dgm:pt>
    <dgm:pt modelId="{824CC0FF-1F1F-4E43-A648-BA4CC7705971}" type="pres">
      <dgm:prSet presAssocID="{759D3F36-1452-44C8-875E-5D1E28BFD4F6}" presName="spaceBetweenRectangles" presStyleCnt="0"/>
      <dgm:spPr/>
    </dgm:pt>
    <dgm:pt modelId="{42D44692-4BEF-417B-BDF0-441D3012DAAC}" type="pres">
      <dgm:prSet presAssocID="{50CAA71B-9955-4CA3-8C77-082371C401A9}" presName="parentLin" presStyleCnt="0"/>
      <dgm:spPr/>
    </dgm:pt>
    <dgm:pt modelId="{775432B1-6923-49D1-A469-69CCE6C23B87}" type="pres">
      <dgm:prSet presAssocID="{50CAA71B-9955-4CA3-8C77-082371C401A9}" presName="parentLeftMargin" presStyleLbl="node1" presStyleIdx="9" presStyleCnt="11"/>
      <dgm:spPr/>
      <dgm:t>
        <a:bodyPr/>
        <a:lstStyle/>
        <a:p>
          <a:endParaRPr lang="es-CO"/>
        </a:p>
      </dgm:t>
    </dgm:pt>
    <dgm:pt modelId="{5E5DFE26-663F-4602-980B-20F28C9E6CC9}" type="pres">
      <dgm:prSet presAssocID="{50CAA71B-9955-4CA3-8C77-082371C401A9}" presName="parentText" presStyleLbl="node1" presStyleIdx="10" presStyleCnt="11" custScaleX="136570" custScaleY="14758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0041B1-825A-4259-A3E5-77A13F547DA2}" type="pres">
      <dgm:prSet presAssocID="{50CAA71B-9955-4CA3-8C77-082371C401A9}" presName="negativeSpace" presStyleCnt="0"/>
      <dgm:spPr/>
    </dgm:pt>
    <dgm:pt modelId="{0F16B453-E406-42E3-A15D-9EE6B4441208}" type="pres">
      <dgm:prSet presAssocID="{50CAA71B-9955-4CA3-8C77-082371C401A9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4CE6BB24-83E8-48DD-B9FE-4CA347EEBC39}" srcId="{37010000-1DC3-4E38-B0E6-50DCB3200A2B}" destId="{05311E59-E8DD-4BEB-A0D5-8BAFA517C80F}" srcOrd="8" destOrd="0" parTransId="{D71AA125-0B69-4442-A300-CFD006DC723E}" sibTransId="{83330472-8013-49D1-939B-C5F622697E32}"/>
    <dgm:cxn modelId="{633BF51C-1072-45C9-A06B-7CBA601E418A}" type="presOf" srcId="{3401BCE4-5819-43CA-892E-978853C93879}" destId="{D28CF665-D751-456A-8500-A66AD06302D2}" srcOrd="0" destOrd="0" presId="urn:microsoft.com/office/officeart/2005/8/layout/list1"/>
    <dgm:cxn modelId="{8C40D1AD-54E4-45AD-A50E-D267DE1D9A59}" srcId="{37010000-1DC3-4E38-B0E6-50DCB3200A2B}" destId="{3401BCE4-5819-43CA-892E-978853C93879}" srcOrd="6" destOrd="0" parTransId="{75A03376-AD6D-4955-BB62-D02752614419}" sibTransId="{B3239169-8E3A-4781-AFC5-EE7A62649675}"/>
    <dgm:cxn modelId="{D47251D5-DD41-41FF-823D-43CD80698812}" type="presOf" srcId="{E5F71BA0-B332-43D4-99F6-C79295A76FC4}" destId="{9ABCC8A1-7C40-43CF-9FCB-9ED88FC58FCD}" srcOrd="1" destOrd="0" presId="urn:microsoft.com/office/officeart/2005/8/layout/list1"/>
    <dgm:cxn modelId="{268A6D5E-5B01-4FD6-AFE8-526E01E4FEB8}" type="presOf" srcId="{788D5CD4-BE26-4F78-B8B6-E4EFC6603DEB}" destId="{AFEA5F8B-A39C-4144-9649-6DEA76B3227A}" srcOrd="0" destOrd="0" presId="urn:microsoft.com/office/officeart/2005/8/layout/list1"/>
    <dgm:cxn modelId="{4CD1203B-A3CE-4F2F-ACD0-7EC1958598F2}" srcId="{37010000-1DC3-4E38-B0E6-50DCB3200A2B}" destId="{E5F71BA0-B332-43D4-99F6-C79295A76FC4}" srcOrd="7" destOrd="0" parTransId="{9CE5AFB9-4219-4240-9DD7-197E8C04B643}" sibTransId="{94CEF223-BE9A-4B37-B2A1-D60480FF2C23}"/>
    <dgm:cxn modelId="{BFA4577D-1754-4B75-9A83-F3DB9DEF2FF9}" type="presOf" srcId="{3401BCE4-5819-43CA-892E-978853C93879}" destId="{D5DCAD56-3591-4A98-9DC9-79D3C5428F4A}" srcOrd="1" destOrd="0" presId="urn:microsoft.com/office/officeart/2005/8/layout/list1"/>
    <dgm:cxn modelId="{ADFE59C6-3921-4A34-84FD-13CACFDD94D8}" type="presOf" srcId="{E5F71BA0-B332-43D4-99F6-C79295A76FC4}" destId="{98F64A5C-688B-4D20-A91A-A0AB9FEA5CDE}" srcOrd="0" destOrd="0" presId="urn:microsoft.com/office/officeart/2005/8/layout/list1"/>
    <dgm:cxn modelId="{64F7CB6D-95B6-420D-83EA-B3A5FDF85AA2}" type="presOf" srcId="{B345F428-FC60-4526-9324-A601995418FF}" destId="{83D01ACB-4A77-414E-A719-05808612CE05}" srcOrd="0" destOrd="0" presId="urn:microsoft.com/office/officeart/2005/8/layout/list1"/>
    <dgm:cxn modelId="{81B61A33-1EA9-4CAE-87A9-04E8A5CBB214}" type="presOf" srcId="{05311E59-E8DD-4BEB-A0D5-8BAFA517C80F}" destId="{DF5D3950-7A09-4D7F-A0EB-05853DE7B96A}" srcOrd="1" destOrd="0" presId="urn:microsoft.com/office/officeart/2005/8/layout/list1"/>
    <dgm:cxn modelId="{F5135CC1-6126-4992-B767-4CF8AF813D72}" type="presOf" srcId="{B345F428-FC60-4526-9324-A601995418FF}" destId="{BC113A1E-07AA-4CDF-A7AA-2DC31E7A780B}" srcOrd="1" destOrd="0" presId="urn:microsoft.com/office/officeart/2005/8/layout/list1"/>
    <dgm:cxn modelId="{E5C63A7B-8666-4E3A-93E7-E597FBF58D2B}" type="presOf" srcId="{135D39E2-8A2C-4B39-80A4-14826832FD95}" destId="{7AF24BCA-C0F3-4D2C-90E4-8330A9231805}" srcOrd="0" destOrd="0" presId="urn:microsoft.com/office/officeart/2005/8/layout/list1"/>
    <dgm:cxn modelId="{336FA2C0-A962-4D94-83E9-DC043877C0C5}" type="presOf" srcId="{906BBFCD-B033-4362-BCA8-6437ED4489DB}" destId="{7B2350F7-2BBA-418B-B23A-DC3684399BFA}" srcOrd="0" destOrd="0" presId="urn:microsoft.com/office/officeart/2005/8/layout/list1"/>
    <dgm:cxn modelId="{FD5AC8B6-1F5D-4924-B018-167401DFD81B}" type="presOf" srcId="{50CAA71B-9955-4CA3-8C77-082371C401A9}" destId="{5E5DFE26-663F-4602-980B-20F28C9E6CC9}" srcOrd="1" destOrd="0" presId="urn:microsoft.com/office/officeart/2005/8/layout/list1"/>
    <dgm:cxn modelId="{F595AAE4-47C7-4EA8-9412-C5403B81C9B3}" srcId="{37010000-1DC3-4E38-B0E6-50DCB3200A2B}" destId="{50CAA71B-9955-4CA3-8C77-082371C401A9}" srcOrd="10" destOrd="0" parTransId="{BFC33D26-5FA8-4EEE-81F2-B2EB9F295638}" sibTransId="{49616390-4250-49E3-BDB1-0EE06AE543FF}"/>
    <dgm:cxn modelId="{CE1C2456-CD4F-4CD1-A44E-6770ED5DBA71}" type="presOf" srcId="{50CAA71B-9955-4CA3-8C77-082371C401A9}" destId="{775432B1-6923-49D1-A469-69CCE6C23B87}" srcOrd="0" destOrd="0" presId="urn:microsoft.com/office/officeart/2005/8/layout/list1"/>
    <dgm:cxn modelId="{8E26F187-BF55-45A2-85E8-8F4D8DD218ED}" type="presOf" srcId="{05311E59-E8DD-4BEB-A0D5-8BAFA517C80F}" destId="{88364DE0-C6FF-4D37-8E4E-D36987A221F5}" srcOrd="0" destOrd="0" presId="urn:microsoft.com/office/officeart/2005/8/layout/list1"/>
    <dgm:cxn modelId="{26A5846B-B1EC-409E-B681-AA7F3A27811A}" type="presOf" srcId="{37010000-1DC3-4E38-B0E6-50DCB3200A2B}" destId="{3CF59E47-CD2D-46BA-943B-F15520224BB6}" srcOrd="0" destOrd="0" presId="urn:microsoft.com/office/officeart/2005/8/layout/list1"/>
    <dgm:cxn modelId="{AA149A75-47DE-484B-9B0A-B204BE436155}" type="presOf" srcId="{1F96E516-EBA4-44AA-A5E7-123DF714B228}" destId="{D37D7DB6-56CC-486B-B58A-2B176FA6011A}" srcOrd="0" destOrd="0" presId="urn:microsoft.com/office/officeart/2005/8/layout/list1"/>
    <dgm:cxn modelId="{FA9D2FAA-313A-4F9F-B480-73ACFF801C3E}" type="presOf" srcId="{135D39E2-8A2C-4B39-80A4-14826832FD95}" destId="{818CAD02-EA46-41C9-8948-68BD028F5DD8}" srcOrd="1" destOrd="0" presId="urn:microsoft.com/office/officeart/2005/8/layout/list1"/>
    <dgm:cxn modelId="{A2BD5020-2926-4983-9873-F1B1634C1F09}" srcId="{37010000-1DC3-4E38-B0E6-50DCB3200A2B}" destId="{1F96E516-EBA4-44AA-A5E7-123DF714B228}" srcOrd="0" destOrd="0" parTransId="{812DF14F-48A7-4DDD-AB25-5427C901B8D7}" sibTransId="{FAD677B5-59ED-418F-8C10-5D7D76D1CD10}"/>
    <dgm:cxn modelId="{D7269A9F-AD65-40BC-B2BC-4E8AAC1C4018}" type="presOf" srcId="{80B01980-4CAF-46FD-81E7-CE47D40D5D15}" destId="{502034CE-1AB0-420C-B76D-6AA68E08849A}" srcOrd="1" destOrd="0" presId="urn:microsoft.com/office/officeart/2005/8/layout/list1"/>
    <dgm:cxn modelId="{29217F88-67A1-4DFE-9463-CE3C70FAB5F7}" srcId="{37010000-1DC3-4E38-B0E6-50DCB3200A2B}" destId="{906BBFCD-B033-4362-BCA8-6437ED4489DB}" srcOrd="2" destOrd="0" parTransId="{2FE9A7B6-535D-4975-B976-AC18D9FF42D3}" sibTransId="{B3803126-AEB2-410C-9F2D-B7A7E0D08E5B}"/>
    <dgm:cxn modelId="{3B66341E-0CA1-4F38-B699-67D200C927BD}" srcId="{37010000-1DC3-4E38-B0E6-50DCB3200A2B}" destId="{788D5CD4-BE26-4F78-B8B6-E4EFC6603DEB}" srcOrd="9" destOrd="0" parTransId="{6AA4C3C2-E267-417B-89DA-B4AAFFFD8769}" sibTransId="{759D3F36-1452-44C8-875E-5D1E28BFD4F6}"/>
    <dgm:cxn modelId="{601ADF85-EC28-49D9-B4B5-FFF6A285F17D}" srcId="{37010000-1DC3-4E38-B0E6-50DCB3200A2B}" destId="{B345F428-FC60-4526-9324-A601995418FF}" srcOrd="3" destOrd="0" parTransId="{1A72D268-DCD9-44EB-BEAE-DB9845CD8ADD}" sibTransId="{95F107E6-7B33-42F7-A07E-91C3C0EC7467}"/>
    <dgm:cxn modelId="{16DC7A46-0679-4382-B5DA-506F2A1618EC}" srcId="{37010000-1DC3-4E38-B0E6-50DCB3200A2B}" destId="{80B01980-4CAF-46FD-81E7-CE47D40D5D15}" srcOrd="4" destOrd="0" parTransId="{A72E33A8-DF96-4B8F-B779-DBD0CA5DF427}" sibTransId="{3A8ACD6C-4A8F-40D5-92E0-3B8615188BCE}"/>
    <dgm:cxn modelId="{BDBBE81B-A147-43A3-80AA-0865D1BFC683}" type="presOf" srcId="{1F96E516-EBA4-44AA-A5E7-123DF714B228}" destId="{633C6458-3C3D-421A-B295-67762FDC0455}" srcOrd="1" destOrd="0" presId="urn:microsoft.com/office/officeart/2005/8/layout/list1"/>
    <dgm:cxn modelId="{63B61938-9FAF-4E4C-A900-A8822F940EDF}" type="presOf" srcId="{C08CFD72-1EE0-4D4B-89D5-DA39397980E7}" destId="{2C902E59-88E5-40AD-8886-D0FC56F2121C}" srcOrd="0" destOrd="0" presId="urn:microsoft.com/office/officeart/2005/8/layout/list1"/>
    <dgm:cxn modelId="{53F82E1D-38E0-4EB3-9266-0633CD8C63D3}" type="presOf" srcId="{80B01980-4CAF-46FD-81E7-CE47D40D5D15}" destId="{B57A1FE1-BE03-4F78-8A72-06EB25234548}" srcOrd="0" destOrd="0" presId="urn:microsoft.com/office/officeart/2005/8/layout/list1"/>
    <dgm:cxn modelId="{B57CA31E-81F8-4E24-B24C-3DD0BB72CAC5}" srcId="{37010000-1DC3-4E38-B0E6-50DCB3200A2B}" destId="{C08CFD72-1EE0-4D4B-89D5-DA39397980E7}" srcOrd="5" destOrd="0" parTransId="{81314891-72C0-4C30-8718-34E414B03AA2}" sibTransId="{B3C0A267-B130-47D1-A7AC-8811E3597947}"/>
    <dgm:cxn modelId="{3DBA08A1-8A7C-417B-88F1-9664AF3ED8E4}" type="presOf" srcId="{C08CFD72-1EE0-4D4B-89D5-DA39397980E7}" destId="{7CDE1E06-52CC-443D-9881-E887905E1428}" srcOrd="1" destOrd="0" presId="urn:microsoft.com/office/officeart/2005/8/layout/list1"/>
    <dgm:cxn modelId="{0F9F3CBC-B353-4E2A-9683-78993DB7B831}" srcId="{37010000-1DC3-4E38-B0E6-50DCB3200A2B}" destId="{135D39E2-8A2C-4B39-80A4-14826832FD95}" srcOrd="1" destOrd="0" parTransId="{C679B1B4-0544-4EE4-B495-97947E299E22}" sibTransId="{D16DFE27-C082-4B0C-9A03-E34D44B7AF01}"/>
    <dgm:cxn modelId="{14A0AC42-F372-454C-9500-355679B763ED}" type="presOf" srcId="{788D5CD4-BE26-4F78-B8B6-E4EFC6603DEB}" destId="{3C73704D-D1C0-4C77-BCF5-74FE722A008D}" srcOrd="1" destOrd="0" presId="urn:microsoft.com/office/officeart/2005/8/layout/list1"/>
    <dgm:cxn modelId="{1EC9AC01-28C9-47A2-9455-09FD4F636179}" type="presOf" srcId="{906BBFCD-B033-4362-BCA8-6437ED4489DB}" destId="{924C8D6C-05C1-41E1-BD62-5AF1E84223BB}" srcOrd="1" destOrd="0" presId="urn:microsoft.com/office/officeart/2005/8/layout/list1"/>
    <dgm:cxn modelId="{211E1305-C776-4F1F-85A9-D5B946390753}" type="presParOf" srcId="{3CF59E47-CD2D-46BA-943B-F15520224BB6}" destId="{5E437E49-9FC6-4558-BDE4-ACC8790B54E6}" srcOrd="0" destOrd="0" presId="urn:microsoft.com/office/officeart/2005/8/layout/list1"/>
    <dgm:cxn modelId="{C3EA6474-A69B-457D-938E-243E24C70559}" type="presParOf" srcId="{5E437E49-9FC6-4558-BDE4-ACC8790B54E6}" destId="{D37D7DB6-56CC-486B-B58A-2B176FA6011A}" srcOrd="0" destOrd="0" presId="urn:microsoft.com/office/officeart/2005/8/layout/list1"/>
    <dgm:cxn modelId="{AF354255-C192-4D05-884E-A7F1D1014992}" type="presParOf" srcId="{5E437E49-9FC6-4558-BDE4-ACC8790B54E6}" destId="{633C6458-3C3D-421A-B295-67762FDC0455}" srcOrd="1" destOrd="0" presId="urn:microsoft.com/office/officeart/2005/8/layout/list1"/>
    <dgm:cxn modelId="{D9C7C7DA-49B0-4520-B663-5371A77C8064}" type="presParOf" srcId="{3CF59E47-CD2D-46BA-943B-F15520224BB6}" destId="{2C41960B-DF51-4FF5-B62F-3BC6850E69D2}" srcOrd="1" destOrd="0" presId="urn:microsoft.com/office/officeart/2005/8/layout/list1"/>
    <dgm:cxn modelId="{5A22842A-6CD2-4E8C-AC8E-0999017A2661}" type="presParOf" srcId="{3CF59E47-CD2D-46BA-943B-F15520224BB6}" destId="{45373724-793B-45E1-8C1F-409F545B7682}" srcOrd="2" destOrd="0" presId="urn:microsoft.com/office/officeart/2005/8/layout/list1"/>
    <dgm:cxn modelId="{61C21335-0CBB-4A6E-91A2-3338AC7B03C2}" type="presParOf" srcId="{3CF59E47-CD2D-46BA-943B-F15520224BB6}" destId="{32E54007-C9FA-4D5B-9A70-5E8FD0B3D859}" srcOrd="3" destOrd="0" presId="urn:microsoft.com/office/officeart/2005/8/layout/list1"/>
    <dgm:cxn modelId="{B9F8616D-0CCA-473D-8EA0-34B4DFFE6E01}" type="presParOf" srcId="{3CF59E47-CD2D-46BA-943B-F15520224BB6}" destId="{4D767E91-C5E0-4EE8-B9C5-3CA0F0024EB3}" srcOrd="4" destOrd="0" presId="urn:microsoft.com/office/officeart/2005/8/layout/list1"/>
    <dgm:cxn modelId="{B1826F6B-6AE4-44BE-9C93-119611E1503D}" type="presParOf" srcId="{4D767E91-C5E0-4EE8-B9C5-3CA0F0024EB3}" destId="{7AF24BCA-C0F3-4D2C-90E4-8330A9231805}" srcOrd="0" destOrd="0" presId="urn:microsoft.com/office/officeart/2005/8/layout/list1"/>
    <dgm:cxn modelId="{61861723-FEB1-414D-BFA4-DB1E59CD9670}" type="presParOf" srcId="{4D767E91-C5E0-4EE8-B9C5-3CA0F0024EB3}" destId="{818CAD02-EA46-41C9-8948-68BD028F5DD8}" srcOrd="1" destOrd="0" presId="urn:microsoft.com/office/officeart/2005/8/layout/list1"/>
    <dgm:cxn modelId="{092B4834-4832-484A-9C6D-CA9F3A047846}" type="presParOf" srcId="{3CF59E47-CD2D-46BA-943B-F15520224BB6}" destId="{36E378C1-952D-47E8-ABA5-F80975C52924}" srcOrd="5" destOrd="0" presId="urn:microsoft.com/office/officeart/2005/8/layout/list1"/>
    <dgm:cxn modelId="{47BAD0E8-83D4-4E1F-8758-69C2A5E17115}" type="presParOf" srcId="{3CF59E47-CD2D-46BA-943B-F15520224BB6}" destId="{0A36BDDA-D1FA-4D92-9997-D0182276C138}" srcOrd="6" destOrd="0" presId="urn:microsoft.com/office/officeart/2005/8/layout/list1"/>
    <dgm:cxn modelId="{408B26BE-1999-423A-ACEF-FA46267A0614}" type="presParOf" srcId="{3CF59E47-CD2D-46BA-943B-F15520224BB6}" destId="{1D4BFC94-C6FA-4E64-A22D-44B39CD1332B}" srcOrd="7" destOrd="0" presId="urn:microsoft.com/office/officeart/2005/8/layout/list1"/>
    <dgm:cxn modelId="{A89A3AFE-03CA-43A2-A7D9-C1FC03FFA48C}" type="presParOf" srcId="{3CF59E47-CD2D-46BA-943B-F15520224BB6}" destId="{DA4FDF09-1048-486B-B7DA-77F6FEDB792F}" srcOrd="8" destOrd="0" presId="urn:microsoft.com/office/officeart/2005/8/layout/list1"/>
    <dgm:cxn modelId="{FDE7300F-5556-4522-9F2E-F6B8A2F62B8E}" type="presParOf" srcId="{DA4FDF09-1048-486B-B7DA-77F6FEDB792F}" destId="{7B2350F7-2BBA-418B-B23A-DC3684399BFA}" srcOrd="0" destOrd="0" presId="urn:microsoft.com/office/officeart/2005/8/layout/list1"/>
    <dgm:cxn modelId="{A85DFFCC-5B30-4C83-9E67-1E4C98502106}" type="presParOf" srcId="{DA4FDF09-1048-486B-B7DA-77F6FEDB792F}" destId="{924C8D6C-05C1-41E1-BD62-5AF1E84223BB}" srcOrd="1" destOrd="0" presId="urn:microsoft.com/office/officeart/2005/8/layout/list1"/>
    <dgm:cxn modelId="{797A6DBD-9ABB-41C6-9352-DEFB9B381DFA}" type="presParOf" srcId="{3CF59E47-CD2D-46BA-943B-F15520224BB6}" destId="{CF60A1BE-116F-4562-96F5-C9B61BF11F43}" srcOrd="9" destOrd="0" presId="urn:microsoft.com/office/officeart/2005/8/layout/list1"/>
    <dgm:cxn modelId="{61B55AD4-3303-4E59-8B17-249201B0C94B}" type="presParOf" srcId="{3CF59E47-CD2D-46BA-943B-F15520224BB6}" destId="{4E2D2630-80F3-4B3C-B9B4-4E9A933D75E9}" srcOrd="10" destOrd="0" presId="urn:microsoft.com/office/officeart/2005/8/layout/list1"/>
    <dgm:cxn modelId="{3A361547-5D96-49F2-824E-6C3B17CD1F61}" type="presParOf" srcId="{3CF59E47-CD2D-46BA-943B-F15520224BB6}" destId="{B891D225-3D5E-4ECE-AC37-6FCCB531C83E}" srcOrd="11" destOrd="0" presId="urn:microsoft.com/office/officeart/2005/8/layout/list1"/>
    <dgm:cxn modelId="{46BB3909-4C1D-45B9-8CDF-5AABD32F7951}" type="presParOf" srcId="{3CF59E47-CD2D-46BA-943B-F15520224BB6}" destId="{798F7013-36C4-4AED-B8D4-2998B6E18A26}" srcOrd="12" destOrd="0" presId="urn:microsoft.com/office/officeart/2005/8/layout/list1"/>
    <dgm:cxn modelId="{BC7375A5-724A-4903-B2BD-4040F89F4900}" type="presParOf" srcId="{798F7013-36C4-4AED-B8D4-2998B6E18A26}" destId="{83D01ACB-4A77-414E-A719-05808612CE05}" srcOrd="0" destOrd="0" presId="urn:microsoft.com/office/officeart/2005/8/layout/list1"/>
    <dgm:cxn modelId="{029DC7C0-CB0C-4695-812B-01550CAEC8CD}" type="presParOf" srcId="{798F7013-36C4-4AED-B8D4-2998B6E18A26}" destId="{BC113A1E-07AA-4CDF-A7AA-2DC31E7A780B}" srcOrd="1" destOrd="0" presId="urn:microsoft.com/office/officeart/2005/8/layout/list1"/>
    <dgm:cxn modelId="{48F3FE03-3286-42CE-A7A9-F122AA06BE6C}" type="presParOf" srcId="{3CF59E47-CD2D-46BA-943B-F15520224BB6}" destId="{0BB481EE-C21E-4957-B737-8B1E5F1662A1}" srcOrd="13" destOrd="0" presId="urn:microsoft.com/office/officeart/2005/8/layout/list1"/>
    <dgm:cxn modelId="{A7DDBD9C-99FF-4E5A-B542-F96CAFE1978D}" type="presParOf" srcId="{3CF59E47-CD2D-46BA-943B-F15520224BB6}" destId="{8669E1B5-C79C-4C11-BC66-227D5DFD7C17}" srcOrd="14" destOrd="0" presId="urn:microsoft.com/office/officeart/2005/8/layout/list1"/>
    <dgm:cxn modelId="{055FDB62-FB7B-4279-A139-AAE4ED16E458}" type="presParOf" srcId="{3CF59E47-CD2D-46BA-943B-F15520224BB6}" destId="{0C874ECB-0F03-451B-8CB6-769FE463BB55}" srcOrd="15" destOrd="0" presId="urn:microsoft.com/office/officeart/2005/8/layout/list1"/>
    <dgm:cxn modelId="{2D913699-9333-4580-A6E8-64CD1BB5BAD9}" type="presParOf" srcId="{3CF59E47-CD2D-46BA-943B-F15520224BB6}" destId="{F93EEA01-66E8-43E0-A53F-4978E6D7B52D}" srcOrd="16" destOrd="0" presId="urn:microsoft.com/office/officeart/2005/8/layout/list1"/>
    <dgm:cxn modelId="{E44B3EEE-9C89-418B-8AEB-A28AB67A72C3}" type="presParOf" srcId="{F93EEA01-66E8-43E0-A53F-4978E6D7B52D}" destId="{B57A1FE1-BE03-4F78-8A72-06EB25234548}" srcOrd="0" destOrd="0" presId="urn:microsoft.com/office/officeart/2005/8/layout/list1"/>
    <dgm:cxn modelId="{1D0C4696-4910-44A6-8BBC-74A4060D9139}" type="presParOf" srcId="{F93EEA01-66E8-43E0-A53F-4978E6D7B52D}" destId="{502034CE-1AB0-420C-B76D-6AA68E08849A}" srcOrd="1" destOrd="0" presId="urn:microsoft.com/office/officeart/2005/8/layout/list1"/>
    <dgm:cxn modelId="{D7C0B748-5E93-4F43-9415-86A14336D7AD}" type="presParOf" srcId="{3CF59E47-CD2D-46BA-943B-F15520224BB6}" destId="{D023CA64-5205-4D90-819D-C8C7F3FAB107}" srcOrd="17" destOrd="0" presId="urn:microsoft.com/office/officeart/2005/8/layout/list1"/>
    <dgm:cxn modelId="{C0EA7BB1-DA09-45B4-AF57-B73143CFD9D9}" type="presParOf" srcId="{3CF59E47-CD2D-46BA-943B-F15520224BB6}" destId="{E283E567-E3B6-48D0-ABDE-3D2D26C8EB15}" srcOrd="18" destOrd="0" presId="urn:microsoft.com/office/officeart/2005/8/layout/list1"/>
    <dgm:cxn modelId="{C595FECD-B462-4C33-87FE-83629D1C7BBD}" type="presParOf" srcId="{3CF59E47-CD2D-46BA-943B-F15520224BB6}" destId="{CAB792E8-594E-4366-B3CD-F139AB43DBF3}" srcOrd="19" destOrd="0" presId="urn:microsoft.com/office/officeart/2005/8/layout/list1"/>
    <dgm:cxn modelId="{A659ECC1-CA2B-4AA2-A2B1-9950258CD8BF}" type="presParOf" srcId="{3CF59E47-CD2D-46BA-943B-F15520224BB6}" destId="{FAEC635B-A988-444F-8A0D-028C6AEADC67}" srcOrd="20" destOrd="0" presId="urn:microsoft.com/office/officeart/2005/8/layout/list1"/>
    <dgm:cxn modelId="{8E2E56BD-6B58-456A-A59E-02E5C58FA2FF}" type="presParOf" srcId="{FAEC635B-A988-444F-8A0D-028C6AEADC67}" destId="{2C902E59-88E5-40AD-8886-D0FC56F2121C}" srcOrd="0" destOrd="0" presId="urn:microsoft.com/office/officeart/2005/8/layout/list1"/>
    <dgm:cxn modelId="{152A24E3-E5FB-4FE3-A0B6-202511705C90}" type="presParOf" srcId="{FAEC635B-A988-444F-8A0D-028C6AEADC67}" destId="{7CDE1E06-52CC-443D-9881-E887905E1428}" srcOrd="1" destOrd="0" presId="urn:microsoft.com/office/officeart/2005/8/layout/list1"/>
    <dgm:cxn modelId="{77065341-AD21-4033-A449-2DC20A99F941}" type="presParOf" srcId="{3CF59E47-CD2D-46BA-943B-F15520224BB6}" destId="{901141CB-7981-4BCB-A556-F6FA099D38B3}" srcOrd="21" destOrd="0" presId="urn:microsoft.com/office/officeart/2005/8/layout/list1"/>
    <dgm:cxn modelId="{93C643C2-70EE-4352-9CC7-EA09BC367E6F}" type="presParOf" srcId="{3CF59E47-CD2D-46BA-943B-F15520224BB6}" destId="{4E3649EE-001C-4FDB-BA46-AEE3AC973D50}" srcOrd="22" destOrd="0" presId="urn:microsoft.com/office/officeart/2005/8/layout/list1"/>
    <dgm:cxn modelId="{906F1E4C-F05F-4DED-8F1A-5D9EB328CE7F}" type="presParOf" srcId="{3CF59E47-CD2D-46BA-943B-F15520224BB6}" destId="{5D6E8DEE-E764-4393-B725-51AE0FF132F7}" srcOrd="23" destOrd="0" presId="urn:microsoft.com/office/officeart/2005/8/layout/list1"/>
    <dgm:cxn modelId="{6CD1660B-307F-495E-AA9F-AB3A0950BBD7}" type="presParOf" srcId="{3CF59E47-CD2D-46BA-943B-F15520224BB6}" destId="{4BE7FAB0-7D86-48DA-8D13-990219EA07E8}" srcOrd="24" destOrd="0" presId="urn:microsoft.com/office/officeart/2005/8/layout/list1"/>
    <dgm:cxn modelId="{E8EF437F-6746-47FB-98C6-B1DCC28477D7}" type="presParOf" srcId="{4BE7FAB0-7D86-48DA-8D13-990219EA07E8}" destId="{D28CF665-D751-456A-8500-A66AD06302D2}" srcOrd="0" destOrd="0" presId="urn:microsoft.com/office/officeart/2005/8/layout/list1"/>
    <dgm:cxn modelId="{4CF6BC62-90E2-4A55-A870-FB801BC38421}" type="presParOf" srcId="{4BE7FAB0-7D86-48DA-8D13-990219EA07E8}" destId="{D5DCAD56-3591-4A98-9DC9-79D3C5428F4A}" srcOrd="1" destOrd="0" presId="urn:microsoft.com/office/officeart/2005/8/layout/list1"/>
    <dgm:cxn modelId="{3A7EF0C4-FFE2-4525-89C2-146B656CC01D}" type="presParOf" srcId="{3CF59E47-CD2D-46BA-943B-F15520224BB6}" destId="{D1B86DD4-1C76-4D24-93FA-435A8797FA9F}" srcOrd="25" destOrd="0" presId="urn:microsoft.com/office/officeart/2005/8/layout/list1"/>
    <dgm:cxn modelId="{373410BA-6D9C-4FAB-9D05-D670B3EB9F01}" type="presParOf" srcId="{3CF59E47-CD2D-46BA-943B-F15520224BB6}" destId="{3151FB24-51AC-4E87-9347-AC8A9A700C52}" srcOrd="26" destOrd="0" presId="urn:microsoft.com/office/officeart/2005/8/layout/list1"/>
    <dgm:cxn modelId="{69019E95-70CB-4462-A9C9-83C821854F3E}" type="presParOf" srcId="{3CF59E47-CD2D-46BA-943B-F15520224BB6}" destId="{4FCA2830-8C05-4C42-BDDA-92AAE39D361E}" srcOrd="27" destOrd="0" presId="urn:microsoft.com/office/officeart/2005/8/layout/list1"/>
    <dgm:cxn modelId="{D77622C7-CF32-4D3E-9C1E-8F5E54E2FF3B}" type="presParOf" srcId="{3CF59E47-CD2D-46BA-943B-F15520224BB6}" destId="{B8516A0B-367A-4789-8D18-2B108CB5F5AF}" srcOrd="28" destOrd="0" presId="urn:microsoft.com/office/officeart/2005/8/layout/list1"/>
    <dgm:cxn modelId="{BF9E3F00-1A4D-4F85-962A-E7403411E6AA}" type="presParOf" srcId="{B8516A0B-367A-4789-8D18-2B108CB5F5AF}" destId="{98F64A5C-688B-4D20-A91A-A0AB9FEA5CDE}" srcOrd="0" destOrd="0" presId="urn:microsoft.com/office/officeart/2005/8/layout/list1"/>
    <dgm:cxn modelId="{4C828925-72A8-41E2-B45B-F6B620D5D005}" type="presParOf" srcId="{B8516A0B-367A-4789-8D18-2B108CB5F5AF}" destId="{9ABCC8A1-7C40-43CF-9FCB-9ED88FC58FCD}" srcOrd="1" destOrd="0" presId="urn:microsoft.com/office/officeart/2005/8/layout/list1"/>
    <dgm:cxn modelId="{44163F25-F6E0-49AD-87CD-F29D63D43166}" type="presParOf" srcId="{3CF59E47-CD2D-46BA-943B-F15520224BB6}" destId="{D7EF9678-F83B-4D33-A718-E3162EE293FD}" srcOrd="29" destOrd="0" presId="urn:microsoft.com/office/officeart/2005/8/layout/list1"/>
    <dgm:cxn modelId="{7AEA56C9-FDA4-4E46-92F5-0BB13DAA3635}" type="presParOf" srcId="{3CF59E47-CD2D-46BA-943B-F15520224BB6}" destId="{77D708A3-AC6A-49F5-9C13-241343DB162E}" srcOrd="30" destOrd="0" presId="urn:microsoft.com/office/officeart/2005/8/layout/list1"/>
    <dgm:cxn modelId="{9F9493B9-5FB3-4EF6-8724-722E2E12A3C2}" type="presParOf" srcId="{3CF59E47-CD2D-46BA-943B-F15520224BB6}" destId="{BB34C985-E7F8-4FCD-8772-C1C2D674AE5B}" srcOrd="31" destOrd="0" presId="urn:microsoft.com/office/officeart/2005/8/layout/list1"/>
    <dgm:cxn modelId="{16636A17-4674-4736-B5EA-8C5A20201CB2}" type="presParOf" srcId="{3CF59E47-CD2D-46BA-943B-F15520224BB6}" destId="{DB80D5C0-2BFD-414E-9D0C-D460D9774715}" srcOrd="32" destOrd="0" presId="urn:microsoft.com/office/officeart/2005/8/layout/list1"/>
    <dgm:cxn modelId="{4FE607D8-8D63-47E9-B2D7-D12CB82E0F5C}" type="presParOf" srcId="{DB80D5C0-2BFD-414E-9D0C-D460D9774715}" destId="{88364DE0-C6FF-4D37-8E4E-D36987A221F5}" srcOrd="0" destOrd="0" presId="urn:microsoft.com/office/officeart/2005/8/layout/list1"/>
    <dgm:cxn modelId="{38E3AF02-899F-4065-A08B-828D68D527DC}" type="presParOf" srcId="{DB80D5C0-2BFD-414E-9D0C-D460D9774715}" destId="{DF5D3950-7A09-4D7F-A0EB-05853DE7B96A}" srcOrd="1" destOrd="0" presId="urn:microsoft.com/office/officeart/2005/8/layout/list1"/>
    <dgm:cxn modelId="{A3D1D5EB-308E-407C-9E2F-633CA465F7A9}" type="presParOf" srcId="{3CF59E47-CD2D-46BA-943B-F15520224BB6}" destId="{A8AC379F-06D2-426C-B78E-2A446E0757F1}" srcOrd="33" destOrd="0" presId="urn:microsoft.com/office/officeart/2005/8/layout/list1"/>
    <dgm:cxn modelId="{1A1CEDB2-1DB8-4CDB-A79E-F4B314EC3073}" type="presParOf" srcId="{3CF59E47-CD2D-46BA-943B-F15520224BB6}" destId="{C28CA4CD-A7E4-4E85-8951-92FC27C2467B}" srcOrd="34" destOrd="0" presId="urn:microsoft.com/office/officeart/2005/8/layout/list1"/>
    <dgm:cxn modelId="{7DF276BA-B950-4532-968F-0FD50C45F699}" type="presParOf" srcId="{3CF59E47-CD2D-46BA-943B-F15520224BB6}" destId="{19E76781-EA3F-483D-B55B-05128163BB2A}" srcOrd="35" destOrd="0" presId="urn:microsoft.com/office/officeart/2005/8/layout/list1"/>
    <dgm:cxn modelId="{82BA62F7-096D-4E6C-99A6-105D72454140}" type="presParOf" srcId="{3CF59E47-CD2D-46BA-943B-F15520224BB6}" destId="{D843CB60-813F-4C3B-8FA5-C111B7C66A9E}" srcOrd="36" destOrd="0" presId="urn:microsoft.com/office/officeart/2005/8/layout/list1"/>
    <dgm:cxn modelId="{BCAE7DB0-8ECC-4EEB-9F72-23460C325F9E}" type="presParOf" srcId="{D843CB60-813F-4C3B-8FA5-C111B7C66A9E}" destId="{AFEA5F8B-A39C-4144-9649-6DEA76B3227A}" srcOrd="0" destOrd="0" presId="urn:microsoft.com/office/officeart/2005/8/layout/list1"/>
    <dgm:cxn modelId="{27D3FB2F-C67D-47FC-8D8B-D2602335E8C1}" type="presParOf" srcId="{D843CB60-813F-4C3B-8FA5-C111B7C66A9E}" destId="{3C73704D-D1C0-4C77-BCF5-74FE722A008D}" srcOrd="1" destOrd="0" presId="urn:microsoft.com/office/officeart/2005/8/layout/list1"/>
    <dgm:cxn modelId="{5E2F411F-AB2A-4D6B-B5E2-21E237E45E65}" type="presParOf" srcId="{3CF59E47-CD2D-46BA-943B-F15520224BB6}" destId="{3E98AE70-BF3E-4B92-B761-B33C2F4729A6}" srcOrd="37" destOrd="0" presId="urn:microsoft.com/office/officeart/2005/8/layout/list1"/>
    <dgm:cxn modelId="{963F914A-0BBA-4B99-A9F1-D5DD03A1A747}" type="presParOf" srcId="{3CF59E47-CD2D-46BA-943B-F15520224BB6}" destId="{A5D484C6-D516-41A0-BA10-F18C254A0AD3}" srcOrd="38" destOrd="0" presId="urn:microsoft.com/office/officeart/2005/8/layout/list1"/>
    <dgm:cxn modelId="{0AC095DB-FBA8-4809-B95D-25FAB97E2AFE}" type="presParOf" srcId="{3CF59E47-CD2D-46BA-943B-F15520224BB6}" destId="{824CC0FF-1F1F-4E43-A648-BA4CC7705971}" srcOrd="39" destOrd="0" presId="urn:microsoft.com/office/officeart/2005/8/layout/list1"/>
    <dgm:cxn modelId="{CA2B3BA8-A853-48DA-951D-99318D7C4B03}" type="presParOf" srcId="{3CF59E47-CD2D-46BA-943B-F15520224BB6}" destId="{42D44692-4BEF-417B-BDF0-441D3012DAAC}" srcOrd="40" destOrd="0" presId="urn:microsoft.com/office/officeart/2005/8/layout/list1"/>
    <dgm:cxn modelId="{E79A47B9-F45F-44F2-BE24-7558FDA353C7}" type="presParOf" srcId="{42D44692-4BEF-417B-BDF0-441D3012DAAC}" destId="{775432B1-6923-49D1-A469-69CCE6C23B87}" srcOrd="0" destOrd="0" presId="urn:microsoft.com/office/officeart/2005/8/layout/list1"/>
    <dgm:cxn modelId="{54078D6F-A81A-44CA-BDEE-CD6EFFB82410}" type="presParOf" srcId="{42D44692-4BEF-417B-BDF0-441D3012DAAC}" destId="{5E5DFE26-663F-4602-980B-20F28C9E6CC9}" srcOrd="1" destOrd="0" presId="urn:microsoft.com/office/officeart/2005/8/layout/list1"/>
    <dgm:cxn modelId="{9451CEE8-E9DE-4F13-9FCD-6F5FC980F58A}" type="presParOf" srcId="{3CF59E47-CD2D-46BA-943B-F15520224BB6}" destId="{B20041B1-825A-4259-A3E5-77A13F547DA2}" srcOrd="41" destOrd="0" presId="urn:microsoft.com/office/officeart/2005/8/layout/list1"/>
    <dgm:cxn modelId="{77DE4011-3A48-4F56-966A-15F2161779F4}" type="presParOf" srcId="{3CF59E47-CD2D-46BA-943B-F15520224BB6}" destId="{0F16B453-E406-42E3-A15D-9EE6B4441208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719B83-2B5C-4760-91B9-630F5BF351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0074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1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2E7DA76-D63A-4F27-8937-B1ACB088E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4844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858432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25325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655536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253259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253259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73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28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253259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253259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65553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ECBA5-18F8-497F-80D0-5E5C5D6F5E4D}" type="slidenum">
              <a:rPr lang="es-ES" smtClean="0"/>
              <a:pPr eaLnBrk="1" hangingPunct="1"/>
              <a:t>3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423705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94650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534E-A2A8-4911-A6D5-2ADD7F2988EC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9F305-6473-40B4-8D23-5BBD345D655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34094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1910-63B0-4B29-888D-BCBB3CBABE93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B987-AA62-4891-AC8D-2277DA685CE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200230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6BCB-E223-4A3E-9257-BC92A766BF18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0369-1663-44B5-93E7-BCAA15BC087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1417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s-ES" noProof="0" smtClean="0"/>
              <a:t>Haga clic en el icono para agregar una tabla</a:t>
            </a:r>
          </a:p>
        </p:txBody>
      </p:sp>
    </p:spTree>
    <p:extLst>
      <p:ext uri="{BB962C8B-B14F-4D97-AF65-F5344CB8AC3E}">
        <p14:creationId xmlns:p14="http://schemas.microsoft.com/office/powerpoint/2010/main" val="40039433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4095-CDEC-4DA7-907F-E5F7BC0A387C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188-EBAB-4D8C-89E3-531449782A3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38963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3D0D-3790-49A0-9EFC-0C1BC771D377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B2ED-95EA-45E1-914F-FD9170D3F24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612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8377-6BB7-48DB-8311-E123811CF0C0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3D3E-ADD1-42C4-AC62-9C179DD4354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86746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E0B9-0631-4995-AB1F-F1B0B6AEF9CE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C82C-71D4-4FE7-829C-890821ABB9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24221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1171-47FE-45C6-A6E7-2A480482C42B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740B-72FA-424F-BEED-0F80C55C787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277719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A23F6-D281-4177-A051-2E258178A540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5409-0330-44B1-BE0E-C08269581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97696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3726A-7487-4AFB-A1D2-13D4E0FF4923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25DC9-A941-421C-A671-90CF072A5A9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370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5571-A27F-405F-9E65-21DD5114DAA5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75A1-16D4-4EF4-8309-7EFC7597EA2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552158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E2226CB-5982-45AD-9598-6A1CAC034FC4}" type="datetime1">
              <a:rPr lang="es-CO"/>
              <a:pPr>
                <a:defRPr/>
              </a:pPr>
              <a:t>30/01/2014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D1C569B-6C87-4E41-8179-CDEC27D26A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>
    <p:fade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" name="32 Título"/>
          <p:cNvSpPr txBox="1">
            <a:spLocks/>
          </p:cNvSpPr>
          <p:nvPr/>
        </p:nvSpPr>
        <p:spPr>
          <a:xfrm>
            <a:off x="722313" y="4724400"/>
            <a:ext cx="7953375" cy="65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50800" dir="5400000" algn="ctr" rotWithShape="0">
              <a:srgbClr val="FFC000"/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>
                <a:latin typeface="+mj-lt"/>
                <a:ea typeface="+mj-ea"/>
                <a:cs typeface="+mj-cs"/>
              </a:rPr>
              <a:t/>
            </a:r>
            <a:br>
              <a:rPr lang="es-ES" sz="4000" dirty="0">
                <a:latin typeface="+mj-lt"/>
                <a:ea typeface="+mj-ea"/>
                <a:cs typeface="+mj-cs"/>
              </a:rPr>
            </a:br>
            <a:endParaRPr lang="es-CO" sz="4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539750" y="2060575"/>
            <a:ext cx="8135938" cy="2557463"/>
          </a:xfrm>
          <a:prstGeom prst="rect">
            <a:avLst/>
          </a:prstGeom>
        </p:spPr>
        <p:txBody>
          <a:bodyPr anchor="b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4800" b="1" dirty="0">
                <a:solidFill>
                  <a:srgbClr val="FF0000"/>
                </a:solidFill>
              </a:rPr>
              <a:t>Ejecución </a:t>
            </a:r>
            <a:r>
              <a:rPr lang="es-MX" sz="4800" b="1" dirty="0" smtClean="0">
                <a:solidFill>
                  <a:srgbClr val="FF0000"/>
                </a:solidFill>
              </a:rPr>
              <a:t>Presupuestal</a:t>
            </a:r>
            <a:endParaRPr lang="es-CO" sz="48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798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APROPIACIÓN DISPONIBLE</a:t>
            </a:r>
          </a:p>
          <a:p>
            <a:pPr algn="ctr">
              <a:defRPr/>
            </a:pPr>
            <a:r>
              <a:rPr lang="es-CO" b="1" dirty="0" smtClean="0"/>
              <a:t>GASTOS DE FUNCIONAMIENTO Y OPERACIÓN</a:t>
            </a:r>
          </a:p>
          <a:p>
            <a:pPr algn="ctr">
              <a:defRPr/>
            </a:pPr>
            <a:r>
              <a:rPr lang="es-CO" b="1" dirty="0" smtClean="0"/>
              <a:t>A 30 DE JUNIO DE 2013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EMPRESAS INDUSTRIALES Y COMERCIALES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3" name="12 Rectángulo"/>
          <p:cNvSpPr/>
          <p:nvPr/>
        </p:nvSpPr>
        <p:spPr>
          <a:xfrm>
            <a:off x="641752" y="4062264"/>
            <a:ext cx="35702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dirty="0" smtClean="0"/>
              <a:t>Nota: Los gastos de funcionamiento no incluyen cuentas por pagar</a:t>
            </a:r>
            <a:endParaRPr lang="es-CO" sz="900" dirty="0"/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683568" y="1427743"/>
          <a:ext cx="7973795" cy="2493929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4608511"/>
                <a:gridCol w="936104"/>
                <a:gridCol w="792088"/>
                <a:gridCol w="648072"/>
                <a:gridCol w="504056"/>
                <a:gridCol w="484964"/>
              </a:tblGrid>
              <a:tr h="43814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u="none" strike="noStrike" dirty="0" smtClean="0"/>
                        <a:t>ENTIDAD</a:t>
                      </a:r>
                      <a:endParaRPr lang="es-CO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/>
                        <a:t>Apropiación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/>
                        <a:t>Monto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/>
                        <a:t>Giros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u="none" strike="noStrike" dirty="0" smtClean="0"/>
                        <a:t>%</a:t>
                      </a:r>
                      <a:endParaRPr lang="es-CO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u="none" strike="noStrike" dirty="0" smtClean="0"/>
                        <a:t>%</a:t>
                      </a:r>
                      <a:endParaRPr lang="es-CO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/>
                </a:tc>
              </a:tr>
              <a:tr h="2399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/>
                        <a:t>Disponible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/>
                        <a:t>Ejecutado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err="1"/>
                        <a:t>Autoriz</a:t>
                      </a:r>
                      <a:r>
                        <a:rPr lang="es-CO" sz="1400" b="1" u="none" strike="noStrike" dirty="0"/>
                        <a:t>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u="none" strike="noStrike" dirty="0" smtClean="0"/>
                        <a:t>EJEC.</a:t>
                      </a:r>
                      <a:endParaRPr lang="es-CO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/>
                        <a:t>GIRO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/>
                        <a:t>EMPRESA DE ACUEDUCTO Y ALCANTARILLADO DE BOGOTÁ - ESP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1.084.860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526.647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339.148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 smtClean="0"/>
                        <a:t>TRANSMILENIO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56.748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18.824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15.255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dirty="0" smtClean="0"/>
                        <a:t>LOTERÍA DE BOGOTÁ</a:t>
                      </a:r>
                      <a:endParaRPr lang="es-CO" sz="1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53.505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25.879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17.192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 smtClean="0"/>
                        <a:t>AGUAS DE BOGOTÁ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29.432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22.649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9.707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dirty="0" smtClean="0"/>
                        <a:t>CANAL CAPITAL</a:t>
                      </a:r>
                      <a:endParaRPr lang="es-CO" sz="1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21.702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12.750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 smtClean="0"/>
                        <a:t>METROVIVIENDA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7.251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6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dirty="0" smtClean="0"/>
                        <a:t>EMPRESA DE RENOVACIÓN URBANA</a:t>
                      </a:r>
                      <a:endParaRPr lang="es-CO" sz="1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58" marR="6458" marT="6458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16 Rectángulo"/>
          <p:cNvSpPr/>
          <p:nvPr/>
        </p:nvSpPr>
        <p:spPr>
          <a:xfrm>
            <a:off x="7668344" y="1079158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/>
              <a:t>COMPARATIVO RESUMEN EJECUCIÓN PRESUPUESTAL </a:t>
            </a:r>
          </a:p>
          <a:p>
            <a:pPr algn="ctr">
              <a:defRPr/>
            </a:pPr>
            <a:r>
              <a:rPr lang="es-CO" b="1" dirty="0" smtClean="0"/>
              <a:t>JULIO 2012 </a:t>
            </a:r>
            <a:r>
              <a:rPr lang="es-CO" b="1" dirty="0"/>
              <a:t>- 2013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7504" y="1340768"/>
          <a:ext cx="8892480" cy="2304257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1944216"/>
                <a:gridCol w="792088"/>
                <a:gridCol w="792088"/>
                <a:gridCol w="504056"/>
                <a:gridCol w="720080"/>
                <a:gridCol w="792088"/>
                <a:gridCol w="432048"/>
                <a:gridCol w="720080"/>
                <a:gridCol w="648072"/>
                <a:gridCol w="432048"/>
                <a:gridCol w="648072"/>
                <a:gridCol w="467544"/>
              </a:tblGrid>
              <a:tr h="2137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 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2012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2013</a:t>
                      </a:r>
                      <a:endParaRPr lang="es-CO" sz="1050" b="1" i="0" u="none" strike="noStrike" dirty="0"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/>
                        <a:t>V a r i a c i o n e 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b="1" u="none" strike="noStrike"/>
                        <a:t>GRUPO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Aprop. Disp.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Total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%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Aprop. Disp.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Total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%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Saldo por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Presupuesto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Compromisos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37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 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31-jul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 err="1" smtClean="0"/>
                        <a:t>Compr</a:t>
                      </a:r>
                      <a:r>
                        <a:rPr lang="es-CO" sz="1050" b="1" u="none" strike="noStrike" dirty="0" smtClean="0"/>
                        <a:t>.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Ejec.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31-jul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 err="1" smtClean="0"/>
                        <a:t>Compr</a:t>
                      </a:r>
                      <a:r>
                        <a:rPr lang="es-CO" sz="1050" b="1" u="none" strike="noStrike" dirty="0" smtClean="0"/>
                        <a:t>.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Ejec.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Ejecutar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$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%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/>
                        <a:t>$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/>
                        <a:t>%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 dirty="0"/>
                        <a:t>ADMINISTRACIÓN CENTRAL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3.436.104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1.797.836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52,3%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 dirty="0"/>
                        <a:t>4.886.157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2.420.268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49,5%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u="none" strike="noStrike"/>
                        <a:t>2.465.890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1.450.054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42,2%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622.432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34,6%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/>
                        <a:t>ESTABLECIMIENTOS PÚBLICOS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3.259.349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1.140.352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/>
                        <a:t>35,0%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 dirty="0"/>
                        <a:t>4.158.920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1.337.230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32,2%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u="none" strike="noStrike"/>
                        <a:t>2.821.690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899.571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27,6%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196.878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17,3%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/>
                        <a:t>CONTRALORÍA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1.680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/>
                        <a:t>0,0%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 dirty="0"/>
                        <a:t>11.000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1.384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12,6%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u="none" strike="noStrike"/>
                        <a:t>9.616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9.320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554,8%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1.384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n/a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/>
                        <a:t>UNIVERSIDAD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65.271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1.996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/>
                        <a:t>3,1%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 dirty="0"/>
                        <a:t>48.000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4.731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9,9%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u="none" strike="noStrike"/>
                        <a:t>43.269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-17.271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-26,5%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2.735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900" u="none" strike="noStrike" dirty="0"/>
                        <a:t>137,0%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4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b="1" u="none" strike="noStrike"/>
                        <a:t>TOTAL PRESUPUESTO ANUAL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6.762.404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2.940.183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43,5%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 dirty="0"/>
                        <a:t>9.104.077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3.763.612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41,3%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b="1" u="none" strike="noStrike"/>
                        <a:t>5.340.465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2.341.673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34,6%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823.429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28,0%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37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/>
                        <a:t>EMPRESAS INDUSTRIALES Y COMERCIALES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1.671.855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780.879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46,7%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1.215.555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758.363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62,4%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u="none" strike="noStrike"/>
                        <a:t>457.193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-456.300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-27,3%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u="none" strike="noStrike"/>
                        <a:t>-22.516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 dirty="0"/>
                        <a:t>-2,9%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68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b="1" u="none" strike="noStrike" dirty="0"/>
                        <a:t>TOTAL ENTIDADES DISTRITALES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8.434.259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3.721.062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44,1%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 dirty="0"/>
                        <a:t>10.319.632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 dirty="0"/>
                        <a:t>4.521.975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43,8%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50" b="1" u="none" strike="noStrike"/>
                        <a:t>5.797.658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1.885.373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22,4%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u="none" strike="noStrike"/>
                        <a:t>800.913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/>
                        <a:t>21,5%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23423" y="3789620"/>
            <a:ext cx="4366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800" dirty="0" smtClean="0">
                <a:latin typeface="Arial"/>
              </a:rPr>
              <a:t>Nota: Con Ejecución de Empresas y Universidad a 30 de junio</a:t>
            </a:r>
          </a:p>
          <a:p>
            <a:pPr fontAlgn="b"/>
            <a:r>
              <a:rPr lang="es-CO" sz="800" dirty="0" smtClean="0">
                <a:latin typeface="Arial"/>
              </a:rPr>
              <a:t>          No incluye inversión de Fondos de Desarrollo Local ni Empresas Sociales del Estado</a:t>
            </a:r>
            <a:endParaRPr lang="es-CO" sz="800" dirty="0">
              <a:latin typeface="Arial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956376" y="1052736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19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PARETO PRESUPUESTAL POR INVERSIÓN DIRECTA</a:t>
            </a:r>
            <a:endParaRPr lang="es-CO" b="1" dirty="0"/>
          </a:p>
          <a:p>
            <a:pPr algn="ctr">
              <a:defRPr/>
            </a:pPr>
            <a:r>
              <a:rPr lang="es-CO" b="1" dirty="0" smtClean="0"/>
              <a:t>JULIO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INVERSIÓN DIRECTA</a:t>
            </a:r>
            <a:endParaRPr lang="es-CO" b="1" dirty="0"/>
          </a:p>
        </p:txBody>
      </p:sp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83568" y="1700808"/>
          <a:ext cx="7704856" cy="2184081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4820342"/>
                <a:gridCol w="858944"/>
                <a:gridCol w="1012785"/>
                <a:gridCol w="1012785"/>
              </a:tblGrid>
              <a:tr h="2489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/>
                        <a:t>ENTIDAD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/>
                        <a:t>Presupuesto Disponible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/>
                        <a:t>Total</a:t>
                      </a:r>
                    </a:p>
                    <a:p>
                      <a:pPr algn="ctr" fontAlgn="b"/>
                      <a:r>
                        <a:rPr lang="es-CO" sz="1100" b="1" u="none" strike="noStrike" dirty="0" smtClean="0"/>
                        <a:t> Compromisos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 smtClean="0">
                          <a:latin typeface="Arial"/>
                        </a:rPr>
                        <a:t>% Participación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DE EDUCACIÓN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3.106.654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1.556.066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0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FONDO FINANCIERO DE SALUD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2.195.494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824.095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EMP.TRANSMILENIO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912.768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643.536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5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INTEGRACIÓN SOCIAL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912.357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497.525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0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DE DESARROLLO URBANO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880.378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145.154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/>
                        <a:t>UNIDAD ADMINISTRATIVA ESPECIAL DE REHABILITACIÓN Y MANTO. VIAL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305.621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53.886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01"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/>
                        <a:t>      TOTAL 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/>
                        <a:t>8.313.271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/>
                        <a:t>3.720.262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7523957" y="1412776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683568" y="3972132"/>
          <a:ext cx="7704857" cy="24895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5549858"/>
                <a:gridCol w="988938"/>
                <a:gridCol w="1166061"/>
              </a:tblGrid>
              <a:tr h="24895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/>
                        <a:t>% Participación respecto al total del presupuesto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sng" strike="noStrike"/>
                        <a:t>80,6%</a:t>
                      </a:r>
                      <a:endParaRPr lang="es-CO" sz="1200" b="1" i="0" u="sng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/>
                        <a:t> </a:t>
                      </a:r>
                      <a:endParaRPr lang="es-CO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108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PORCENTAJE DE EJECUCIÓN</a:t>
            </a:r>
          </a:p>
          <a:p>
            <a:pPr algn="ctr">
              <a:defRPr/>
            </a:pPr>
            <a:r>
              <a:rPr lang="es-CO" b="1" dirty="0" smtClean="0"/>
              <a:t>PRESUPUESTO ANUAL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3" name="12 Rectángulo"/>
          <p:cNvSpPr/>
          <p:nvPr/>
        </p:nvSpPr>
        <p:spPr>
          <a:xfrm>
            <a:off x="7452320" y="1052736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76794" y="1340768"/>
          <a:ext cx="7511630" cy="4392487"/>
        </p:xfrm>
        <a:graphic>
          <a:graphicData uri="http://schemas.openxmlformats.org/drawingml/2006/table">
            <a:tbl>
              <a:tblPr/>
              <a:tblGrid>
                <a:gridCol w="4044112"/>
                <a:gridCol w="1272484"/>
                <a:gridCol w="1463356"/>
                <a:gridCol w="731678"/>
              </a:tblGrid>
              <a:tr h="393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ENTIDAD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APROPIACIÓN DISPONIBLE 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COMPROMISOS ACUMULADOS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es-CO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Ejec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DEPTO ADTIVO DE LA DEFENSORÍA ESPACIO PUBLICO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8.784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6.819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CATASTRO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12.811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7.831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JARDIN BOTÁNICO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20.881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12.054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TURISMO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7.320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4.220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PLANEACIÓN 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INTEGRACIÓN SOCIAL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912.357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497.525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69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CULTURA,RECREACIÓN Y DEPORTE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61.420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33.317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VIGILANCIA Y SEGURIDAD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141.148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74.644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52,9%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IDIPRON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51.233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26.843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AMBIENTE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73.023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38.010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52,1%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LAS ARTES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63.744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32.619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EDUCACIÓN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3.106.654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1.556.066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50,1%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41.217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20.455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DEPTO ADTIVO DEL SERVICIO CIVIL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48,9%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MOVILIDAD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189.851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89.297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47,0%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RECREACIÓN Y DEPORTE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129.093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59.818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46,3%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DESARROLLO ECONÓMICO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77.547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33.706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GENERAL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152.120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65.332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IDEP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2.466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42,7%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PERSONERÍA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3.441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9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PORCENTAJE DE EJECUCIÓN </a:t>
            </a:r>
          </a:p>
          <a:p>
            <a:pPr algn="ctr">
              <a:defRPr/>
            </a:pPr>
            <a:r>
              <a:rPr lang="es-CO" b="1" dirty="0" smtClean="0"/>
              <a:t>PRESUPUESTO ANUAL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3" name="12 Rectángulo"/>
          <p:cNvSpPr/>
          <p:nvPr/>
        </p:nvSpPr>
        <p:spPr>
          <a:xfrm>
            <a:off x="7452320" y="1052736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76794" y="1340768"/>
          <a:ext cx="7511630" cy="4464501"/>
        </p:xfrm>
        <a:graphic>
          <a:graphicData uri="http://schemas.openxmlformats.org/drawingml/2006/table">
            <a:tbl>
              <a:tblPr/>
              <a:tblGrid>
                <a:gridCol w="4044112"/>
                <a:gridCol w="1272484"/>
                <a:gridCol w="1463356"/>
                <a:gridCol w="731678"/>
              </a:tblGrid>
              <a:tr h="3791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ENTIDAD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APROPIACIÓN DISPONIBLE 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COMPROMISOS ACUMULADOS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de Ejec.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INSTITUTO DISTRITAL DE PARTICIPACIÓN Y ACCIÓN COMUNAL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13.181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5.238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39,7%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GOBIERNO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42.965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16.433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FINANCIERO DE SALUD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2.195.494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824.095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ECONOMÍA SOCIAL - IPES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60.184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22.479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FOPAE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34.454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12.596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VEEDURÍA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35,8%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CUERPO OFICIAL DE BOMBEROS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13.231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34,3%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ORQUESTA FILARMÓNICA DE BOGOTÁ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11.614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33,8%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FUNDACIÓN GILBERTO ALZATE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4.675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1.571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LA MUJER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4.128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PATRIMONIO CULTURAL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20.938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5.204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24,9%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DEL HABITAT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139.380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32.582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SERVICIOS PÚBLICOS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70.275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15.678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22,3%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CAJA DE LA VIVIENDA POPULAR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121.317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25.732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REHABILITACIÓN Y MANTO. VIAL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305.621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53.886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DESARROLLO URBANO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880.378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145.154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PRESTACIONES ECONÓMICAS, CESANTÍAS Y PENSIONES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8.785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CONTRALORÍA DISTRITAL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1.384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DISTRITAL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48.000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4.731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ENTIDADES PRESUPUESTO ANUAL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9.104.078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3.763.613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41,3%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9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b="1" dirty="0" smtClean="0"/>
              <a:t>RANKING POR APROPIACIÓN DISPONIBLE </a:t>
            </a:r>
            <a:endParaRPr lang="es-CO" b="1" dirty="0"/>
          </a:p>
          <a:p>
            <a:pPr algn="ctr" eaLnBrk="1" hangingPunct="1">
              <a:defRPr/>
            </a:pPr>
            <a:r>
              <a:rPr lang="es-CO" b="1" dirty="0" smtClean="0"/>
              <a:t>JULIO </a:t>
            </a:r>
            <a:r>
              <a:rPr lang="es-CO" b="1" dirty="0"/>
              <a:t>2013</a:t>
            </a:r>
          </a:p>
        </p:txBody>
      </p:sp>
      <p:sp>
        <p:nvSpPr>
          <p:cNvPr id="10" name="32 Título"/>
          <p:cNvSpPr txBox="1">
            <a:spLocks/>
          </p:cNvSpPr>
          <p:nvPr/>
        </p:nvSpPr>
        <p:spPr>
          <a:xfrm>
            <a:off x="722313" y="3795713"/>
            <a:ext cx="7953375" cy="136207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>
                <a:latin typeface="+mj-lt"/>
                <a:ea typeface="+mj-ea"/>
                <a:cs typeface="+mj-cs"/>
              </a:rPr>
              <a:t/>
            </a:r>
            <a:br>
              <a:rPr lang="es-ES" sz="4000" dirty="0">
                <a:latin typeface="+mj-lt"/>
                <a:ea typeface="+mj-ea"/>
                <a:cs typeface="+mj-cs"/>
              </a:rPr>
            </a:br>
            <a:endParaRPr lang="es-CO" sz="4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CO" b="1" dirty="0" smtClean="0"/>
              <a:t>INVERSIÓN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950" y="6165304"/>
            <a:ext cx="431800" cy="288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sz="7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19" y="1246531"/>
          <a:ext cx="8640962" cy="3948548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5195128"/>
                <a:gridCol w="1059320"/>
                <a:gridCol w="600687"/>
                <a:gridCol w="1185140"/>
                <a:gridCol w="600687"/>
              </a:tblGrid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ENTIDAD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8594" marR="8594" marT="85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APROPIACIÓN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COMPROMISOS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8594" marR="8594" marT="85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%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8594" marR="8594" marT="8594" marB="0" anchor="b"/>
                </a:tc>
              </a:tr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 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DISPONIBLE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PART.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ACUMULADOS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PART.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DE EDUCACIÓN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3.106.654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1.556.066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34,4%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FONDO FINANCIERO DE SALUD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2.195.494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21,3%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824.095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18,2%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EMP.TRANSMILENIO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912.768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8,8%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643.536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14,2%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INTEGRACIÓN SOCIAL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912.357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8,8%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497.525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11,0%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/>
                        <a:t>INSTITUTO DE DESARROLLO URBANO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880.378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8,5%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145.154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3,2%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2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/>
                        <a:t>UNIDAD ADMINISTRATIVA ESPECIAL DE REHABILITACIÓN Y MANTO. VIAL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305.621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3,0%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53.886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EMP.ACUEDUCTO ALCANTARILLADO "EAAB"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231.330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2,2%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93.891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2,1%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MOVILIDAD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189.851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1,8%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89.297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2,0%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GENERAL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152.120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1,5%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65.332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1,4%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FONDO DE VIGILANCIA Y SEGURIDAD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141.148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74.644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1,7%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DEL HABITAT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139.380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32.582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0,7%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1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DE RECREACIÓN Y DEPORTE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129.093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1,3%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59.818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CAJA DE LA VIVIENDA POPULAR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121.317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1,2%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25.732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0,6%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DESARROLLO ECONÓMICO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77.547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0,8%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33.706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0,7%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AMBIENTE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73.023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0,7%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38.010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0,8%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1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UNIDAD ADMINISTRATIVA ESPECIAL DE SERVICIOS PÚBLICOS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70.275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0,7%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15.678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DISTRITAL DE LAS ARTES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63.744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0,6%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32.619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0,7%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CULTURA,RECREACIÓN Y DEPORTE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61.420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0,6%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33.317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0,7%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PARA LA ECONOMÍA SOCIAL - IPES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60.184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0,6%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22.479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0,5%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1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IDIPRON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51.233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0,5%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26.843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0,6%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8594" marR="8594" marT="8594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8028013" y="980728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089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CO" b="1" dirty="0"/>
              <a:t>RANKING </a:t>
            </a:r>
            <a:r>
              <a:rPr lang="es-CO" b="1" dirty="0" smtClean="0"/>
              <a:t>POR APROPIACIÓN DISPONIBLE </a:t>
            </a:r>
            <a:endParaRPr lang="es-CO" b="1" dirty="0"/>
          </a:p>
          <a:p>
            <a:pPr algn="ctr" eaLnBrk="1" hangingPunct="1">
              <a:defRPr/>
            </a:pPr>
            <a:r>
              <a:rPr lang="es-CO" b="1" dirty="0" smtClean="0"/>
              <a:t>JULIO </a:t>
            </a:r>
            <a:r>
              <a:rPr lang="es-CO" b="1" dirty="0"/>
              <a:t>2013</a:t>
            </a:r>
          </a:p>
        </p:txBody>
      </p:sp>
      <p:sp>
        <p:nvSpPr>
          <p:cNvPr id="10" name="32 Título"/>
          <p:cNvSpPr txBox="1">
            <a:spLocks/>
          </p:cNvSpPr>
          <p:nvPr/>
        </p:nvSpPr>
        <p:spPr>
          <a:xfrm>
            <a:off x="722313" y="3795713"/>
            <a:ext cx="7953375" cy="136207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>
                <a:latin typeface="+mj-lt"/>
                <a:ea typeface="+mj-ea"/>
                <a:cs typeface="+mj-cs"/>
              </a:rPr>
              <a:t/>
            </a:r>
            <a:br>
              <a:rPr lang="es-ES" sz="4000" dirty="0">
                <a:latin typeface="+mj-lt"/>
                <a:ea typeface="+mj-ea"/>
                <a:cs typeface="+mj-cs"/>
              </a:rPr>
            </a:br>
            <a:endParaRPr lang="es-CO" sz="4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CO" b="1" dirty="0" smtClean="0"/>
              <a:t>INVERSIÓN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950" y="6165304"/>
            <a:ext cx="431800" cy="288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sz="7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048468"/>
          <a:ext cx="8568952" cy="4900812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5115791"/>
                <a:gridCol w="1055132"/>
                <a:gridCol w="607501"/>
                <a:gridCol w="1183027"/>
                <a:gridCol w="607501"/>
              </a:tblGrid>
              <a:tr h="13996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ENTIDAD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7389" marR="7389" marT="7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APROPIACIÓN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COMPROMISOS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%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7389" marR="7389" marT="7389" marB="0" anchor="b"/>
                </a:tc>
              </a:tr>
              <a:tr h="1481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 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DISPONIBLE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PART.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ACUMULADOS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PART.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UNIVERSIDAD DISTRITAL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48.000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0,5%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4.731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DE GOBIERNO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42.965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16.433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0,4%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RENOVACIÓN URBANA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41.477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2.818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HACIENDA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41.217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20.455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0,5%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UNIDAD ADMINISTRATIVA ESPECIAL CUERPO OFICIAL DE BOMBEROS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38.600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0,4%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13.231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FOPAE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34.454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0,3%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12.596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DISTRITAL DE PATRIMONIO CULTURAL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20.938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0,2%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5.204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JARDIN BOTÁNICO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20.881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0,2%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12.054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METROVIVIENDA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20.630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0,2%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15.553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0,3%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LA MUJER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15.000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4.128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SECRETARÍA DISTRITAL DE PLANEACIÓN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14.200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7.901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DISTRITAL DE PARTICIPACIÓN Y ACCIÓN COMUNAL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13.181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5.238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UNIDAD ADMINISTRATIVA ESPECIAL DE CATASTRO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12.811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7.831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ORQUESTA FILARMÓNICA DE BOGOTÁ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11.614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3.923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CONTRALORÍA DISTRITAL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11.000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1.384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FONDO DE PRESTACIONES ECONÓMICAS, CESANTÍAS Y PENSIONES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8.785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1.180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DEPTO ADTIVO DE LA DEFENSORÍA ESPACIO PUBLICO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8.784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6.819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0,2%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CANAL CAPITAL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8.644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2.173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PERSONERÍA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8.500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3.441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INSTITUTO DISTRITAL DE TURISMO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7.320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4.220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IDEP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5.774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0,1%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2.466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0,1%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FUNDACIÓN GILBERTO ALZATE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4.675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0,0%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1.571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DEPTO ADTIVO DEL SERVICIO CIVIL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3.040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0,0%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1.487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VEEDURÍA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1.500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0,0%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537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LOTERÍA DE BOGOTÁ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705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0,0%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390</a:t>
                      </a:r>
                      <a:endParaRPr lang="es-CO" sz="1100" b="0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0,0%</a:t>
                      </a:r>
                      <a:endParaRPr lang="es-CO" sz="1100" b="0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/>
                        <a:t>TOTAL ENTIDADES DISTRITALES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10.319.632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100,0%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4.521.975</a:t>
                      </a:r>
                      <a:endParaRPr lang="es-CO" sz="1100" b="1" i="0" u="none" strike="noStrike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/>
                        <a:t>100,0%</a:t>
                      </a:r>
                      <a:endParaRPr lang="es-CO" sz="1100" b="1" i="0" u="none" strike="noStrike" dirty="0">
                        <a:latin typeface="Arial"/>
                      </a:endParaRPr>
                    </a:p>
                  </a:txBody>
                  <a:tcPr marL="7389" marR="7389" marT="738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8028013" y="836712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9512" y="600648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es-CO" sz="900" dirty="0" smtClean="0">
                <a:latin typeface="Arial"/>
              </a:rPr>
              <a:t>Nota: Con Ejecución de Empresas y Universidad a 30 de junio</a:t>
            </a:r>
            <a:endParaRPr lang="es-CO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7196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PORCENTAJE DE EJECUCIÓN</a:t>
            </a:r>
          </a:p>
          <a:p>
            <a:pPr algn="ctr">
              <a:defRPr/>
            </a:pPr>
            <a:r>
              <a:rPr lang="es-CO" b="1" dirty="0" smtClean="0"/>
              <a:t>PRESUPUESTO ANUAL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3" name="12 Rectángulo"/>
          <p:cNvSpPr/>
          <p:nvPr/>
        </p:nvSpPr>
        <p:spPr>
          <a:xfrm>
            <a:off x="7452320" y="1052736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76794" y="1340768"/>
          <a:ext cx="7511630" cy="4790837"/>
        </p:xfrm>
        <a:graphic>
          <a:graphicData uri="http://schemas.openxmlformats.org/drawingml/2006/table">
            <a:tbl>
              <a:tblPr/>
              <a:tblGrid>
                <a:gridCol w="4044112"/>
                <a:gridCol w="1272484"/>
                <a:gridCol w="1463356"/>
                <a:gridCol w="731678"/>
              </a:tblGrid>
              <a:tr h="3934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ENTIDAD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APROPIACIÓN DISPONIBLE 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COMPROMISOS ACUMULADOS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endParaRPr lang="es-CO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Ejec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DEPTO ADTIVO DE LA DEFENSORÍA ESPACIO PUBLICO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METROVIVIENDA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EMP.TRANSMILENIO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912.768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643.536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CATASTRO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JARDIN BOTÁNICO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TURISMO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69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PLANEACIÓN 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55,64%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LOTERÍA DE BOGOTÁ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INTEGRACIÓN SOCIAL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497.525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CULTURA,RECREACIÓN Y DEPORTE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VIGILANCIA Y SEGURIDAD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141.148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IDIPRON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AMBIENTE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LAS ARTES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63.744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EDUCACIÓN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3.106.654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1.556.066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DEPTO ADTIVO DEL SERVICIO CIVIL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MOVILIDAD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189.851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89.297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RECREACIÓN Y DEPORTE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129.093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59.818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DESARROLLO ECONÓMICO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GENERAL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152.120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65.332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IDEP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9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PORCENTAJE DE EJECUCIÓN </a:t>
            </a:r>
          </a:p>
          <a:p>
            <a:pPr algn="ctr">
              <a:defRPr/>
            </a:pPr>
            <a:r>
              <a:rPr lang="es-CO" b="1" dirty="0" smtClean="0"/>
              <a:t>PRESUPUESTO ANUAL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3" name="12 Rectángulo"/>
          <p:cNvSpPr/>
          <p:nvPr/>
        </p:nvSpPr>
        <p:spPr>
          <a:xfrm>
            <a:off x="7452320" y="764704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76794" y="996271"/>
          <a:ext cx="7511630" cy="5385057"/>
        </p:xfrm>
        <a:graphic>
          <a:graphicData uri="http://schemas.openxmlformats.org/drawingml/2006/table">
            <a:tbl>
              <a:tblPr/>
              <a:tblGrid>
                <a:gridCol w="4044112"/>
                <a:gridCol w="1272484"/>
                <a:gridCol w="1463356"/>
                <a:gridCol w="731678"/>
              </a:tblGrid>
              <a:tr h="3791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ENTIDAD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APROPIACIÓN DISPONIBLE 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COMPROMISOS ACUMULADOS</a:t>
                      </a: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de Ejec.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EMP.ACUEDUCTO ALCANTARILLADO "EAAB"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231.330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93.891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PERSONERÍA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PARTICIPACIÓN Y ACCIÓN COMUNAL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39,74%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GOBIERNO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FINANCIERO DE SALUD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2.195.494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824.095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ECONOMÍA SOCIAL - IPES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FOPAE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VEEDURÍA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35,80%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CUERPO OFICIAL DE BOMBEROS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ORQUESTA FILARMÓNICA DE BOGOTÁ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33,78%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FUNDACIÓN GILBERTO ALZATE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LA MUJER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CANAL CAPITAL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PATRIMONIO CULTURAL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2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DEL HABITAT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139.380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SERVICIOS PÚBLICOS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7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CAJA DE LA VIVIENDA POPULAR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REHABILITACIÓN Y MANTO. VIAL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305.621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DESARROLLO URBANO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880.378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145.154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PRESTACIONES ECONÓMICAS, CESANTÍAS Y PENSIONES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CONTRALORÍA DISTRITAL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DISTRITAL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9,86%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RENOVACIÓN URBANA</a:t>
                      </a: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41.477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91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ENTIDADES PRESUPUESTO ANUAL</a:t>
                      </a:r>
                    </a:p>
                  </a:txBody>
                  <a:tcPr marL="4216" marR="4216" marT="4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10.319.632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4.521.975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43,82%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93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SITUACIONES ESPECIALES</a:t>
            </a:r>
            <a:endParaRPr lang="es-CO" b="1" dirty="0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CO" b="1" dirty="0" smtClean="0"/>
              <a:t>INVERSIÓN DIRECTA</a:t>
            </a:r>
            <a:endParaRPr lang="es-CO" b="1" dirty="0"/>
          </a:p>
        </p:txBody>
      </p:sp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12" name="11 Rectángulo"/>
          <p:cNvSpPr/>
          <p:nvPr/>
        </p:nvSpPr>
        <p:spPr>
          <a:xfrm>
            <a:off x="6659861" y="836712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539550" y="1098155"/>
          <a:ext cx="7056786" cy="100973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3390925"/>
                <a:gridCol w="1374698"/>
                <a:gridCol w="1466344"/>
                <a:gridCol w="824819"/>
              </a:tblGrid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ENTIDAD</a:t>
                      </a:r>
                      <a:endParaRPr lang="es-CO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solidFill>
                            <a:schemeClr val="tx1"/>
                          </a:solidFill>
                        </a:rPr>
                        <a:t>APROPIACIÓN</a:t>
                      </a:r>
                      <a:endParaRPr lang="es-CO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solidFill>
                            <a:schemeClr val="tx1"/>
                          </a:solidFill>
                        </a:rPr>
                        <a:t>COMPROMISOS</a:t>
                      </a:r>
                      <a:endParaRPr lang="es-CO" sz="16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 </a:t>
                      </a:r>
                      <a:endParaRPr lang="es-CO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DISPONIBLE</a:t>
                      </a:r>
                      <a:endParaRPr lang="es-CO" sz="16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ACUMULADOS</a:t>
                      </a:r>
                      <a:endParaRPr lang="es-CO" sz="16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EJEC.</a:t>
                      </a:r>
                      <a:endParaRPr lang="es-CO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FONDO FINANCIERO DE SALUD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2.195.494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824.095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</a:rPr>
                        <a:t>37,5%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INSTITUTO DE DESARROLLO URBANO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solidFill>
                            <a:schemeClr val="tx1"/>
                          </a:solidFill>
                        </a:rPr>
                        <a:t>880.378</a:t>
                      </a:r>
                      <a:endParaRPr lang="es-CO" sz="16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</a:rPr>
                        <a:t>145.154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</a:rPr>
                        <a:t>16,5%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555776" y="2656844"/>
          <a:ext cx="5904655" cy="879222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837303"/>
                <a:gridCol w="1150257"/>
                <a:gridCol w="1226941"/>
                <a:gridCol w="690154"/>
              </a:tblGrid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ENTIDAD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solidFill>
                            <a:schemeClr val="tx1"/>
                          </a:solidFill>
                        </a:rPr>
                        <a:t>APROPIACIÓN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COMPROMISOS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solidFill>
                            <a:schemeClr val="tx1"/>
                          </a:solidFill>
                        </a:rPr>
                        <a:t> 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solidFill>
                            <a:schemeClr val="tx1"/>
                          </a:solidFill>
                        </a:rPr>
                        <a:t>DISPONIBLE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solidFill>
                            <a:schemeClr val="tx1"/>
                          </a:solidFill>
                        </a:rPr>
                        <a:t>ACUMULADOS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solidFill>
                            <a:schemeClr val="tx1"/>
                          </a:solidFill>
                        </a:rPr>
                        <a:t>EJEC.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</a:rPr>
                        <a:t>FONDO FINANCIERO DE </a:t>
                      </a:r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SALUD (MENOS $340.000</a:t>
                      </a:r>
                      <a:r>
                        <a:rPr lang="es-CO" sz="1400" u="none" strike="noStrike" baseline="0" dirty="0" smtClean="0">
                          <a:solidFill>
                            <a:schemeClr val="tx1"/>
                          </a:solidFill>
                        </a:rPr>
                        <a:t> MILLONES)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1.855.494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</a:rPr>
                        <a:t>824.095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44,4%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627784" y="4149080"/>
          <a:ext cx="5904655" cy="87922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37303"/>
                <a:gridCol w="1150257"/>
                <a:gridCol w="1226941"/>
                <a:gridCol w="690154"/>
              </a:tblGrid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ENTIDAD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APROPIACIÓN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COMPROMISOS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</a:rPr>
                        <a:t>DISPONIBLE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solidFill>
                            <a:schemeClr val="tx1"/>
                          </a:solidFill>
                        </a:rPr>
                        <a:t>ACUMULADOS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solidFill>
                            <a:schemeClr val="tx1"/>
                          </a:solidFill>
                        </a:rPr>
                        <a:t>EJEC.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8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</a:rPr>
                        <a:t>INSTITUTO DE DESARROLLO </a:t>
                      </a:r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URBANO</a:t>
                      </a:r>
                    </a:p>
                    <a:p>
                      <a:pPr algn="l" fontAlgn="b"/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(MENOS $210.506 MILLONES)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669.872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</a:rPr>
                        <a:t>145.154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</a:rPr>
                        <a:t>21,7%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594" marR="8594" marT="859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15 Rectángulo"/>
          <p:cNvSpPr/>
          <p:nvPr/>
        </p:nvSpPr>
        <p:spPr>
          <a:xfrm>
            <a:off x="7523957" y="2420888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236296" y="3861048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691680" y="2359913"/>
            <a:ext cx="5814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CO" sz="1400" dirty="0" smtClean="0">
                <a:latin typeface="+mn-lt"/>
              </a:rPr>
              <a:t> SIN INCLUIR LOS RECURSOS QUE NO SE PUEDEN EJECUTAR POR CUENTA MAESTRA </a:t>
            </a:r>
            <a:endParaRPr lang="es-CO" sz="1400" dirty="0">
              <a:latin typeface="+mn-lt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63688" y="380007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es-CO" sz="1400" dirty="0" smtClean="0">
                <a:latin typeface="+mn-lt"/>
              </a:rPr>
              <a:t>SIN INCLUIR LOS RECURSOS POR VALORIZACIÓN</a:t>
            </a:r>
            <a:endParaRPr lang="es-CO" sz="1400" dirty="0">
              <a:latin typeface="+mn-lt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792086" y="5577028"/>
          <a:ext cx="8100394" cy="10203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39493"/>
                <a:gridCol w="1235450"/>
                <a:gridCol w="607730"/>
                <a:gridCol w="1139493"/>
                <a:gridCol w="1235450"/>
                <a:gridCol w="607730"/>
                <a:gridCol w="639715"/>
                <a:gridCol w="467791"/>
                <a:gridCol w="559751"/>
                <a:gridCol w="467791"/>
              </a:tblGrid>
              <a:tr h="1810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/>
                        <a:t>2012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/>
                        <a:t>2013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/>
                        <a:t>Variaciones 2013 vs 2012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91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 dirty="0"/>
                        <a:t>APROPIACIÓN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COMPROMISOS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%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APROPIACIÓN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COMPROMISOS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%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Presupuesto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Compromisos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91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DISPONIBLE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ACUMULADOS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EJEC.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DISPONIBLE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ACUMULADOS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EJEC.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$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$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u="none" strike="noStrike"/>
                        <a:t>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142.122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15.922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11,20%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305.621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53.886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u="none" strike="noStrike"/>
                        <a:t>17,63%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/>
                        <a:t>163.499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/>
                        <a:t>115%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/>
                        <a:t>37.964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 dirty="0"/>
                        <a:t>238%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3" marB="0" anchor="b"/>
                </a:tc>
              </a:tr>
            </a:tbl>
          </a:graphicData>
        </a:graphic>
      </p:graphicFrame>
      <p:sp>
        <p:nvSpPr>
          <p:cNvPr id="22" name="21 Rectángulo"/>
          <p:cNvSpPr/>
          <p:nvPr/>
        </p:nvSpPr>
        <p:spPr>
          <a:xfrm>
            <a:off x="7956005" y="5271011"/>
            <a:ext cx="9364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CO" sz="1000" dirty="0" smtClean="0">
                <a:latin typeface="Arial"/>
              </a:rPr>
              <a:t>Millones de $</a:t>
            </a:r>
            <a:endParaRPr lang="es-CO" sz="1000" dirty="0">
              <a:latin typeface="Arial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11560" y="5240233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 smtClean="0"/>
              <a:t>UNIDAD ADMINISTRATIVA ESPECIAL DE MANTENIMIENTO Y REHABILITACIÓN DE LA MALLA VIAL 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545108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4" name="32 Título"/>
          <p:cNvSpPr txBox="1">
            <a:spLocks/>
          </p:cNvSpPr>
          <p:nvPr/>
        </p:nvSpPr>
        <p:spPr>
          <a:xfrm>
            <a:off x="3240088" y="115888"/>
            <a:ext cx="6084887" cy="796925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Contenido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653534026"/>
              </p:ext>
            </p:extLst>
          </p:nvPr>
        </p:nvGraphicFramePr>
        <p:xfrm>
          <a:off x="539552" y="141277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69804" y="836712"/>
            <a:ext cx="844525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ES" sz="2400" b="1" dirty="0" smtClean="0">
              <a:latin typeface="Verdana" pitchFamily="34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s-ES" sz="24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038701" y="529861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Inversión</a:t>
            </a:r>
            <a:endParaRPr lang="es-CO" b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303339" y="5247253"/>
            <a:ext cx="3583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Administración Central: </a:t>
            </a:r>
            <a:r>
              <a:rPr lang="es-CO" b="1" dirty="0" smtClean="0"/>
              <a:t>82%</a:t>
            </a:r>
          </a:p>
          <a:p>
            <a:r>
              <a:rPr lang="es-CO" dirty="0" smtClean="0"/>
              <a:t>Establecimientos Públicos: </a:t>
            </a:r>
            <a:r>
              <a:rPr lang="es-CO" b="1" dirty="0" smtClean="0"/>
              <a:t>53%</a:t>
            </a:r>
          </a:p>
          <a:p>
            <a:r>
              <a:rPr lang="es-CO" b="1" dirty="0" smtClean="0"/>
              <a:t>Total: 68,7%</a:t>
            </a:r>
            <a:endParaRPr lang="es-CO" b="1" dirty="0"/>
          </a:p>
        </p:txBody>
      </p:sp>
      <p:sp>
        <p:nvSpPr>
          <p:cNvPr id="34" name="Abrir llave 33"/>
          <p:cNvSpPr/>
          <p:nvPr/>
        </p:nvSpPr>
        <p:spPr>
          <a:xfrm>
            <a:off x="2232095" y="5229890"/>
            <a:ext cx="144016" cy="79208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88" y="260648"/>
            <a:ext cx="8535987" cy="4696449"/>
            <a:chOff x="292" y="720"/>
            <a:chExt cx="5044" cy="2757"/>
          </a:xfrm>
        </p:grpSpPr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292" y="720"/>
              <a:ext cx="5044" cy="26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4368" y="1258"/>
              <a:ext cx="964" cy="22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es-CO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3441" y="1629"/>
              <a:ext cx="920" cy="18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es-CO" sz="4000" b="1">
                <a:solidFill>
                  <a:prstClr val="black"/>
                </a:solidFill>
                <a:latin typeface="Albertus Xb (W1)"/>
                <a:cs typeface="+mn-cs"/>
              </a:endParaRPr>
            </a:p>
          </p:txBody>
        </p:sp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>
              <a:off x="2527" y="2043"/>
              <a:ext cx="908" cy="143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es-CO" sz="4000" b="1">
                <a:solidFill>
                  <a:prstClr val="black"/>
                </a:solidFill>
                <a:latin typeface="Albertus Xb (W1)"/>
                <a:cs typeface="+mn-cs"/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>
              <a:off x="1388" y="2659"/>
              <a:ext cx="1139" cy="81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es-CO" sz="4000" b="1">
                <a:solidFill>
                  <a:prstClr val="black"/>
                </a:solidFill>
                <a:latin typeface="Albertus Xb (W1)"/>
                <a:cs typeface="+mn-cs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336" y="2961"/>
              <a:ext cx="1052" cy="51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defTabSz="762000" eaLnBrk="0" hangingPunct="0">
                <a:defRPr/>
              </a:pPr>
              <a:endParaRPr lang="es-CO" sz="4000" b="1">
                <a:solidFill>
                  <a:prstClr val="black"/>
                </a:solidFill>
                <a:latin typeface="Albertus Xb (W1)"/>
                <a:cs typeface="+mn-cs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4455" y="1494"/>
              <a:ext cx="84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/>
              <a:r>
                <a:rPr lang="es-ES_tradnl" sz="1600" b="1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PAGO</a:t>
              </a: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447" y="1642"/>
              <a:ext cx="876" cy="14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ORDENA PAGO</a:t>
              </a:r>
            </a:p>
            <a:p>
              <a:pPr defTabSz="762000" eaLnBrk="0" hangingPunct="0">
                <a:defRPr/>
              </a:pPr>
              <a:endParaRPr lang="es-ES_tradnl" sz="15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defTabSz="762000" eaLnBrk="0" hangingPunct="0">
                <a:defRPr/>
              </a:pPr>
              <a:endParaRPr lang="es-ES_tradnl" sz="15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endParaRPr lang="es-ES_tradnl" sz="15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GIRO </a:t>
              </a:r>
            </a:p>
            <a:p>
              <a:pPr algn="ctr" defTabSz="762000" eaLnBrk="0" hangingPunct="0">
                <a:defRPr/>
              </a:pPr>
              <a:r>
                <a:rPr lang="es-ES_tradnl" sz="1500" b="1" dirty="0" smtClean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PRESUPUESTAL</a:t>
              </a:r>
            </a:p>
            <a:p>
              <a:pPr algn="ctr" defTabSz="762000" eaLnBrk="0" hangingPunct="0">
                <a:defRPr/>
              </a:pPr>
              <a:endParaRPr lang="es-ES_tradnl" sz="1500" b="1" dirty="0" smtClean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500" b="1" dirty="0" smtClean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(Previa Aprobación del PAC)</a:t>
              </a:r>
              <a:endParaRPr lang="es-ES_tradnl" sz="15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66" name="Text Box 11"/>
            <p:cNvSpPr txBox="1">
              <a:spLocks noChangeArrowheads="1"/>
            </p:cNvSpPr>
            <p:nvPr/>
          </p:nvSpPr>
          <p:spPr bwMode="auto">
            <a:xfrm>
              <a:off x="2539" y="2065"/>
              <a:ext cx="908" cy="1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defTabSz="762000" eaLnBrk="0" hangingPunct="0">
                <a:defRPr/>
              </a:pPr>
              <a:endParaRPr lang="es-ES_tradnl" sz="16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6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CONTRATA</a:t>
              </a:r>
            </a:p>
            <a:p>
              <a:pPr defTabSz="762000" eaLnBrk="0" hangingPunct="0">
                <a:defRPr/>
              </a:pPr>
              <a:endParaRPr lang="es-ES_tradnl" sz="16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CERTIFICADO</a:t>
              </a:r>
            </a:p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REGISTRO </a:t>
              </a:r>
            </a:p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PRESUPUESTAL</a:t>
              </a:r>
            </a:p>
            <a:p>
              <a:pPr defTabSz="762000" eaLnBrk="0" hangingPunct="0">
                <a:defRPr/>
              </a:pPr>
              <a:endParaRPr lang="es-ES_tradnl" sz="16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defTabSz="762000" eaLnBrk="0" hangingPunct="0">
                <a:defRPr/>
              </a:pPr>
              <a:endParaRPr lang="es-ES_tradnl" sz="1600" b="1" u="sng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67" name="Text Box 12"/>
            <p:cNvSpPr txBox="1">
              <a:spLocks noChangeArrowheads="1"/>
            </p:cNvSpPr>
            <p:nvPr/>
          </p:nvSpPr>
          <p:spPr bwMode="auto">
            <a:xfrm>
              <a:off x="1442" y="2691"/>
              <a:ext cx="1085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 defTabSz="762000" eaLnBrk="0" hangingPunct="0">
                <a:defRPr/>
              </a:pPr>
              <a:r>
                <a:rPr lang="es-ES_tradnl" sz="16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ORDENA GASTOS</a:t>
              </a:r>
            </a:p>
            <a:p>
              <a:pPr defTabSz="762000" eaLnBrk="0" hangingPunct="0">
                <a:defRPr/>
              </a:pPr>
              <a:endParaRPr lang="es-ES_tradnl" sz="16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6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CERTIFICADO DE </a:t>
              </a:r>
            </a:p>
            <a:p>
              <a:pPr algn="ctr" defTabSz="762000" eaLnBrk="0" hangingPunct="0">
                <a:defRPr/>
              </a:pPr>
              <a:r>
                <a:rPr lang="es-ES_tradnl" sz="16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DISPONIBILIDAD</a:t>
              </a:r>
              <a:endParaRPr lang="es-ES_tradnl" sz="22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336" y="3002"/>
              <a:ext cx="1052" cy="4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square">
              <a:spAutoFit/>
            </a:bodyPr>
            <a:lstStyle/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FUNCIONAMIENTO</a:t>
              </a:r>
            </a:p>
            <a:p>
              <a:pPr algn="ctr" defTabSz="762000" eaLnBrk="0" hangingPunct="0">
                <a:defRPr/>
              </a:pPr>
              <a:r>
                <a:rPr lang="es-ES_tradnl" sz="1500" b="1" dirty="0" smtClean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DEUDA</a:t>
              </a:r>
              <a:endParaRPr lang="es-ES_tradnl" sz="1500" b="1" dirty="0">
                <a:solidFill>
                  <a:prstClr val="black"/>
                </a:solidFill>
                <a:latin typeface="Arial Narrow" pitchFamily="34" charset="0"/>
                <a:cs typeface="+mn-cs"/>
              </a:endParaRPr>
            </a:p>
            <a:p>
              <a:pPr algn="ctr" defTabSz="762000" eaLnBrk="0" hangingPunct="0">
                <a:defRPr/>
              </a:pPr>
              <a:r>
                <a:rPr lang="es-ES_tradnl" sz="1500" b="1" dirty="0">
                  <a:solidFill>
                    <a:prstClr val="black"/>
                  </a:solidFill>
                  <a:latin typeface="Arial Narrow" pitchFamily="34" charset="0"/>
                  <a:cs typeface="+mn-cs"/>
                </a:rPr>
                <a:t>INVERSIÓN</a:t>
              </a:r>
            </a:p>
          </p:txBody>
        </p:sp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768" y="2784"/>
              <a:ext cx="19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b="1">
                  <a:solidFill>
                    <a:srgbClr val="C050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bertus Xb (W1)" pitchFamily="34" charset="0"/>
                  <a:cs typeface="+mn-cs"/>
                </a:rPr>
                <a:t>1</a:t>
              </a:r>
              <a:endParaRPr lang="es-ES_tradnl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70" name="Text Box 15"/>
            <p:cNvSpPr txBox="1">
              <a:spLocks noChangeArrowheads="1"/>
            </p:cNvSpPr>
            <p:nvPr/>
          </p:nvSpPr>
          <p:spPr bwMode="auto">
            <a:xfrm>
              <a:off x="1831" y="243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b="1" dirty="0">
                  <a:solidFill>
                    <a:srgbClr val="C050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bertus Xb (W1)" pitchFamily="34" charset="0"/>
                  <a:cs typeface="+mn-cs"/>
                </a:rPr>
                <a:t>2</a:t>
              </a:r>
              <a:endParaRPr lang="es-ES_tradnl" dirty="0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2965" y="1841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b="1" dirty="0">
                  <a:solidFill>
                    <a:srgbClr val="C050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bertus Xb (W1)" pitchFamily="34" charset="0"/>
                  <a:cs typeface="+mn-cs"/>
                </a:rPr>
                <a:t>3</a:t>
              </a:r>
              <a:endParaRPr lang="es-ES_tradnl" dirty="0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3721" y="1381"/>
              <a:ext cx="196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b="1">
                  <a:solidFill>
                    <a:srgbClr val="C050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bertus Xb (W1)" pitchFamily="34" charset="0"/>
                  <a:cs typeface="+mn-cs"/>
                </a:rPr>
                <a:t>4</a:t>
              </a:r>
              <a:endParaRPr lang="es-ES_tradnl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4704" y="982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b="1" dirty="0">
                  <a:solidFill>
                    <a:srgbClr val="C050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bertus Xb (W1)" pitchFamily="34" charset="0"/>
                  <a:cs typeface="+mn-cs"/>
                </a:rPr>
                <a:t>5</a:t>
              </a:r>
              <a:endParaRPr lang="es-ES_tradnl" dirty="0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>
              <a:off x="2995" y="2390"/>
              <a:ext cx="0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>
              <a:off x="3841" y="1916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6" name="Text Box 27"/>
            <p:cNvSpPr txBox="1">
              <a:spLocks noChangeArrowheads="1"/>
            </p:cNvSpPr>
            <p:nvPr/>
          </p:nvSpPr>
          <p:spPr bwMode="auto">
            <a:xfrm>
              <a:off x="460" y="1051"/>
              <a:ext cx="84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/>
              <a:endParaRPr lang="es-CO" sz="1600" b="1">
                <a:solidFill>
                  <a:srgbClr val="C0504D"/>
                </a:solidFill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77" name="2 CuadroTexto"/>
          <p:cNvSpPr txBox="1"/>
          <p:nvPr/>
        </p:nvSpPr>
        <p:spPr>
          <a:xfrm>
            <a:off x="4115507" y="899081"/>
            <a:ext cx="1536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Compromiso</a:t>
            </a:r>
            <a:endParaRPr lang="es-CO" dirty="0"/>
          </a:p>
        </p:txBody>
      </p:sp>
      <p:sp>
        <p:nvSpPr>
          <p:cNvPr id="78" name="3 Flecha arriba"/>
          <p:cNvSpPr/>
          <p:nvPr/>
        </p:nvSpPr>
        <p:spPr>
          <a:xfrm>
            <a:off x="4788024" y="1268413"/>
            <a:ext cx="258542" cy="901818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Abrir llave 78"/>
          <p:cNvSpPr/>
          <p:nvPr/>
        </p:nvSpPr>
        <p:spPr>
          <a:xfrm rot="16200000">
            <a:off x="3838361" y="3477808"/>
            <a:ext cx="278739" cy="3348782"/>
          </a:xfrm>
          <a:prstGeom prst="leftBrace">
            <a:avLst>
              <a:gd name="adj1" fmla="val 1951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sp>
        <p:nvSpPr>
          <p:cNvPr id="35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EJECUCIÓN PASIVA DEL PRESUPUESTO </a:t>
            </a:r>
            <a:endParaRPr lang="es-CO" b="1" dirty="0"/>
          </a:p>
        </p:txBody>
      </p:sp>
      <p:sp>
        <p:nvSpPr>
          <p:cNvPr id="36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INVERSION DIRECTA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552411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EJECUCIÓN PRESUPUESTAL CONSOLIDADA</a:t>
            </a:r>
          </a:p>
          <a:p>
            <a:pPr algn="ctr">
              <a:defRPr/>
            </a:pPr>
            <a:r>
              <a:rPr lang="es-CO" b="1" dirty="0" smtClean="0"/>
              <a:t>PRESUPUESTO ANUAL JULIO 2012 </a:t>
            </a:r>
            <a:r>
              <a:rPr lang="es-CO" b="1" dirty="0"/>
              <a:t>- 2013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GASTOS DE FUNCIONAMIENTO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44015" y="2564904"/>
          <a:ext cx="8892481" cy="1327171"/>
        </p:xfrm>
        <a:graphic>
          <a:graphicData uri="http://schemas.openxmlformats.org/drawingml/2006/table">
            <a:tbl>
              <a:tblPr/>
              <a:tblGrid>
                <a:gridCol w="1907705"/>
                <a:gridCol w="1008112"/>
                <a:gridCol w="936104"/>
                <a:gridCol w="576064"/>
                <a:gridCol w="936104"/>
                <a:gridCol w="792088"/>
                <a:gridCol w="576064"/>
                <a:gridCol w="648072"/>
                <a:gridCol w="432048"/>
                <a:gridCol w="623409"/>
                <a:gridCol w="456711"/>
              </a:tblGrid>
              <a:tr h="16684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EJECUCIÓN GASTOS DE FUNCIONAMIENTO</a:t>
                      </a:r>
                    </a:p>
                  </a:txBody>
                  <a:tcPr marL="4609" marR="4609" marT="4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9" marR="4609" marT="4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1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Grupo</a:t>
                      </a:r>
                    </a:p>
                  </a:txBody>
                  <a:tcPr marL="4609" marR="4609" marT="4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Variaciones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21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Aprop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 Disp. 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Compromisos 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Aprop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 Disp. 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Compr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Presupuesto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Compromisos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726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jul-31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Acumulados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Ejec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jul-31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Acumulados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Ejec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17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Administración Central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765.057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360.524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47,1%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846.194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441.579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81.136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81.055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78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Establecimientos Públicos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765.821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401.058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52,4%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834.995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407.773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48,8%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69.175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8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 Presupuesto Anual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1.530.878</a:t>
                      </a:r>
                    </a:p>
                  </a:txBody>
                  <a:tcPr marL="4609" marR="4609" marT="46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761.582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49,7%</a:t>
                      </a:r>
                    </a:p>
                  </a:txBody>
                  <a:tcPr marL="4609" marR="4609" marT="4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1.681.189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849.352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150.311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87.770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7949339" y="2132856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APROPIACIÓN DISPONIBLE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GASTOS DE FUNCIONAMIENTO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570863" y="1036643"/>
          <a:ext cx="8105593" cy="4374128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4376835"/>
                <a:gridCol w="779564"/>
                <a:gridCol w="666857"/>
                <a:gridCol w="760779"/>
                <a:gridCol w="760779"/>
                <a:gridCol w="760779"/>
              </a:tblGrid>
              <a:tr h="1541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ENTIDAD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</a:rPr>
                        <a:t>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</a:tr>
              <a:tr h="1541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>
                          <a:effectLst/>
                        </a:rPr>
                        <a:t>Aprop</a:t>
                      </a:r>
                      <a:r>
                        <a:rPr lang="es-CO" sz="1100" b="1" u="none" strike="noStrike" dirty="0" smtClean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Monto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Giros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>
                          <a:effectLst/>
                        </a:rPr>
                        <a:t>Ejec</a:t>
                      </a:r>
                      <a:r>
                        <a:rPr lang="es-CO" sz="1100" b="1" u="none" strike="noStrike" dirty="0" smtClean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>
                          <a:effectLst/>
                        </a:rPr>
                        <a:t>Autoriz</a:t>
                      </a:r>
                      <a:r>
                        <a:rPr lang="es-CO" sz="1100" b="1" u="none" strike="noStrike" dirty="0" smtClean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/>
                </a:tc>
              </a:tr>
              <a:tr h="1618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Disponible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>
                          <a:effectLst/>
                        </a:rPr>
                        <a:t>Ejec</a:t>
                      </a:r>
                      <a:r>
                        <a:rPr lang="es-CO" sz="1100" b="1" u="none" strike="noStrike" dirty="0" smtClean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>
                          <a:effectLst/>
                        </a:rPr>
                        <a:t>Autoriz</a:t>
                      </a:r>
                      <a:r>
                        <a:rPr lang="es-CO" sz="1100" b="1" u="none" strike="noStrike" dirty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>
                          <a:effectLst/>
                        </a:rPr>
                        <a:t>Presup</a:t>
                      </a:r>
                      <a:r>
                        <a:rPr lang="es-CO" sz="1100" b="1" u="none" strike="noStrike" dirty="0" smtClean="0">
                          <a:effectLst/>
                        </a:rPr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</a:rPr>
                        <a:t>Giro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Fondo de Prestaciones Económicas, 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Cesantías 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Pensiones 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FONCEP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(1)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336.796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178.695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175.883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Servicios Públicos 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(2)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168.067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62.159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61.661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 Unidad Ejec. 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121.614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62.407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Contraloria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90.485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 Unidad </a:t>
                      </a:r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Ejec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04 Fondo Cuenta Concejo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87.498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41.630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Gobierno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87.498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41.630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Personería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84.544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40.152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Educación del Distrito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46.947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33.399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General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68.730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36.291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24.640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Planeación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Desarrollo Urbano - IDU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47.751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Concejo de Bogotá D. 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Cuerpo Oficial de Bomberos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44.934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Catastro Distrital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Movilidad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Salud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Recreación y Deporte - IDRD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Ambiente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8.283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Financiero Distrital de Salud - FFDS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Orquesta Filarmónica de Bogotá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9.678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Integración Social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539552" y="5805264"/>
            <a:ext cx="62646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Both"/>
            </a:pPr>
            <a:r>
              <a:rPr lang="es-CO" sz="1050" dirty="0" smtClean="0">
                <a:solidFill>
                  <a:srgbClr val="000000"/>
                </a:solidFill>
                <a:latin typeface="Arial"/>
              </a:rPr>
              <a:t>Incluye la transferencia al fondo de pensiones públicas de Bogotá por $305 mil millones de los cuales se han ejecutado $160 mil millones</a:t>
            </a:r>
          </a:p>
          <a:p>
            <a:pPr marL="342900" indent="-342900">
              <a:buAutoNum type="arabicParenBoth"/>
            </a:pPr>
            <a:r>
              <a:rPr lang="es-CO" sz="1050" dirty="0" smtClean="0">
                <a:solidFill>
                  <a:srgbClr val="000000"/>
                </a:solidFill>
                <a:latin typeface="Arial"/>
              </a:rPr>
              <a:t>Incluye el pago de alumbrado público por $155 mil millones de los cuales se han ejecutado $55 mil millones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7740352" y="764704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APROPIACIÓN DISPONIBLE</a:t>
            </a:r>
          </a:p>
          <a:p>
            <a:pPr algn="ctr">
              <a:defRPr/>
            </a:pPr>
            <a:r>
              <a:rPr lang="es-CO" b="1" dirty="0" smtClean="0"/>
              <a:t>JULIO  2013</a:t>
            </a:r>
            <a:endParaRPr lang="es-CO" b="1" dirty="0"/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GASTOS DE FUNCIONAMIENTO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702662" y="1100100"/>
          <a:ext cx="7973794" cy="4627444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4305668"/>
                <a:gridCol w="766890"/>
                <a:gridCol w="656012"/>
                <a:gridCol w="748408"/>
                <a:gridCol w="748408"/>
                <a:gridCol w="748408"/>
              </a:tblGrid>
              <a:tr h="1597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/>
                        <a:t>ENTIDAD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 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/>
                        <a:t>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</a:tr>
              <a:tr h="1597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/>
                        <a:t>Aprop</a:t>
                      </a:r>
                      <a:r>
                        <a:rPr lang="es-CO" sz="1100" b="1" u="none" strike="noStrike" dirty="0" smtClean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Monto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Giros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/>
                        <a:t>Ejec</a:t>
                      </a:r>
                      <a:r>
                        <a:rPr lang="es-CO" sz="1100" b="1" u="none" strike="noStrike" dirty="0" smtClean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/>
                        <a:t>Autoriz</a:t>
                      </a:r>
                      <a:r>
                        <a:rPr lang="es-CO" sz="1100" b="1" u="none" strike="noStrike" dirty="0" smtClean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/>
                </a:tc>
              </a:tr>
              <a:tr h="1677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Disponible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/>
                        <a:t>Ejec</a:t>
                      </a:r>
                      <a:r>
                        <a:rPr lang="es-CO" sz="1100" b="1" u="none" strike="noStrike" dirty="0" smtClean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/>
                        <a:t>Autoriz</a:t>
                      </a:r>
                      <a:r>
                        <a:rPr lang="es-CO" sz="1100" b="1" u="none" strike="noStrike" dirty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err="1" smtClean="0"/>
                        <a:t>Presup</a:t>
                      </a:r>
                      <a:r>
                        <a:rPr lang="es-CO" sz="1100" b="1" u="none" strike="noStrike" dirty="0" smtClean="0"/>
                        <a:t>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/>
                        <a:t>Giro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Rehabilitación y Mantenimiento Vial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Veeduría Distrital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del Hábitat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Cultura, Recreación y Deporte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Protección de la Niñez y la Juventud - IDIPRON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Distrital de la Mujer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2.012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Desarrollo Económico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la Participación y Acción Comunal - IDPAC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Administrativo de la Defensoría del Espacio Público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Administrativo del Servicio Civil Distrital - DASCD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Caja de la Vivienda Popular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Economia Social - IPES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Artes - IDARTES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Vigilancia y Seguridad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Jardín Botánico "José Celestino Mutis"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del Patrimonio Cultural - IDPC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1.219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Investigación Educativa y el Desarrollo Pedagógico - IDEP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Prevención y Atención Emergencias - FOPAE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Turismo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3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Fundación Gilberto Alzate Avendaño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3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/>
                        <a:t>TOTAL </a:t>
                      </a:r>
                      <a:r>
                        <a:rPr lang="es-CO" sz="1100" b="1" u="none" strike="noStrike" dirty="0"/>
                        <a:t>ENTIDADES </a:t>
                      </a:r>
                      <a:r>
                        <a:rPr lang="es-CO" sz="1100" b="1" u="none" strike="noStrike" dirty="0" smtClean="0"/>
                        <a:t>PRESUPUESTO</a:t>
                      </a:r>
                      <a:r>
                        <a:rPr lang="es-CO" sz="1100" b="1" u="none" strike="noStrike" baseline="0" dirty="0" smtClean="0"/>
                        <a:t> ANUAL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33" marR="3933" marT="39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1.681.189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849.352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752.935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50,5%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44,8%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7740352" y="836712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APROPIACIÓN Y MONTOS COMPROMETIDOS - A 31 DE JULIO DE 2013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GASTOS DE FUNCIONAMIENTO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9512" y="1052736"/>
          <a:ext cx="8712966" cy="4270398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5188623"/>
                <a:gridCol w="913719"/>
                <a:gridCol w="870208"/>
                <a:gridCol w="870208"/>
                <a:gridCol w="870208"/>
              </a:tblGrid>
              <a:tr h="194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/>
                        <a:t>ENTIDAD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Apropiación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Monto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</a:tr>
              <a:tr h="1941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Disponible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PART.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Ejecutado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PART.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Prestaciones Económicas, Cesantias y Pensiones - FONCEP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336.796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178.695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Servicios Públicos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168.067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62.159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 Unidad Ejec. 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121.614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62.407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Contraloria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90.485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Hacienda Unidad </a:t>
                      </a:r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Ejec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04 Fondo Cuenta Concejo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87.498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Gobierno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87.498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Personería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84.544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de Educación del Distrito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46.947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General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68.730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36.291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Planeación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49.695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Desarrollo Urbano - IDU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47.751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25.590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Concejo de Bogotá D. 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Cuerpo Oficial de Bomberos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44.934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Catastro Distrital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Movilidad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30.894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Salud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15.391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Recreación y Deporte - IDRD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26.773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Ambiente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21.356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12.435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Financiero Distrital de Salud - FFDS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Orquesta Filarmónica de Bogotá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10.202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7947863" y="836712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RANKING POR APROPIACIÓN Y MONTOS COMPROMETIDOS - A 31 DE JULIO DE 2013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GASTOS DE FUNCIONAMIENTO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9512" y="1080132"/>
          <a:ext cx="8712966" cy="4536120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5188623"/>
                <a:gridCol w="913719"/>
                <a:gridCol w="870208"/>
                <a:gridCol w="870208"/>
                <a:gridCol w="870208"/>
              </a:tblGrid>
              <a:tr h="1890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/>
                        <a:t>ENTIDAD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Apropiación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Monto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/>
                </a:tc>
              </a:tr>
              <a:tr h="1890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Disponible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PART.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Ejecutado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PART.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Integración Social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Administrativa Especial de Rehabilitación y Mantenimiento Vial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Veeduría Distrital de Bogotá D.C.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del Hábitat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12.785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Cultura, Recreación y Deporte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6.111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Protección de la Niñez y la Juventud - IDIPRON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Distrital de la Mujer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Secretaría Distrital de Desarrollo Económico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4.737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la Participación y Acción Comunal - IDPAC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9.684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Administrativo de la Defensoría del Espacio Público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5.767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Administrativo del Servicio Civil Distrital - DASCD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Caja de la Vivienda Popular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4.593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Economia Social - IPES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Artes - IDARTES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Vigilancia y Seguridad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Jardín Botánico "José Celestino Mutis"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5.340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del Patrimonio Cultural - IDPC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para la Investigación Educativa y el Desarrollo Pedagógico - IDEP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4.287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2.298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Fondo de Prevención y Atención Emergencias - FOPAE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Distrital de Turismo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3.882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Fundación Gilberto Alzate Avendaño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/>
                        <a:t>TOTAL ENTIDADES DISTRITALES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970" marR="3970" marT="397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1.681.189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849.352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7947863" y="836712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/>
              <a:t>GASTOS DE FUNCIONAMIENTO Y OPERACIÓN</a:t>
            </a: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684213" y="1844675"/>
            <a:ext cx="7772400" cy="1500188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0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b="1" dirty="0" smtClean="0"/>
              <a:t>EMPRESAS INDUSTRIALES Y COMERCIALES</a:t>
            </a:r>
            <a:endParaRPr lang="es-CO" b="1" dirty="0"/>
          </a:p>
        </p:txBody>
      </p:sp>
      <p:sp>
        <p:nvSpPr>
          <p:cNvPr id="15" name="14 Flecha izquierda">
            <a:hlinkClick r:id="rId3" action="ppaction://hlinksldjump"/>
          </p:cNvPr>
          <p:cNvSpPr/>
          <p:nvPr/>
        </p:nvSpPr>
        <p:spPr>
          <a:xfrm>
            <a:off x="107504" y="616530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51520" y="2017538"/>
          <a:ext cx="8640958" cy="162748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160239"/>
                <a:gridCol w="864096"/>
                <a:gridCol w="864096"/>
                <a:gridCol w="504056"/>
                <a:gridCol w="864096"/>
                <a:gridCol w="792088"/>
                <a:gridCol w="504056"/>
                <a:gridCol w="648072"/>
                <a:gridCol w="432048"/>
                <a:gridCol w="587156"/>
                <a:gridCol w="420955"/>
              </a:tblGrid>
              <a:tr h="230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/>
                        <a:t>Grupo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2012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2013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/>
                        <a:t>Variaciones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353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/>
                        <a:t>Aprop</a:t>
                      </a:r>
                      <a:r>
                        <a:rPr lang="es-CO" sz="1000" b="1" u="none" strike="noStrike" dirty="0"/>
                        <a:t>. Disp.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 smtClean="0"/>
                        <a:t>Compr</a:t>
                      </a:r>
                      <a:r>
                        <a:rPr lang="es-CO" sz="1000" b="1" u="none" strike="noStrike" dirty="0" smtClean="0"/>
                        <a:t>.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/>
                        <a:t>Aprop</a:t>
                      </a:r>
                      <a:r>
                        <a:rPr lang="es-CO" sz="1000" b="1" u="none" strike="noStrike" dirty="0"/>
                        <a:t>. Disp.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 smtClean="0"/>
                        <a:t>Compr</a:t>
                      </a:r>
                      <a:r>
                        <a:rPr lang="es-CO" sz="1000" b="1" u="none" strike="noStrike" dirty="0" smtClean="0"/>
                        <a:t>.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Presupuesto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Compromisos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97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jun-30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Acumulados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/>
                        <a:t>Ejec</a:t>
                      </a:r>
                      <a:r>
                        <a:rPr lang="es-CO" sz="1000" b="1" u="none" strike="noStrike" dirty="0"/>
                        <a:t>.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jun-30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Acumulados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 err="1"/>
                        <a:t>Ejec</a:t>
                      </a:r>
                      <a:r>
                        <a:rPr lang="es-CO" sz="1000" b="1" u="none" strike="noStrike" dirty="0"/>
                        <a:t>.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$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$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/>
                        <a:t>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/>
                        <a:t>Gastos de Funcionamiento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669.343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305.559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45,7%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869.463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377.558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43,4%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/>
                        <a:t>200.121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/>
                        <a:t>29,9%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71.998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23,6%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/>
                        <a:t>Gastos de Operación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292.218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199.902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68,4%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391.016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236.124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60,4%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/>
                        <a:t>98.799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/>
                        <a:t>33,8%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/>
                        <a:t>36.222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 dirty="0"/>
                        <a:t>18,1%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/>
                        <a:t>Total Empresas Industriales y Comerciales 1/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961.560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505.461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52,6%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1.260.480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613.682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48,7%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298.920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/>
                        <a:t>31,1%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/>
                        <a:t>108.220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/>
                        <a:t>21,4%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41" marR="6341" marT="63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7947863" y="1655222"/>
            <a:ext cx="10166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CO" sz="1100" dirty="0" smtClean="0">
                <a:solidFill>
                  <a:srgbClr val="000000"/>
                </a:solidFill>
                <a:latin typeface="Arial"/>
              </a:rPr>
              <a:t>Millones de $</a:t>
            </a:r>
            <a:endParaRPr lang="es-CO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6168" y="3851756"/>
            <a:ext cx="56156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dirty="0" smtClean="0"/>
              <a:t>Nota: La información está con corte a junio. / Los gastos de funcionamiento no incluyen cuentas por pagar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37296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jecución Presupuestal a Abril 30 (2012-2013)-Mayo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Ejecución Presupuestal a Abril 30 (2012-2013)-Mayo21-2013</Template>
  <TotalTime>6585</TotalTime>
  <Words>3463</Words>
  <Application>Microsoft Office PowerPoint</Application>
  <PresentationFormat>Presentación en pantalla (4:3)</PresentationFormat>
  <Paragraphs>1635</Paragraphs>
  <Slides>19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Albertus Xb (W1)</vt:lpstr>
      <vt:lpstr>Arial</vt:lpstr>
      <vt:lpstr>Arial Narrow</vt:lpstr>
      <vt:lpstr>Calibri</vt:lpstr>
      <vt:lpstr>Times New Roman</vt:lpstr>
      <vt:lpstr>Verdana</vt:lpstr>
      <vt:lpstr>Wingdings</vt:lpstr>
      <vt:lpstr>Ejecución Presupuestal a Abril 30 (2012-2013)-Mayo21-2013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Aldemar Pedraza Rodríguez</dc:creator>
  <cp:lastModifiedBy>Erika Marin Salcedo</cp:lastModifiedBy>
  <cp:revision>286</cp:revision>
  <cp:lastPrinted>2013-05-28T21:13:58Z</cp:lastPrinted>
  <dcterms:created xsi:type="dcterms:W3CDTF">2013-05-27T12:28:19Z</dcterms:created>
  <dcterms:modified xsi:type="dcterms:W3CDTF">2014-01-30T21:46:39Z</dcterms:modified>
</cp:coreProperties>
</file>