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74" r:id="rId1"/>
  </p:sldMasterIdLst>
  <p:notesMasterIdLst>
    <p:notesMasterId r:id="rId10"/>
  </p:notesMasterIdLst>
  <p:handoutMasterIdLst>
    <p:handoutMasterId r:id="rId11"/>
  </p:handoutMasterIdLst>
  <p:sldIdLst>
    <p:sldId id="278" r:id="rId2"/>
    <p:sldId id="316" r:id="rId3"/>
    <p:sldId id="361" r:id="rId4"/>
    <p:sldId id="362" r:id="rId5"/>
    <p:sldId id="363" r:id="rId6"/>
    <p:sldId id="318" r:id="rId7"/>
    <p:sldId id="360" r:id="rId8"/>
    <p:sldId id="355" r:id="rId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molina" initials="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80026"/>
    <a:srgbClr val="000099"/>
    <a:srgbClr val="990000"/>
    <a:srgbClr val="669900"/>
    <a:srgbClr val="006600"/>
    <a:srgbClr val="660066"/>
    <a:srgbClr val="FFD85D"/>
    <a:srgbClr val="F4EE00"/>
    <a:srgbClr val="DDDD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Estilo temático 2 - Énfasi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4660"/>
  </p:normalViewPr>
  <p:slideViewPr>
    <p:cSldViewPr>
      <p:cViewPr varScale="1">
        <p:scale>
          <a:sx n="87" d="100"/>
          <a:sy n="87" d="100"/>
        </p:scale>
        <p:origin x="107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44F7414-4FFB-4132-9FF9-01071B2B852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0907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AEC778D-697F-432D-BB8F-07161372B9D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8869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123BCB-5B84-4AE8-ABE3-DF8B1F56D9DE}" type="slidenum">
              <a:rPr lang="es-ES">
                <a:solidFill>
                  <a:prstClr val="black"/>
                </a:solidFill>
              </a:rPr>
              <a:pPr/>
              <a:t>1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O" smtClean="0"/>
          </a:p>
        </p:txBody>
      </p:sp>
    </p:spTree>
    <p:extLst>
      <p:ext uri="{BB962C8B-B14F-4D97-AF65-F5344CB8AC3E}">
        <p14:creationId xmlns:p14="http://schemas.microsoft.com/office/powerpoint/2010/main" val="2801977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8819-93B0-405C-B4BF-3E8EB1CF20DC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29/01/2014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5E06-8A99-40FF-9EE7-4A9447E1BD6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80673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3 Rectángulo"/>
          <p:cNvSpPr/>
          <p:nvPr userDrawn="1"/>
        </p:nvSpPr>
        <p:spPr>
          <a:xfrm>
            <a:off x="3419872" y="0"/>
            <a:ext cx="5724128" cy="76470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5" name="4 Rectángulo"/>
          <p:cNvSpPr/>
          <p:nvPr userDrawn="1"/>
        </p:nvSpPr>
        <p:spPr>
          <a:xfrm>
            <a:off x="0" y="0"/>
            <a:ext cx="3419872" cy="764704"/>
          </a:xfrm>
          <a:prstGeom prst="rect">
            <a:avLst/>
          </a:prstGeom>
          <a:gradFill flip="none" rotWithShape="1">
            <a:gsLst>
              <a:gs pos="0">
                <a:srgbClr val="FFCC00">
                  <a:shade val="30000"/>
                  <a:satMod val="115000"/>
                </a:srgbClr>
              </a:gs>
              <a:gs pos="50000">
                <a:srgbClr val="FFCC00">
                  <a:shade val="67500"/>
                  <a:satMod val="115000"/>
                </a:srgbClr>
              </a:gs>
              <a:gs pos="100000">
                <a:srgbClr val="FFCC0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6" name="4 Marcador de contenido"/>
          <p:cNvSpPr>
            <a:spLocks noGrp="1"/>
          </p:cNvSpPr>
          <p:nvPr userDrawn="1">
            <p:ph idx="13"/>
          </p:nvPr>
        </p:nvSpPr>
        <p:spPr>
          <a:xfrm>
            <a:off x="3419872" y="188640"/>
            <a:ext cx="5724128" cy="576064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None/>
              <a:defRPr/>
            </a:pPr>
            <a:r>
              <a:rPr lang="es-CO" b="1" dirty="0" smtClean="0">
                <a:solidFill>
                  <a:schemeClr val="bg1"/>
                </a:solidFill>
              </a:rPr>
              <a:t>Títulos</a:t>
            </a:r>
            <a:endParaRPr lang="es-E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28356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8819-93B0-405C-B4BF-3E8EB1CF20DC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29/01/2014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5E06-8A99-40FF-9EE7-4A9447E1BD6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91846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8819-93B0-405C-B4BF-3E8EB1CF20DC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29/01/2014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5E06-8A99-40FF-9EE7-4A9447E1BD6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98062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8819-93B0-405C-B4BF-3E8EB1CF20DC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29/01/2014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5E06-8A99-40FF-9EE7-4A9447E1BD6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3379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8819-93B0-405C-B4BF-3E8EB1CF20DC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29/01/2014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5E06-8A99-40FF-9EE7-4A9447E1BD6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9 Rectángulo"/>
          <p:cNvSpPr/>
          <p:nvPr userDrawn="1"/>
        </p:nvSpPr>
        <p:spPr>
          <a:xfrm>
            <a:off x="3419872" y="0"/>
            <a:ext cx="5724128" cy="76470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Rectángulo"/>
          <p:cNvSpPr/>
          <p:nvPr userDrawn="1"/>
        </p:nvSpPr>
        <p:spPr>
          <a:xfrm>
            <a:off x="0" y="0"/>
            <a:ext cx="3419872" cy="764704"/>
          </a:xfrm>
          <a:prstGeom prst="rect">
            <a:avLst/>
          </a:prstGeom>
          <a:gradFill flip="none" rotWithShape="1">
            <a:gsLst>
              <a:gs pos="0">
                <a:srgbClr val="FFCC00">
                  <a:shade val="30000"/>
                  <a:satMod val="115000"/>
                </a:srgbClr>
              </a:gs>
              <a:gs pos="50000">
                <a:srgbClr val="FFCC00">
                  <a:shade val="67500"/>
                  <a:satMod val="115000"/>
                </a:srgbClr>
              </a:gs>
              <a:gs pos="100000">
                <a:srgbClr val="FFCC0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74935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8819-93B0-405C-B4BF-3E8EB1CF20DC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29/01/2014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5E06-8A99-40FF-9EE7-4A9447E1BD6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Rectángulo"/>
          <p:cNvSpPr/>
          <p:nvPr userDrawn="1"/>
        </p:nvSpPr>
        <p:spPr>
          <a:xfrm>
            <a:off x="3419872" y="0"/>
            <a:ext cx="5724128" cy="76470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7" name="6 Rectángulo"/>
          <p:cNvSpPr/>
          <p:nvPr userDrawn="1"/>
        </p:nvSpPr>
        <p:spPr>
          <a:xfrm>
            <a:off x="0" y="0"/>
            <a:ext cx="3419872" cy="764704"/>
          </a:xfrm>
          <a:prstGeom prst="rect">
            <a:avLst/>
          </a:prstGeom>
          <a:gradFill flip="none" rotWithShape="1">
            <a:gsLst>
              <a:gs pos="0">
                <a:srgbClr val="FFCC00">
                  <a:shade val="30000"/>
                  <a:satMod val="115000"/>
                </a:srgbClr>
              </a:gs>
              <a:gs pos="50000">
                <a:srgbClr val="FFCC00">
                  <a:shade val="67500"/>
                  <a:satMod val="115000"/>
                </a:srgbClr>
              </a:gs>
              <a:gs pos="100000">
                <a:srgbClr val="FFCC0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8" name="4 Marcador de contenido"/>
          <p:cNvSpPr>
            <a:spLocks noGrp="1"/>
          </p:cNvSpPr>
          <p:nvPr userDrawn="1">
            <p:ph idx="13"/>
          </p:nvPr>
        </p:nvSpPr>
        <p:spPr>
          <a:xfrm>
            <a:off x="3419872" y="188640"/>
            <a:ext cx="5724128" cy="576064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None/>
              <a:defRPr/>
            </a:pPr>
            <a:r>
              <a:rPr lang="es-CO" b="1" dirty="0" smtClean="0">
                <a:solidFill>
                  <a:schemeClr val="bg1"/>
                </a:solidFill>
              </a:rPr>
              <a:t>Títulos</a:t>
            </a:r>
            <a:endParaRPr lang="es-E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60464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8819-93B0-405C-B4BF-3E8EB1CF20DC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29/01/2014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5E06-8A99-40FF-9EE7-4A9447E1BD6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Rectángulo"/>
          <p:cNvSpPr/>
          <p:nvPr userDrawn="1"/>
        </p:nvSpPr>
        <p:spPr>
          <a:xfrm>
            <a:off x="3419872" y="0"/>
            <a:ext cx="5724128" cy="76470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6" name="5 Rectángulo"/>
          <p:cNvSpPr/>
          <p:nvPr userDrawn="1"/>
        </p:nvSpPr>
        <p:spPr>
          <a:xfrm>
            <a:off x="0" y="0"/>
            <a:ext cx="3419872" cy="764704"/>
          </a:xfrm>
          <a:prstGeom prst="rect">
            <a:avLst/>
          </a:prstGeom>
          <a:gradFill flip="none" rotWithShape="1">
            <a:gsLst>
              <a:gs pos="0">
                <a:srgbClr val="FFCC00">
                  <a:shade val="30000"/>
                  <a:satMod val="115000"/>
                </a:srgbClr>
              </a:gs>
              <a:gs pos="50000">
                <a:srgbClr val="FFCC00">
                  <a:shade val="67500"/>
                  <a:satMod val="115000"/>
                </a:srgbClr>
              </a:gs>
              <a:gs pos="100000">
                <a:srgbClr val="FFCC0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7" name="4 Marcador de contenido"/>
          <p:cNvSpPr>
            <a:spLocks noGrp="1"/>
          </p:cNvSpPr>
          <p:nvPr userDrawn="1">
            <p:ph idx="13"/>
          </p:nvPr>
        </p:nvSpPr>
        <p:spPr>
          <a:xfrm>
            <a:off x="3419872" y="188640"/>
            <a:ext cx="5724128" cy="576064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None/>
              <a:defRPr/>
            </a:pPr>
            <a:r>
              <a:rPr lang="es-CO" b="1" dirty="0" smtClean="0">
                <a:solidFill>
                  <a:schemeClr val="bg1"/>
                </a:solidFill>
              </a:rPr>
              <a:t>Títulos</a:t>
            </a:r>
            <a:endParaRPr lang="es-ES" dirty="0" smtClean="0">
              <a:solidFill>
                <a:schemeClr val="bg1"/>
              </a:solidFill>
            </a:endParaRPr>
          </a:p>
        </p:txBody>
      </p:sp>
      <p:pic>
        <p:nvPicPr>
          <p:cNvPr id="8" name="7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297" y="5733256"/>
            <a:ext cx="1008431" cy="684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57512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8819-93B0-405C-B4BF-3E8EB1CF20DC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29/01/2014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5E06-8A99-40FF-9EE7-4A9447E1BD6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10 Rectángulo"/>
          <p:cNvSpPr/>
          <p:nvPr userDrawn="1"/>
        </p:nvSpPr>
        <p:spPr>
          <a:xfrm>
            <a:off x="3419872" y="0"/>
            <a:ext cx="5724128" cy="76470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Rectángulo"/>
          <p:cNvSpPr/>
          <p:nvPr userDrawn="1"/>
        </p:nvSpPr>
        <p:spPr>
          <a:xfrm>
            <a:off x="0" y="0"/>
            <a:ext cx="3419872" cy="764704"/>
          </a:xfrm>
          <a:prstGeom prst="rect">
            <a:avLst/>
          </a:prstGeom>
          <a:gradFill flip="none" rotWithShape="1">
            <a:gsLst>
              <a:gs pos="0">
                <a:srgbClr val="FFCC00">
                  <a:shade val="30000"/>
                  <a:satMod val="115000"/>
                </a:srgbClr>
              </a:gs>
              <a:gs pos="50000">
                <a:srgbClr val="FFCC00">
                  <a:shade val="67500"/>
                  <a:satMod val="115000"/>
                </a:srgbClr>
              </a:gs>
              <a:gs pos="100000">
                <a:srgbClr val="FFCC0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4 Marcador de contenido"/>
          <p:cNvSpPr>
            <a:spLocks noGrp="1"/>
          </p:cNvSpPr>
          <p:nvPr userDrawn="1">
            <p:ph idx="13"/>
          </p:nvPr>
        </p:nvSpPr>
        <p:spPr>
          <a:xfrm>
            <a:off x="3419872" y="188640"/>
            <a:ext cx="5724128" cy="576064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None/>
              <a:defRPr/>
            </a:pPr>
            <a:r>
              <a:rPr lang="es-CO" b="1" dirty="0" smtClean="0">
                <a:solidFill>
                  <a:schemeClr val="bg1"/>
                </a:solidFill>
              </a:rPr>
              <a:t>Títulos</a:t>
            </a:r>
            <a:endParaRPr lang="es-ES" dirty="0" smtClean="0">
              <a:solidFill>
                <a:schemeClr val="bg1"/>
              </a:solidFill>
            </a:endParaRPr>
          </a:p>
        </p:txBody>
      </p:sp>
      <p:pic>
        <p:nvPicPr>
          <p:cNvPr id="14" name="13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93" y="5805264"/>
            <a:ext cx="1008431" cy="684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74618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8819-93B0-405C-B4BF-3E8EB1CF20DC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29/01/2014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5E06-8A99-40FF-9EE7-4A9447E1BD6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Rectángulo"/>
          <p:cNvSpPr/>
          <p:nvPr userDrawn="1"/>
        </p:nvSpPr>
        <p:spPr>
          <a:xfrm>
            <a:off x="3419872" y="0"/>
            <a:ext cx="5724128" cy="76470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8" name="7 Rectángulo"/>
          <p:cNvSpPr/>
          <p:nvPr userDrawn="1"/>
        </p:nvSpPr>
        <p:spPr>
          <a:xfrm>
            <a:off x="0" y="0"/>
            <a:ext cx="3419872" cy="764704"/>
          </a:xfrm>
          <a:prstGeom prst="rect">
            <a:avLst/>
          </a:prstGeom>
          <a:gradFill flip="none" rotWithShape="1">
            <a:gsLst>
              <a:gs pos="0">
                <a:srgbClr val="FFCC00">
                  <a:shade val="30000"/>
                  <a:satMod val="115000"/>
                </a:srgbClr>
              </a:gs>
              <a:gs pos="50000">
                <a:srgbClr val="FFCC00">
                  <a:shade val="67500"/>
                  <a:satMod val="115000"/>
                </a:srgbClr>
              </a:gs>
              <a:gs pos="100000">
                <a:srgbClr val="FFCC0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9" name="4 Marcador de contenido"/>
          <p:cNvSpPr>
            <a:spLocks noGrp="1"/>
          </p:cNvSpPr>
          <p:nvPr userDrawn="1">
            <p:ph idx="13"/>
          </p:nvPr>
        </p:nvSpPr>
        <p:spPr>
          <a:xfrm>
            <a:off x="3419872" y="188640"/>
            <a:ext cx="5724128" cy="576064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None/>
              <a:defRPr/>
            </a:pPr>
            <a:r>
              <a:rPr lang="es-CO" b="1" dirty="0" smtClean="0">
                <a:solidFill>
                  <a:schemeClr val="bg1"/>
                </a:solidFill>
              </a:rPr>
              <a:t>Títulos</a:t>
            </a:r>
            <a:endParaRPr lang="es-E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27108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38819-93B0-405C-B4BF-3E8EB1CF20DC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29/01/2014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35E06-8A99-40FF-9EE7-4A9447E1BD6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78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2592388" y="3068638"/>
            <a:ext cx="2052637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s-CO" sz="1200">
              <a:solidFill>
                <a:prstClr val="black"/>
              </a:solidFill>
            </a:endParaRP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539750" y="3068638"/>
            <a:ext cx="2052638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s-CO" sz="1200">
              <a:solidFill>
                <a:prstClr val="black"/>
              </a:solidFill>
            </a:endParaRPr>
          </a:p>
        </p:txBody>
      </p:sp>
      <p:sp>
        <p:nvSpPr>
          <p:cNvPr id="10" name="32 Título"/>
          <p:cNvSpPr txBox="1">
            <a:spLocks/>
          </p:cNvSpPr>
          <p:nvPr/>
        </p:nvSpPr>
        <p:spPr>
          <a:xfrm>
            <a:off x="1153343" y="2060848"/>
            <a:ext cx="6875041" cy="2868339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CO" sz="3600" b="1" dirty="0" smtClean="0">
                <a:solidFill>
                  <a:srgbClr val="0070C0"/>
                </a:solidFill>
                <a:latin typeface="Calibri"/>
              </a:rPr>
              <a:t>Decreto </a:t>
            </a:r>
            <a:r>
              <a:rPr lang="es-CO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  <a:t>248 de 2013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s-CO" sz="3600" b="1" dirty="0" smtClean="0">
                <a:solidFill>
                  <a:srgbClr val="0070C0"/>
                </a:solidFill>
                <a:latin typeface="Calibri"/>
              </a:rPr>
              <a:t>Conciliación y Condiciones Especiales de Pago</a:t>
            </a:r>
          </a:p>
          <a:p>
            <a:pPr fontAlgn="auto">
              <a:spcAft>
                <a:spcPts val="0"/>
              </a:spcAft>
              <a:defRPr/>
            </a:pPr>
            <a:endParaRPr lang="es-CO" sz="4000" b="1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11" name="8 Marcador de texto"/>
          <p:cNvSpPr txBox="1">
            <a:spLocks/>
          </p:cNvSpPr>
          <p:nvPr/>
        </p:nvSpPr>
        <p:spPr>
          <a:xfrm>
            <a:off x="758825" y="2294929"/>
            <a:ext cx="7772400" cy="1500187"/>
          </a:xfrm>
          <a:prstGeom prst="rect">
            <a:avLst/>
          </a:prstGeom>
        </p:spPr>
        <p:txBody>
          <a:bodyPr anchor="b"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es-CO" sz="2400" dirty="0">
              <a:solidFill>
                <a:prstClr val="white">
                  <a:lumMod val="50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38078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75856" y="1340768"/>
            <a:ext cx="5544616" cy="4176464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s-ES" sz="2200" dirty="0" smtClean="0"/>
              <a:t>La </a:t>
            </a:r>
            <a:r>
              <a:rPr lang="es-ES" sz="2200" dirty="0"/>
              <a:t>Ley 1607 </a:t>
            </a:r>
            <a:r>
              <a:rPr lang="es-ES" sz="2200" dirty="0" smtClean="0"/>
              <a:t>de 2012 autorizó a las entidades territoriales a adoptar las siguientes figuras:</a:t>
            </a:r>
          </a:p>
          <a:p>
            <a:pPr marL="0" indent="0" algn="just">
              <a:buFont typeface="Wingdings" pitchFamily="2" charset="2"/>
              <a:buChar char="Ø"/>
            </a:pPr>
            <a:endParaRPr lang="es-ES" sz="2200" dirty="0" smtClean="0"/>
          </a:p>
          <a:p>
            <a:pPr algn="just">
              <a:buFont typeface="Wingdings" pitchFamily="2" charset="2"/>
              <a:buChar char="Ø"/>
            </a:pPr>
            <a:r>
              <a:rPr lang="es-ES" sz="2200" dirty="0" smtClean="0"/>
              <a:t>Condición </a:t>
            </a:r>
            <a:r>
              <a:rPr lang="es-ES" sz="2200" dirty="0"/>
              <a:t>especial para el pago de impuestos y contribuciones, hasta el 26 de septiembre de 2013</a:t>
            </a:r>
            <a:r>
              <a:rPr lang="es-ES" sz="2200" dirty="0" smtClean="0"/>
              <a:t>.(Artículo 149)</a:t>
            </a:r>
          </a:p>
          <a:p>
            <a:pPr marL="0" indent="0" algn="just">
              <a:buNone/>
            </a:pPr>
            <a:endParaRPr lang="es-CO" sz="2200" dirty="0"/>
          </a:p>
          <a:p>
            <a:pPr algn="just">
              <a:buFont typeface="Wingdings" pitchFamily="2" charset="2"/>
              <a:buChar char="Ø"/>
            </a:pPr>
            <a:r>
              <a:rPr lang="es-ES" sz="2200" dirty="0" smtClean="0"/>
              <a:t>Conciliación </a:t>
            </a:r>
            <a:r>
              <a:rPr lang="es-ES" sz="2200" dirty="0"/>
              <a:t>contenciosa administrativa </a:t>
            </a:r>
            <a:r>
              <a:rPr lang="es-ES" sz="2200" dirty="0" smtClean="0"/>
              <a:t>tributaria - hasta </a:t>
            </a:r>
            <a:r>
              <a:rPr lang="es-ES" sz="2200" dirty="0"/>
              <a:t>el 31 de agosto de </a:t>
            </a:r>
            <a:r>
              <a:rPr lang="es-ES" sz="2200" dirty="0" smtClean="0"/>
              <a:t>2013. (Artículo 147)</a:t>
            </a:r>
          </a:p>
          <a:p>
            <a:pPr algn="just">
              <a:buFont typeface="Wingdings" pitchFamily="2" charset="2"/>
              <a:buChar char="Ø"/>
            </a:pPr>
            <a:endParaRPr lang="es-ES" sz="220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1520" y="1507108"/>
            <a:ext cx="2746648" cy="3866108"/>
          </a:xfrm>
        </p:spPr>
        <p:txBody>
          <a:bodyPr>
            <a:normAutofit/>
          </a:bodyPr>
          <a:lstStyle/>
          <a:p>
            <a:pPr algn="ctr"/>
            <a:endParaRPr lang="es-CO" sz="1800" b="1" dirty="0" smtClean="0"/>
          </a:p>
          <a:p>
            <a:pPr algn="ctr"/>
            <a:endParaRPr lang="es-CO" sz="1800" b="1" dirty="0"/>
          </a:p>
          <a:p>
            <a:pPr algn="ctr"/>
            <a:endParaRPr lang="es-CO" sz="1800" b="1" dirty="0" smtClean="0"/>
          </a:p>
          <a:p>
            <a:pPr algn="ctr"/>
            <a:r>
              <a:rPr lang="es-MX" sz="3200" b="1" dirty="0" smtClean="0"/>
              <a:t>Fundamento Legal</a:t>
            </a:r>
          </a:p>
          <a:p>
            <a:pPr algn="ctr"/>
            <a:endParaRPr lang="es-MX" sz="900" b="1" dirty="0" smtClean="0"/>
          </a:p>
          <a:p>
            <a:pPr algn="ctr"/>
            <a:r>
              <a:rPr lang="es-ES_tradnl" sz="1600" dirty="0" smtClean="0"/>
              <a:t>Ley 1607 de 2012, artículos 147 y 149.</a:t>
            </a:r>
            <a:endParaRPr lang="es-ES_tradnl" sz="1600" dirty="0"/>
          </a:p>
          <a:p>
            <a:pPr algn="ctr"/>
            <a:endParaRPr lang="es-CO" sz="3200" b="1" dirty="0"/>
          </a:p>
        </p:txBody>
      </p:sp>
      <p:sp>
        <p:nvSpPr>
          <p:cNvPr id="5" name="4 Marcador de contenido"/>
          <p:cNvSpPr>
            <a:spLocks noGrp="1"/>
          </p:cNvSpPr>
          <p:nvPr>
            <p:ph idx="13"/>
          </p:nvPr>
        </p:nvSpPr>
        <p:spPr>
          <a:xfrm>
            <a:off x="3563888" y="116632"/>
            <a:ext cx="5436096" cy="576064"/>
          </a:xfrm>
        </p:spPr>
        <p:txBody>
          <a:bodyPr>
            <a:normAutofit lnSpcReduction="10000"/>
          </a:bodyPr>
          <a:lstStyle/>
          <a:p>
            <a:pPr algn="r">
              <a:buNone/>
            </a:pPr>
            <a:r>
              <a:rPr lang="es-CO" b="1" dirty="0" smtClean="0">
                <a:solidFill>
                  <a:schemeClr val="bg1"/>
                </a:solidFill>
              </a:rPr>
              <a:t>ANTECEDENTES </a:t>
            </a:r>
          </a:p>
          <a:p>
            <a:pPr algn="r"/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38121959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409528" y="1844824"/>
            <a:ext cx="5338936" cy="2808312"/>
          </a:xfrm>
        </p:spPr>
        <p:txBody>
          <a:bodyPr>
            <a:normAutofit/>
          </a:bodyPr>
          <a:lstStyle/>
          <a:p>
            <a:pPr algn="just"/>
            <a:r>
              <a:rPr lang="es-ES" sz="2400" dirty="0" smtClean="0"/>
              <a:t>Encontrarse </a:t>
            </a:r>
            <a:r>
              <a:rPr lang="es-ES" sz="2400" dirty="0"/>
              <a:t>en mora por </a:t>
            </a:r>
            <a:r>
              <a:rPr lang="es-ES" sz="2400" dirty="0" smtClean="0"/>
              <a:t>obligaciones correspondientes a períodos 2010 y anteriores.</a:t>
            </a:r>
          </a:p>
          <a:p>
            <a:pPr algn="just"/>
            <a:endParaRPr lang="es-ES" sz="2400" dirty="0" smtClean="0"/>
          </a:p>
          <a:p>
            <a:pPr algn="just"/>
            <a:r>
              <a:rPr lang="es-ES" sz="2400" dirty="0" smtClean="0"/>
              <a:t>Presentar solicitud hasta </a:t>
            </a:r>
            <a:r>
              <a:rPr lang="es-ES" sz="2400" dirty="0"/>
              <a:t>el 26 de septiembre de </a:t>
            </a:r>
            <a:r>
              <a:rPr lang="es-ES" sz="2400" dirty="0" smtClean="0"/>
              <a:t>2013.</a:t>
            </a:r>
            <a:endParaRPr lang="es-CO" sz="24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1520" y="1412776"/>
            <a:ext cx="3152329" cy="4331023"/>
          </a:xfrm>
        </p:spPr>
        <p:txBody>
          <a:bodyPr>
            <a:normAutofit/>
          </a:bodyPr>
          <a:lstStyle/>
          <a:p>
            <a:pPr algn="ctr"/>
            <a:endParaRPr lang="es-CO" sz="2800" b="1" dirty="0" smtClean="0">
              <a:solidFill>
                <a:schemeClr val="tx2"/>
              </a:solidFill>
            </a:endParaRPr>
          </a:p>
          <a:p>
            <a:pPr algn="ctr"/>
            <a:endParaRPr lang="es-CO" sz="2800" b="1" dirty="0" smtClean="0">
              <a:solidFill>
                <a:schemeClr val="tx2"/>
              </a:solidFill>
            </a:endParaRPr>
          </a:p>
          <a:p>
            <a:pPr algn="ctr"/>
            <a:r>
              <a:rPr lang="es-CO" sz="2800" b="1" dirty="0" smtClean="0"/>
              <a:t>Requisitos para acogerse al beneficio</a:t>
            </a:r>
            <a:endParaRPr lang="es-CO" sz="2800" b="1" dirty="0"/>
          </a:p>
        </p:txBody>
      </p:sp>
      <p:sp>
        <p:nvSpPr>
          <p:cNvPr id="5" name="4 Marcador de contenido"/>
          <p:cNvSpPr>
            <a:spLocks noGrp="1"/>
          </p:cNvSpPr>
          <p:nvPr>
            <p:ph idx="13"/>
          </p:nvPr>
        </p:nvSpPr>
        <p:spPr>
          <a:xfrm>
            <a:off x="3347864" y="116632"/>
            <a:ext cx="5724128" cy="576064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buNone/>
            </a:pPr>
            <a:r>
              <a:rPr lang="es-CO" sz="2200" b="1" dirty="0" smtClean="0">
                <a:solidFill>
                  <a:schemeClr val="bg1"/>
                </a:solidFill>
              </a:rPr>
              <a:t>CONDICIONES ESPECIALES PARA EL PAGO DE IMPUESTOS Y CONTRIBUCIONES</a:t>
            </a:r>
            <a:endParaRPr lang="es-CO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7472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915816" y="908720"/>
            <a:ext cx="5976664" cy="4968552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es-ES" sz="2000" b="1" dirty="0"/>
              <a:t>Pago de </a:t>
            </a:r>
            <a:r>
              <a:rPr lang="es-ES" sz="2000" b="1" dirty="0" smtClean="0"/>
              <a:t>contado  hasta </a:t>
            </a:r>
            <a:r>
              <a:rPr lang="es-ES" sz="2000" b="1" dirty="0"/>
              <a:t>el 26 de septiembre de </a:t>
            </a:r>
            <a:r>
              <a:rPr lang="es-ES" sz="2000" b="1" dirty="0" smtClean="0"/>
              <a:t>2013.</a:t>
            </a:r>
            <a:r>
              <a:rPr lang="es-ES" sz="2000" dirty="0" smtClean="0"/>
              <a:t> Cancelar la totalidad de la obligación principal + el 20% </a:t>
            </a:r>
            <a:r>
              <a:rPr lang="es-ES" sz="2000" dirty="0"/>
              <a:t>de los intereses y las sanciones </a:t>
            </a:r>
            <a:r>
              <a:rPr lang="es-ES" sz="2000" dirty="0" smtClean="0"/>
              <a:t>actualizadas.</a:t>
            </a:r>
          </a:p>
          <a:p>
            <a:pPr algn="just">
              <a:spcBef>
                <a:spcPts val="600"/>
              </a:spcBef>
              <a:buFont typeface="Wingdings" pitchFamily="2" charset="2"/>
              <a:buChar char="Ø"/>
            </a:pPr>
            <a:endParaRPr lang="es-ES" sz="2000" dirty="0" smtClean="0"/>
          </a:p>
          <a:p>
            <a:pPr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es-ES" sz="2000" b="1" dirty="0"/>
              <a:t>Deudores del sector agropecuario: </a:t>
            </a:r>
            <a:r>
              <a:rPr lang="es-ES" sz="2000" dirty="0"/>
              <a:t>Pagar de contado el total de la obligación principal + el 20% de los intereses y las sanciones actualizadas, hasta el 26 de abril de 2014.</a:t>
            </a:r>
            <a:endParaRPr lang="es-CO" sz="2000" dirty="0"/>
          </a:p>
          <a:p>
            <a:pPr marL="0" indent="0" algn="just">
              <a:spcBef>
                <a:spcPts val="600"/>
              </a:spcBef>
              <a:buFont typeface="Wingdings" pitchFamily="2" charset="2"/>
              <a:buChar char="Ø"/>
            </a:pPr>
            <a:endParaRPr lang="es-CO" sz="1200" dirty="0"/>
          </a:p>
          <a:p>
            <a:pPr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es-ES" sz="2000" b="1" dirty="0"/>
              <a:t>Acuerdo de </a:t>
            </a:r>
            <a:r>
              <a:rPr lang="es-ES" sz="2000" b="1" dirty="0" smtClean="0"/>
              <a:t>pago. </a:t>
            </a:r>
            <a:r>
              <a:rPr lang="es-ES" sz="2000" dirty="0"/>
              <a:t>S</a:t>
            </a:r>
            <a:r>
              <a:rPr lang="es-ES" sz="2000" dirty="0" smtClean="0"/>
              <a:t>uscribir acuerdo de pago sobre </a:t>
            </a:r>
            <a:r>
              <a:rPr lang="es-ES" sz="2000" dirty="0"/>
              <a:t>el total de la obligación </a:t>
            </a:r>
            <a:r>
              <a:rPr lang="es-ES" sz="2000" dirty="0" smtClean="0"/>
              <a:t>principal + </a:t>
            </a:r>
            <a:r>
              <a:rPr lang="es-ES" sz="2000" dirty="0"/>
              <a:t>el </a:t>
            </a:r>
            <a:r>
              <a:rPr lang="es-ES" sz="2000" dirty="0" smtClean="0"/>
              <a:t>50% de </a:t>
            </a:r>
            <a:r>
              <a:rPr lang="es-ES" sz="2000" dirty="0"/>
              <a:t>los intereses y las sanciones </a:t>
            </a:r>
            <a:r>
              <a:rPr lang="es-ES" sz="2000" dirty="0" smtClean="0"/>
              <a:t>actualizadas.</a:t>
            </a:r>
            <a:r>
              <a:rPr lang="es-ES" sz="2000" dirty="0"/>
              <a:t> </a:t>
            </a:r>
            <a:r>
              <a:rPr lang="es-ES" sz="2000" dirty="0" smtClean="0"/>
              <a:t>Fecha máxima para suscribir el acuerdo de pago: 26 de septiembre – Plazo máximo para pago total: 26 de junio de 2014.</a:t>
            </a:r>
          </a:p>
          <a:p>
            <a:pPr algn="just">
              <a:spcBef>
                <a:spcPts val="600"/>
              </a:spcBef>
              <a:buFont typeface="Wingdings" pitchFamily="2" charset="2"/>
              <a:buChar char="Ø"/>
            </a:pPr>
            <a:endParaRPr lang="es-CO" sz="1200" dirty="0"/>
          </a:p>
          <a:p>
            <a:pPr algn="just">
              <a:spcBef>
                <a:spcPts val="600"/>
              </a:spcBef>
              <a:buFont typeface="Wingdings" pitchFamily="2" charset="2"/>
              <a:buChar char="Ø"/>
            </a:pPr>
            <a:endParaRPr lang="es-CO" sz="20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5496" y="1834281"/>
            <a:ext cx="3152329" cy="2674839"/>
          </a:xfrm>
        </p:spPr>
        <p:txBody>
          <a:bodyPr>
            <a:normAutofit/>
          </a:bodyPr>
          <a:lstStyle/>
          <a:p>
            <a:pPr algn="ctr"/>
            <a:endParaRPr lang="es-CO" sz="2800" b="1" dirty="0" smtClean="0">
              <a:solidFill>
                <a:schemeClr val="tx2"/>
              </a:solidFill>
            </a:endParaRPr>
          </a:p>
          <a:p>
            <a:pPr algn="ctr"/>
            <a:endParaRPr lang="es-CO" sz="2800" b="1" dirty="0" smtClean="0">
              <a:solidFill>
                <a:schemeClr val="tx2"/>
              </a:solidFill>
            </a:endParaRPr>
          </a:p>
          <a:p>
            <a:pPr algn="ctr"/>
            <a:r>
              <a:rPr lang="es-CO" sz="2400" b="1" dirty="0" smtClean="0"/>
              <a:t>Condiciones Especiales de </a:t>
            </a:r>
            <a:r>
              <a:rPr lang="es-CO" sz="2400" b="1" dirty="0"/>
              <a:t>P</a:t>
            </a:r>
            <a:r>
              <a:rPr lang="es-CO" sz="2400" b="1" dirty="0" smtClean="0"/>
              <a:t>ago</a:t>
            </a:r>
            <a:endParaRPr lang="es-CO" sz="2400" b="1" dirty="0"/>
          </a:p>
        </p:txBody>
      </p:sp>
      <p:sp>
        <p:nvSpPr>
          <p:cNvPr id="5" name="4 Marcador de contenido"/>
          <p:cNvSpPr>
            <a:spLocks noGrp="1"/>
          </p:cNvSpPr>
          <p:nvPr>
            <p:ph idx="13"/>
          </p:nvPr>
        </p:nvSpPr>
        <p:spPr>
          <a:xfrm>
            <a:off x="3347864" y="116632"/>
            <a:ext cx="5724128" cy="576064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buNone/>
            </a:pPr>
            <a:r>
              <a:rPr lang="es-CO" sz="2200" b="1" dirty="0" smtClean="0">
                <a:solidFill>
                  <a:schemeClr val="bg1"/>
                </a:solidFill>
              </a:rPr>
              <a:t>CONDICIONES ESPECIALES PARA EL PAGO DE IMPUESTOS Y CONTRIBUCIONES</a:t>
            </a:r>
            <a:endParaRPr lang="es-CO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5890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1216" y="1628800"/>
            <a:ext cx="7859216" cy="3384376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es-CO" sz="2200" b="1" u="sng" dirty="0" smtClean="0"/>
              <a:t>Pérdida del beneficio</a:t>
            </a:r>
            <a:r>
              <a:rPr lang="es-CO" sz="2200" b="1" dirty="0" smtClean="0"/>
              <a:t>:</a:t>
            </a:r>
            <a:r>
              <a:rPr lang="es-ES" sz="2200" b="1" dirty="0" smtClean="0"/>
              <a:t> </a:t>
            </a:r>
            <a:r>
              <a:rPr lang="es-ES" sz="2200" dirty="0" smtClean="0"/>
              <a:t>Si incurre </a:t>
            </a:r>
            <a:r>
              <a:rPr lang="es-ES" sz="2200" dirty="0"/>
              <a:t>en mora en el pago </a:t>
            </a:r>
            <a:r>
              <a:rPr lang="es-ES" sz="2200" dirty="0" smtClean="0"/>
              <a:t>del impuesto o contribución sobre la que acogió a las condiciones especiales </a:t>
            </a:r>
            <a:r>
              <a:rPr lang="es-ES" sz="2200" dirty="0"/>
              <a:t>de pago dentro de los dos años siguientes a la fecha </a:t>
            </a:r>
            <a:r>
              <a:rPr lang="es-CO" sz="2200" dirty="0"/>
              <a:t>del pago total o de la suscripción del acuerdo de </a:t>
            </a:r>
            <a:r>
              <a:rPr lang="es-CO" sz="2200" dirty="0" smtClean="0"/>
              <a:t>pago</a:t>
            </a:r>
            <a:r>
              <a:rPr lang="es-ES" sz="2200" dirty="0" smtClean="0"/>
              <a:t>.</a:t>
            </a:r>
          </a:p>
          <a:p>
            <a:pPr algn="just"/>
            <a:r>
              <a:rPr lang="es-ES" sz="2200" dirty="0" smtClean="0"/>
              <a:t>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s-ES" sz="2200" dirty="0"/>
              <a:t>No podrá acogerse al beneficio quien, </a:t>
            </a:r>
            <a:r>
              <a:rPr lang="es-ES" sz="2200" dirty="0" smtClean="0"/>
              <a:t>a diciembre 26 de 2012, se </a:t>
            </a:r>
            <a:r>
              <a:rPr lang="es-ES" sz="2200" dirty="0"/>
              <a:t>encuentre en mora por </a:t>
            </a:r>
            <a:r>
              <a:rPr lang="es-ES" sz="2200" dirty="0" smtClean="0"/>
              <a:t>los acuerdos </a:t>
            </a:r>
            <a:r>
              <a:rPr lang="es-ES" sz="2200" dirty="0"/>
              <a:t>de pago </a:t>
            </a:r>
            <a:r>
              <a:rPr lang="es-ES" sz="2200" dirty="0" smtClean="0"/>
              <a:t>establecidos en las leyes </a:t>
            </a:r>
            <a:r>
              <a:rPr lang="es-ES" sz="2200" dirty="0"/>
              <a:t>1066 de 2007, 1175 de 2007 o 1430 de </a:t>
            </a:r>
            <a:r>
              <a:rPr lang="es-ES" sz="2200" dirty="0" smtClean="0"/>
              <a:t>2010.</a:t>
            </a:r>
            <a:endParaRPr lang="es-ES" sz="2200" dirty="0"/>
          </a:p>
          <a:p>
            <a:pPr marL="342900" indent="-342900" algn="just">
              <a:buFont typeface="Wingdings" pitchFamily="2" charset="2"/>
              <a:buChar char="Ø"/>
            </a:pPr>
            <a:endParaRPr lang="es-ES" sz="2200" dirty="0"/>
          </a:p>
          <a:p>
            <a:pPr algn="just"/>
            <a:endParaRPr lang="es-ES" sz="2200" dirty="0" smtClean="0"/>
          </a:p>
          <a:p>
            <a:pPr marL="342900" indent="-342900" algn="just">
              <a:buFont typeface="Wingdings" pitchFamily="2" charset="2"/>
              <a:buChar char="Ø"/>
            </a:pPr>
            <a:endParaRPr lang="es-ES" sz="2200" dirty="0" smtClean="0"/>
          </a:p>
          <a:p>
            <a:pPr marL="342900" indent="-342900">
              <a:buFont typeface="Wingdings" pitchFamily="2" charset="2"/>
              <a:buChar char="Ø"/>
            </a:pPr>
            <a:endParaRPr lang="es-CO" sz="22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3"/>
          </p:nvPr>
        </p:nvSpPr>
        <p:spPr>
          <a:xfrm>
            <a:off x="3419872" y="116632"/>
            <a:ext cx="5724128" cy="576064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buNone/>
            </a:pPr>
            <a:r>
              <a:rPr lang="es-CO" sz="2200" b="1" dirty="0" smtClean="0">
                <a:solidFill>
                  <a:schemeClr val="bg1"/>
                </a:solidFill>
              </a:rPr>
              <a:t>CONDICIONES ESPECIALES PARA EL PAGO DE IMPUESTOS Y CONTRIBUCIONES</a:t>
            </a:r>
            <a:endParaRPr lang="es-CO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7337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987824" y="1484784"/>
            <a:ext cx="5832648" cy="4104456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s-ES_tradnl" dirty="0" smtClean="0"/>
              <a:t>Haber presentado demanda de nulidad y restablecimiento del derecho con anterioridad al 26 de diciembre de 2012 </a:t>
            </a:r>
            <a:r>
              <a:rPr lang="es-ES" dirty="0" smtClean="0"/>
              <a:t>contra:</a:t>
            </a:r>
          </a:p>
          <a:p>
            <a:pPr marL="623888" indent="-263525" algn="just">
              <a:buFont typeface="+mj-lt"/>
              <a:buAutoNum type="arabicPeriod"/>
            </a:pPr>
            <a:r>
              <a:rPr lang="es-CO" sz="2900" dirty="0" smtClean="0"/>
              <a:t>Liquidaciones oficiales.</a:t>
            </a:r>
          </a:p>
          <a:p>
            <a:pPr marL="623888" indent="-263525" algn="just">
              <a:buFont typeface="+mj-lt"/>
              <a:buAutoNum type="arabicPeriod"/>
            </a:pPr>
            <a:r>
              <a:rPr lang="es-CO" sz="2900" dirty="0" smtClean="0"/>
              <a:t>Resoluciones que imponen sanción.</a:t>
            </a:r>
          </a:p>
          <a:p>
            <a:pPr marL="623888" indent="-263525" algn="just">
              <a:buFont typeface="+mj-lt"/>
              <a:buAutoNum type="arabicPeriod"/>
            </a:pPr>
            <a:r>
              <a:rPr lang="es-CO" sz="2900" dirty="0" smtClean="0"/>
              <a:t>Actos de asignación contribución de valorización </a:t>
            </a:r>
          </a:p>
          <a:p>
            <a:pPr algn="just"/>
            <a:endParaRPr lang="es-ES_tradnl" dirty="0" smtClean="0"/>
          </a:p>
          <a:p>
            <a:pPr algn="just">
              <a:buFont typeface="Wingdings" pitchFamily="2" charset="2"/>
              <a:buChar char="Ø"/>
            </a:pPr>
            <a:r>
              <a:rPr lang="es-ES_tradnl" dirty="0" smtClean="0"/>
              <a:t>Presentar solicitud de conciliación ante la Secretaria de Hacienda o el IDU –según el caso – a más tardar el </a:t>
            </a:r>
            <a:r>
              <a:rPr lang="es-ES_tradnl" dirty="0"/>
              <a:t>31 de agosto de </a:t>
            </a:r>
            <a:r>
              <a:rPr lang="es-ES_tradnl" dirty="0" smtClean="0"/>
              <a:t>2013. </a:t>
            </a:r>
            <a:endParaRPr lang="es-ES_tradnl" dirty="0"/>
          </a:p>
          <a:p>
            <a:pPr algn="just"/>
            <a:endParaRPr lang="es-ES_tradnl" dirty="0" smtClean="0"/>
          </a:p>
          <a:p>
            <a:pPr algn="just">
              <a:buFont typeface="Wingdings" pitchFamily="2" charset="2"/>
              <a:buChar char="Ø"/>
            </a:pPr>
            <a:r>
              <a:rPr lang="es-ES_tradnl" dirty="0" smtClean="0"/>
              <a:t>Adjuntar prueba del pago de los impuestos y retenciones del periodo que se discute.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-20489" y="1556791"/>
            <a:ext cx="3152329" cy="3538935"/>
          </a:xfrm>
        </p:spPr>
        <p:txBody>
          <a:bodyPr>
            <a:normAutofit/>
          </a:bodyPr>
          <a:lstStyle/>
          <a:p>
            <a:pPr algn="ctr"/>
            <a:endParaRPr lang="es-CO" sz="2800" b="1" dirty="0" smtClean="0">
              <a:solidFill>
                <a:schemeClr val="tx2"/>
              </a:solidFill>
            </a:endParaRPr>
          </a:p>
          <a:p>
            <a:pPr algn="ctr"/>
            <a:endParaRPr lang="es-CO" sz="2800" b="1" dirty="0" smtClean="0">
              <a:solidFill>
                <a:schemeClr val="tx2"/>
              </a:solidFill>
            </a:endParaRPr>
          </a:p>
          <a:p>
            <a:pPr algn="ctr"/>
            <a:r>
              <a:rPr lang="es-CO" sz="2800" b="1" dirty="0" smtClean="0"/>
              <a:t>Requisitos para la conciliación</a:t>
            </a:r>
          </a:p>
          <a:p>
            <a:pPr algn="ctr"/>
            <a:endParaRPr lang="es-CO" sz="2800" b="1" dirty="0"/>
          </a:p>
        </p:txBody>
      </p:sp>
      <p:sp>
        <p:nvSpPr>
          <p:cNvPr id="5" name="4 Marcador de contenido"/>
          <p:cNvSpPr>
            <a:spLocks noGrp="1"/>
          </p:cNvSpPr>
          <p:nvPr>
            <p:ph idx="13"/>
          </p:nvPr>
        </p:nvSpPr>
        <p:spPr>
          <a:xfrm>
            <a:off x="3419872" y="116632"/>
            <a:ext cx="5724128" cy="576064"/>
          </a:xfr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algn="r">
              <a:buNone/>
            </a:pPr>
            <a:r>
              <a:rPr lang="es-CO" b="1" smtClean="0">
                <a:solidFill>
                  <a:schemeClr val="bg1"/>
                </a:solidFill>
              </a:rPr>
              <a:t>CONCILIACIÓN CONTENCIOSA ADMINISTRATIVA </a:t>
            </a:r>
            <a:endParaRPr lang="es-CO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0494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99792" y="1700808"/>
            <a:ext cx="5976664" cy="10801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s-CO" sz="2100" dirty="0" smtClean="0"/>
          </a:p>
          <a:p>
            <a:pPr marL="0" indent="0" algn="just">
              <a:buNone/>
            </a:pPr>
            <a:r>
              <a:rPr lang="es-CO" sz="2100" dirty="0" smtClean="0"/>
              <a:t>El 100% de las sanciones discutidas y los intereses causados.</a:t>
            </a:r>
          </a:p>
          <a:p>
            <a:pPr marL="0" indent="0" algn="just">
              <a:buNone/>
            </a:pPr>
            <a:r>
              <a:rPr lang="es-CO" sz="2100" dirty="0" smtClean="0"/>
              <a:t> </a:t>
            </a:r>
          </a:p>
          <a:p>
            <a:pPr marL="0" indent="0" algn="just">
              <a:buNone/>
            </a:pPr>
            <a:endParaRPr lang="es-CO" sz="2100" dirty="0" smtClean="0"/>
          </a:p>
          <a:p>
            <a:pPr marL="0" indent="0" algn="just">
              <a:buNone/>
            </a:pPr>
            <a:endParaRPr lang="es-CO" sz="2100" dirty="0" smtClean="0"/>
          </a:p>
          <a:p>
            <a:pPr marL="0" indent="0" algn="just">
              <a:buNone/>
            </a:pPr>
            <a:r>
              <a:rPr lang="es-CO" sz="2100" dirty="0" smtClean="0"/>
              <a:t>El 100% de valor del impuesto o contribución discutido en liquidaciones oficiales y resoluciones que impone sanciones.</a:t>
            </a:r>
          </a:p>
          <a:p>
            <a:pPr marL="0" indent="0" algn="just">
              <a:buNone/>
            </a:pPr>
            <a:endParaRPr lang="es-CO" sz="2100" dirty="0" smtClean="0"/>
          </a:p>
          <a:p>
            <a:pPr marL="0" indent="0" algn="just">
              <a:buNone/>
            </a:pPr>
            <a:endParaRPr lang="es-CO" sz="2100" dirty="0"/>
          </a:p>
          <a:p>
            <a:pPr marL="0" indent="0" algn="just">
              <a:buNone/>
            </a:pPr>
            <a:endParaRPr lang="es-CO" sz="2100" dirty="0"/>
          </a:p>
          <a:p>
            <a:pPr algn="just">
              <a:buFont typeface="Wingdings" pitchFamily="2" charset="2"/>
              <a:buChar char="Ø"/>
            </a:pPr>
            <a:endParaRPr lang="es-ES_tradnl" sz="21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5496" y="1844824"/>
            <a:ext cx="2808312" cy="648072"/>
          </a:xfrm>
        </p:spPr>
        <p:txBody>
          <a:bodyPr>
            <a:normAutofit fontScale="70000" lnSpcReduction="20000"/>
          </a:bodyPr>
          <a:lstStyle/>
          <a:p>
            <a:pPr algn="ctr"/>
            <a:endParaRPr lang="es-CO" sz="2800" b="1" dirty="0" smtClean="0">
              <a:solidFill>
                <a:schemeClr val="tx2"/>
              </a:solidFill>
            </a:endParaRPr>
          </a:p>
          <a:p>
            <a:pPr algn="ctr"/>
            <a:r>
              <a:rPr lang="es-ES" sz="2800" b="1" dirty="0" smtClean="0">
                <a:solidFill>
                  <a:schemeClr val="tx2"/>
                </a:solidFill>
              </a:rPr>
              <a:t>QUÉ SE CONCILIA:</a:t>
            </a:r>
          </a:p>
          <a:p>
            <a:pPr algn="ctr"/>
            <a:endParaRPr lang="es-ES" sz="2800" b="1" dirty="0">
              <a:solidFill>
                <a:schemeClr val="tx2"/>
              </a:solidFill>
            </a:endParaRPr>
          </a:p>
          <a:p>
            <a:pPr algn="ctr"/>
            <a:endParaRPr lang="es-ES" sz="2800" b="1" dirty="0" smtClean="0">
              <a:solidFill>
                <a:schemeClr val="tx2"/>
              </a:solidFill>
            </a:endParaRPr>
          </a:p>
          <a:p>
            <a:pPr algn="ctr"/>
            <a:endParaRPr lang="es-ES" sz="2800" b="1" dirty="0">
              <a:solidFill>
                <a:schemeClr val="tx2"/>
              </a:solidFill>
            </a:endParaRPr>
          </a:p>
          <a:p>
            <a:pPr algn="ctr"/>
            <a:endParaRPr lang="es-ES" sz="2800" b="1" dirty="0" smtClean="0">
              <a:solidFill>
                <a:schemeClr val="tx2"/>
              </a:solidFill>
            </a:endParaRPr>
          </a:p>
          <a:p>
            <a:pPr algn="ctr"/>
            <a:endParaRPr lang="es-ES" sz="2800" b="1" dirty="0">
              <a:solidFill>
                <a:schemeClr val="tx2"/>
              </a:solidFill>
            </a:endParaRPr>
          </a:p>
          <a:p>
            <a:pPr algn="ctr"/>
            <a:endParaRPr lang="es-ES" sz="2800" b="1" dirty="0" smtClean="0">
              <a:solidFill>
                <a:schemeClr val="tx2"/>
              </a:solidFill>
            </a:endParaRPr>
          </a:p>
          <a:p>
            <a:pPr algn="ctr"/>
            <a:endParaRPr lang="es-ES_tradnl" sz="2900" dirty="0"/>
          </a:p>
          <a:p>
            <a:pPr algn="ctr"/>
            <a:endParaRPr lang="es-CO" sz="2800" b="1" dirty="0"/>
          </a:p>
        </p:txBody>
      </p:sp>
      <p:sp>
        <p:nvSpPr>
          <p:cNvPr id="5" name="4 Marcador de contenido"/>
          <p:cNvSpPr>
            <a:spLocks noGrp="1"/>
          </p:cNvSpPr>
          <p:nvPr>
            <p:ph idx="13"/>
          </p:nvPr>
        </p:nvSpPr>
        <p:spPr>
          <a:xfrm>
            <a:off x="3384376" y="116632"/>
            <a:ext cx="5724128" cy="57606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buNone/>
            </a:pPr>
            <a:r>
              <a:rPr lang="es-CO" sz="2200" b="1" dirty="0" smtClean="0">
                <a:solidFill>
                  <a:schemeClr val="bg1"/>
                </a:solidFill>
              </a:rPr>
              <a:t>CONCILIACIÓN CONTENCIOSA ADMINISTRATIVA</a:t>
            </a:r>
            <a:endParaRPr lang="es-CO" sz="2200" b="1" dirty="0">
              <a:solidFill>
                <a:schemeClr val="bg1"/>
              </a:solidFill>
            </a:endParaRPr>
          </a:p>
        </p:txBody>
      </p:sp>
      <p:sp>
        <p:nvSpPr>
          <p:cNvPr id="6" name="3 Marcador de texto"/>
          <p:cNvSpPr txBox="1">
            <a:spLocks/>
          </p:cNvSpPr>
          <p:nvPr/>
        </p:nvSpPr>
        <p:spPr>
          <a:xfrm>
            <a:off x="57166" y="4113076"/>
            <a:ext cx="280831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</a:pPr>
            <a:r>
              <a:rPr lang="es-ES" sz="2000" b="1" dirty="0" smtClean="0">
                <a:solidFill>
                  <a:schemeClr val="tx2"/>
                </a:solidFill>
              </a:rPr>
              <a:t>QUÉ SE PAGA:</a:t>
            </a:r>
            <a:endParaRPr lang="es-ES" sz="2800" b="1" dirty="0" smtClean="0">
              <a:solidFill>
                <a:schemeClr val="tx2"/>
              </a:solidFill>
            </a:endParaRPr>
          </a:p>
          <a:p>
            <a:pPr algn="ctr" fontAlgn="auto">
              <a:spcAft>
                <a:spcPts val="0"/>
              </a:spcAft>
            </a:pPr>
            <a:endParaRPr lang="es-ES" sz="2800" b="1" dirty="0" smtClean="0">
              <a:solidFill>
                <a:schemeClr val="tx2"/>
              </a:solidFill>
            </a:endParaRPr>
          </a:p>
          <a:p>
            <a:pPr algn="ctr" fontAlgn="auto">
              <a:spcAft>
                <a:spcPts val="0"/>
              </a:spcAft>
            </a:pPr>
            <a:endParaRPr lang="es-ES" sz="2800" b="1" dirty="0" smtClean="0">
              <a:solidFill>
                <a:schemeClr val="tx2"/>
              </a:solidFill>
            </a:endParaRPr>
          </a:p>
          <a:p>
            <a:pPr algn="ctr" fontAlgn="auto">
              <a:spcAft>
                <a:spcPts val="0"/>
              </a:spcAft>
            </a:pPr>
            <a:endParaRPr lang="es-ES" sz="2800" b="1" dirty="0" smtClean="0">
              <a:solidFill>
                <a:schemeClr val="tx2"/>
              </a:solidFill>
            </a:endParaRPr>
          </a:p>
          <a:p>
            <a:pPr algn="ctr" fontAlgn="auto">
              <a:spcAft>
                <a:spcPts val="0"/>
              </a:spcAft>
            </a:pPr>
            <a:endParaRPr lang="es-ES" sz="2800" b="1" dirty="0" smtClean="0">
              <a:solidFill>
                <a:schemeClr val="tx2"/>
              </a:solidFill>
            </a:endParaRPr>
          </a:p>
          <a:p>
            <a:pPr algn="ctr" fontAlgn="auto">
              <a:spcAft>
                <a:spcPts val="0"/>
              </a:spcAft>
            </a:pPr>
            <a:endParaRPr lang="es-ES" sz="2800" b="1" dirty="0" smtClean="0">
              <a:solidFill>
                <a:schemeClr val="tx2"/>
              </a:solidFill>
            </a:endParaRPr>
          </a:p>
          <a:p>
            <a:pPr algn="ctr" fontAlgn="auto">
              <a:spcAft>
                <a:spcPts val="0"/>
              </a:spcAft>
            </a:pPr>
            <a:endParaRPr lang="es-ES" sz="2800" b="1" dirty="0" smtClean="0">
              <a:solidFill>
                <a:schemeClr val="tx2"/>
              </a:solidFill>
            </a:endParaRPr>
          </a:p>
          <a:p>
            <a:pPr algn="ctr" fontAlgn="auto">
              <a:spcAft>
                <a:spcPts val="0"/>
              </a:spcAft>
            </a:pPr>
            <a:endParaRPr lang="es-ES_tradnl" sz="2900" dirty="0" smtClean="0"/>
          </a:p>
          <a:p>
            <a:pPr algn="ctr" fontAlgn="auto">
              <a:spcAft>
                <a:spcPts val="0"/>
              </a:spcAft>
            </a:pPr>
            <a:endParaRPr lang="es-CO" sz="2800" b="1" dirty="0"/>
          </a:p>
        </p:txBody>
      </p:sp>
    </p:spTree>
    <p:extLst>
      <p:ext uri="{BB962C8B-B14F-4D97-AF65-F5344CB8AC3E}">
        <p14:creationId xmlns:p14="http://schemas.microsoft.com/office/powerpoint/2010/main" val="34013636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1520" y="980728"/>
            <a:ext cx="8640960" cy="4691063"/>
          </a:xfrm>
        </p:spPr>
        <p:txBody>
          <a:bodyPr>
            <a:no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s-CO" sz="1900" b="1" u="sng" dirty="0"/>
              <a:t>La fórmula conciliatoria </a:t>
            </a:r>
            <a:r>
              <a:rPr lang="es-CO" sz="1900" b="1" u="sng" dirty="0" smtClean="0"/>
              <a:t>deberá</a:t>
            </a:r>
            <a:r>
              <a:rPr lang="es-CO" sz="1900" dirty="0" smtClean="0"/>
              <a:t>:</a:t>
            </a:r>
          </a:p>
          <a:p>
            <a:pPr marL="442913" lvl="2" algn="just"/>
            <a:r>
              <a:rPr lang="es-CO" sz="1900" dirty="0" smtClean="0"/>
              <a:t>(i) Acordarse hasta el 30 </a:t>
            </a:r>
            <a:r>
              <a:rPr lang="es-CO" sz="1900" dirty="0"/>
              <a:t>de septiembre de 2013 </a:t>
            </a:r>
            <a:endParaRPr lang="es-CO" sz="1900" dirty="0" smtClean="0"/>
          </a:p>
          <a:p>
            <a:pPr marL="442913" lvl="2" algn="just"/>
            <a:r>
              <a:rPr lang="es-CO" sz="1900" dirty="0" smtClean="0"/>
              <a:t>(ii) Presentarse </a:t>
            </a:r>
            <a:r>
              <a:rPr lang="es-CO" sz="1900" dirty="0"/>
              <a:t>ante </a:t>
            </a:r>
            <a:r>
              <a:rPr lang="es-CO" sz="1900" dirty="0" smtClean="0"/>
              <a:t>la jurisdicción contenciosa administrativa: 15 </a:t>
            </a:r>
            <a:r>
              <a:rPr lang="es-CO" sz="1900" dirty="0"/>
              <a:t>de octubre de </a:t>
            </a:r>
            <a:r>
              <a:rPr lang="es-CO" sz="1900" dirty="0" smtClean="0"/>
              <a:t>2013.</a:t>
            </a:r>
          </a:p>
          <a:p>
            <a:pPr lvl="2" algn="just"/>
            <a:endParaRPr lang="es-CO" sz="19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CO" sz="1900" b="1" u="sng" dirty="0" smtClean="0"/>
              <a:t>Pérdida del beneficio:</a:t>
            </a:r>
            <a:r>
              <a:rPr lang="es-ES" sz="1900" b="1" dirty="0" smtClean="0"/>
              <a:t> </a:t>
            </a:r>
            <a:r>
              <a:rPr lang="es-ES" sz="1900" dirty="0" smtClean="0"/>
              <a:t>Si dentro de los dos años siguientes a la fecha de la conciliación se incurre en mora en el pago de tributos, retenciones en la fuente o de la contribución de valorización.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s-ES" sz="19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sz="1900" dirty="0" smtClean="0"/>
              <a:t>La sentencia que aprueba la conciliación presta mérito ejecutivo.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s-ES" sz="1900" b="1" u="sng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sz="1900" dirty="0"/>
              <a:t>No </a:t>
            </a:r>
            <a:r>
              <a:rPr lang="es-ES" sz="1900" dirty="0" smtClean="0"/>
              <a:t>podrá </a:t>
            </a:r>
            <a:r>
              <a:rPr lang="es-ES" sz="1900" dirty="0"/>
              <a:t>acogerse </a:t>
            </a:r>
            <a:r>
              <a:rPr lang="es-ES" sz="1900" dirty="0" smtClean="0"/>
              <a:t>quien haya </a:t>
            </a:r>
            <a:r>
              <a:rPr lang="es-ES" sz="1900" dirty="0"/>
              <a:t>suscrito acuerdo de pago </a:t>
            </a:r>
            <a:r>
              <a:rPr lang="es-ES" sz="1900" dirty="0" smtClean="0"/>
              <a:t>en virtud de la Ley 1066 de 2007, 1175 de 2007 o 1430 de 2010  </a:t>
            </a:r>
            <a:r>
              <a:rPr lang="es-ES" sz="1900" dirty="0"/>
              <a:t>que a la entrada en vigencia de la Ley 1607 se </a:t>
            </a:r>
            <a:r>
              <a:rPr lang="es-ES" sz="1900" dirty="0" smtClean="0"/>
              <a:t>encuentre </a:t>
            </a:r>
            <a:r>
              <a:rPr lang="es-ES" sz="1900" dirty="0"/>
              <a:t>en mora.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s-ES" sz="1900" dirty="0"/>
          </a:p>
          <a:p>
            <a:pPr marL="342900" indent="-342900" algn="just">
              <a:buFont typeface="Arial" pitchFamily="34" charset="0"/>
              <a:buChar char="•"/>
            </a:pPr>
            <a:endParaRPr lang="es-ES" sz="1900" dirty="0" smtClean="0"/>
          </a:p>
          <a:p>
            <a:pPr marL="342900" indent="-342900" algn="just">
              <a:buFont typeface="Arial" pitchFamily="34" charset="0"/>
              <a:buChar char="•"/>
            </a:pPr>
            <a:endParaRPr lang="es-ES" sz="1900" dirty="0" smtClean="0"/>
          </a:p>
          <a:p>
            <a:pPr marL="342900" indent="-342900">
              <a:buFont typeface="Arial" pitchFamily="34" charset="0"/>
              <a:buChar char="•"/>
            </a:pPr>
            <a:endParaRPr lang="es-CO" sz="19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3"/>
          </p:nvPr>
        </p:nvSpPr>
        <p:spPr>
          <a:xfrm>
            <a:off x="3419872" y="116632"/>
            <a:ext cx="5724128" cy="576064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buNone/>
            </a:pPr>
            <a:r>
              <a:rPr lang="es-CO" sz="2200" b="1" dirty="0" smtClean="0">
                <a:solidFill>
                  <a:schemeClr val="bg1"/>
                </a:solidFill>
              </a:rPr>
              <a:t>CONCILIACIÓN CONTENCIOSA ADMINISTRATIVA</a:t>
            </a:r>
          </a:p>
        </p:txBody>
      </p:sp>
    </p:spTree>
    <p:extLst>
      <p:ext uri="{BB962C8B-B14F-4D97-AF65-F5344CB8AC3E}">
        <p14:creationId xmlns:p14="http://schemas.microsoft.com/office/powerpoint/2010/main" val="36941862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5865</TotalTime>
  <Words>560</Words>
  <Application>Microsoft Office PowerPoint</Application>
  <PresentationFormat>Presentación en pantalla (4:3)</PresentationFormat>
  <Paragraphs>85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Alcaldia Mayor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 Gonzalo Clavijo Serrano;Juan Guillermo Acosta Rada</dc:creator>
  <cp:lastModifiedBy>Erika Marin Salcedo</cp:lastModifiedBy>
  <cp:revision>337</cp:revision>
  <dcterms:created xsi:type="dcterms:W3CDTF">2008-01-17T20:49:14Z</dcterms:created>
  <dcterms:modified xsi:type="dcterms:W3CDTF">2014-01-29T17:03:34Z</dcterms:modified>
</cp:coreProperties>
</file>