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61" r:id="rId1"/>
  </p:sldMasterIdLst>
  <p:notesMasterIdLst>
    <p:notesMasterId r:id="rId13"/>
  </p:notesMasterIdLst>
  <p:handoutMasterIdLst>
    <p:handoutMasterId r:id="rId14"/>
  </p:handoutMasterIdLst>
  <p:sldIdLst>
    <p:sldId id="256" r:id="rId2"/>
    <p:sldId id="269" r:id="rId3"/>
    <p:sldId id="289" r:id="rId4"/>
    <p:sldId id="291" r:id="rId5"/>
    <p:sldId id="292" r:id="rId6"/>
    <p:sldId id="293" r:id="rId7"/>
    <p:sldId id="310" r:id="rId8"/>
    <p:sldId id="300" r:id="rId9"/>
    <p:sldId id="294" r:id="rId10"/>
    <p:sldId id="267" r:id="rId11"/>
    <p:sldId id="307" r:id="rId12"/>
  </p:sldIdLst>
  <p:sldSz cx="9144000" cy="6858000" type="screen4x3"/>
  <p:notesSz cx="7010400" cy="92964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8FB837D-C827-4EFA-A057-4D05807E0F7C}" styleName="Estilo temático 1 - Énfasis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38B1855-1B75-4FBE-930C-398BA8C253C6}" styleName="Estilo temático 2 - Énfasis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1092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5" tIns="46738" rIns="93475" bIns="46738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5" tIns="46738" rIns="93475" bIns="46738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29966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5" tIns="46738" rIns="93475" bIns="46738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0938" y="8829966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5" tIns="46738" rIns="93475" bIns="467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44F7414-4FFB-4132-9FF9-01071B2B8524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0907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5" tIns="46738" rIns="93475" bIns="46738" numCol="1" anchor="t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5" tIns="46738" rIns="93475" bIns="46738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4275" y="698500"/>
            <a:ext cx="4641850" cy="3482975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1"/>
            <a:ext cx="560832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5" tIns="46738" rIns="93475" bIns="467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6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5" tIns="46738" rIns="93475" bIns="46738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6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475" tIns="46738" rIns="93475" bIns="46738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5AEC778D-697F-432D-BB8F-07161372B9D5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886921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0123BCB-5B84-4AE8-ABE3-DF8B1F56D9DE}" type="slidenum">
              <a:rPr lang="es-ES"/>
              <a:pPr/>
              <a:t>1</a:t>
            </a:fld>
            <a:endParaRPr lang="es-ES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361985220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AE28752-5627-4EBD-B1A9-88047CBF0AAF}" type="slidenum">
              <a:rPr lang="es-ES"/>
              <a:pPr/>
              <a:t>10</a:t>
            </a:fld>
            <a:endParaRPr lang="es-E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CO" smtClean="0"/>
          </a:p>
        </p:txBody>
      </p:sp>
    </p:spTree>
    <p:extLst>
      <p:ext uri="{BB962C8B-B14F-4D97-AF65-F5344CB8AC3E}">
        <p14:creationId xmlns:p14="http://schemas.microsoft.com/office/powerpoint/2010/main" val="30474660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8819-93B0-405C-B4BF-3E8EB1CF20DC}" type="datetimeFigureOut">
              <a:rPr lang="es-CO" smtClean="0"/>
              <a:pPr/>
              <a:t>05/02/2014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E06-8A99-40FF-9EE7-4A9447E1BD6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s-ES" noProof="0" smtClean="0"/>
          </a:p>
        </p:txBody>
      </p:sp>
      <p:sp>
        <p:nvSpPr>
          <p:cNvPr id="4" name="3 Rectángulo"/>
          <p:cNvSpPr/>
          <p:nvPr userDrawn="1"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5" name="4 Rectángulo"/>
          <p:cNvSpPr/>
          <p:nvPr userDrawn="1"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4 Marcador de contenido"/>
          <p:cNvSpPr>
            <a:spLocks noGrp="1"/>
          </p:cNvSpPr>
          <p:nvPr userDrawn="1">
            <p:ph idx="13"/>
          </p:nvPr>
        </p:nvSpPr>
        <p:spPr>
          <a:xfrm>
            <a:off x="3419872" y="188640"/>
            <a:ext cx="5724128" cy="576064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  <a:defRPr/>
            </a:pPr>
            <a:r>
              <a:rPr lang="es-CO" b="1" dirty="0" smtClean="0">
                <a:solidFill>
                  <a:schemeClr val="bg1"/>
                </a:solidFill>
              </a:rPr>
              <a:t>Títulos</a:t>
            </a:r>
            <a:endParaRPr lang="es-E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8819-93B0-405C-B4BF-3E8EB1CF20DC}" type="datetimeFigureOut">
              <a:rPr lang="es-CO" smtClean="0"/>
              <a:pPr/>
              <a:t>05/02/2014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E06-8A99-40FF-9EE7-4A9447E1BD6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8819-93B0-405C-B4BF-3E8EB1CF20DC}" type="datetimeFigureOut">
              <a:rPr lang="es-CO" smtClean="0"/>
              <a:pPr/>
              <a:t>05/02/2014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E06-8A99-40FF-9EE7-4A9447E1BD6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8819-93B0-405C-B4BF-3E8EB1CF20DC}" type="datetimeFigureOut">
              <a:rPr lang="es-CO" smtClean="0"/>
              <a:pPr/>
              <a:t>05/02/2014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E06-8A99-40FF-9EE7-4A9447E1BD6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8819-93B0-405C-B4BF-3E8EB1CF20DC}" type="datetimeFigureOut">
              <a:rPr lang="es-CO" smtClean="0"/>
              <a:pPr/>
              <a:t>05/02/2014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E06-8A99-40FF-9EE7-4A9447E1BD6D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0" name="9 Rectángulo"/>
          <p:cNvSpPr/>
          <p:nvPr userDrawn="1"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1" name="10 Rectángulo"/>
          <p:cNvSpPr/>
          <p:nvPr userDrawn="1"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8819-93B0-405C-B4BF-3E8EB1CF20DC}" type="datetimeFigureOut">
              <a:rPr lang="es-CO" smtClean="0"/>
              <a:pPr/>
              <a:t>05/02/2014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E06-8A99-40FF-9EE7-4A9447E1BD6D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6" name="5 Rectángulo"/>
          <p:cNvSpPr/>
          <p:nvPr userDrawn="1"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6 Rectángulo"/>
          <p:cNvSpPr/>
          <p:nvPr userDrawn="1"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4 Marcador de contenido"/>
          <p:cNvSpPr>
            <a:spLocks noGrp="1"/>
          </p:cNvSpPr>
          <p:nvPr userDrawn="1">
            <p:ph idx="13"/>
          </p:nvPr>
        </p:nvSpPr>
        <p:spPr>
          <a:xfrm>
            <a:off x="3419872" y="188640"/>
            <a:ext cx="5724128" cy="576064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  <a:defRPr/>
            </a:pPr>
            <a:r>
              <a:rPr lang="es-CO" b="1" dirty="0" smtClean="0">
                <a:solidFill>
                  <a:schemeClr val="bg1"/>
                </a:solidFill>
              </a:rPr>
              <a:t>Títulos</a:t>
            </a:r>
            <a:endParaRPr lang="es-E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8819-93B0-405C-B4BF-3E8EB1CF20DC}" type="datetimeFigureOut">
              <a:rPr lang="es-CO" smtClean="0"/>
              <a:pPr/>
              <a:t>05/02/2014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E06-8A99-40FF-9EE7-4A9447E1BD6D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5" name="4 Rectángulo"/>
          <p:cNvSpPr/>
          <p:nvPr userDrawn="1"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6" name="5 Rectángulo"/>
          <p:cNvSpPr/>
          <p:nvPr userDrawn="1"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7" name="4 Marcador de contenido"/>
          <p:cNvSpPr>
            <a:spLocks noGrp="1"/>
          </p:cNvSpPr>
          <p:nvPr userDrawn="1">
            <p:ph idx="13"/>
          </p:nvPr>
        </p:nvSpPr>
        <p:spPr>
          <a:xfrm>
            <a:off x="3419872" y="188640"/>
            <a:ext cx="5724128" cy="576064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  <a:defRPr/>
            </a:pPr>
            <a:r>
              <a:rPr lang="es-CO" b="1" dirty="0" smtClean="0">
                <a:solidFill>
                  <a:schemeClr val="bg1"/>
                </a:solidFill>
              </a:rPr>
              <a:t>Títulos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8" name="7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97" y="5733256"/>
            <a:ext cx="1008431" cy="684767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8819-93B0-405C-B4BF-3E8EB1CF20DC}" type="datetimeFigureOut">
              <a:rPr lang="es-CO" smtClean="0"/>
              <a:pPr/>
              <a:t>05/02/2014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E06-8A99-40FF-9EE7-4A9447E1BD6D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11" name="10 Rectángulo"/>
          <p:cNvSpPr/>
          <p:nvPr userDrawn="1"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2" name="11 Rectángulo"/>
          <p:cNvSpPr/>
          <p:nvPr userDrawn="1"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3" name="4 Marcador de contenido"/>
          <p:cNvSpPr>
            <a:spLocks noGrp="1"/>
          </p:cNvSpPr>
          <p:nvPr userDrawn="1">
            <p:ph idx="13"/>
          </p:nvPr>
        </p:nvSpPr>
        <p:spPr>
          <a:xfrm>
            <a:off x="3419872" y="188640"/>
            <a:ext cx="5724128" cy="576064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  <a:defRPr/>
            </a:pPr>
            <a:r>
              <a:rPr lang="es-CO" b="1" dirty="0" smtClean="0">
                <a:solidFill>
                  <a:schemeClr val="bg1"/>
                </a:solidFill>
              </a:rPr>
              <a:t>Títulos</a:t>
            </a:r>
            <a:endParaRPr lang="es-ES" dirty="0" smtClean="0">
              <a:solidFill>
                <a:schemeClr val="bg1"/>
              </a:solidFill>
            </a:endParaRPr>
          </a:p>
        </p:txBody>
      </p:sp>
      <p:pic>
        <p:nvPicPr>
          <p:cNvPr id="14" name="13 Imagen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193" y="5805264"/>
            <a:ext cx="1008431" cy="684767"/>
          </a:xfrm>
          <a:prstGeom prst="rect">
            <a:avLst/>
          </a:prstGeom>
        </p:spPr>
      </p:pic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C38819-93B0-405C-B4BF-3E8EB1CF20DC}" type="datetimeFigureOut">
              <a:rPr lang="es-CO" smtClean="0"/>
              <a:pPr/>
              <a:t>05/02/2014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D35E06-8A99-40FF-9EE7-4A9447E1BD6D}" type="slidenum">
              <a:rPr lang="es-CO" smtClean="0"/>
              <a:pPr/>
              <a:t>‹Nº›</a:t>
            </a:fld>
            <a:endParaRPr lang="es-CO"/>
          </a:p>
        </p:txBody>
      </p:sp>
      <p:sp>
        <p:nvSpPr>
          <p:cNvPr id="7" name="6 Rectángulo"/>
          <p:cNvSpPr/>
          <p:nvPr userDrawn="1"/>
        </p:nvSpPr>
        <p:spPr>
          <a:xfrm>
            <a:off x="3419872" y="0"/>
            <a:ext cx="5724128" cy="764704"/>
          </a:xfrm>
          <a:prstGeom prst="rect">
            <a:avLst/>
          </a:prstGeom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8" name="7 Rectángulo"/>
          <p:cNvSpPr/>
          <p:nvPr userDrawn="1"/>
        </p:nvSpPr>
        <p:spPr>
          <a:xfrm>
            <a:off x="0" y="0"/>
            <a:ext cx="3419872" cy="764704"/>
          </a:xfrm>
          <a:prstGeom prst="rect">
            <a:avLst/>
          </a:prstGeom>
          <a:gradFill flip="none" rotWithShape="1">
            <a:gsLst>
              <a:gs pos="0">
                <a:srgbClr val="FFCC00">
                  <a:shade val="30000"/>
                  <a:satMod val="115000"/>
                </a:srgbClr>
              </a:gs>
              <a:gs pos="50000">
                <a:srgbClr val="FFCC00">
                  <a:shade val="67500"/>
                  <a:satMod val="115000"/>
                </a:srgbClr>
              </a:gs>
              <a:gs pos="100000">
                <a:srgbClr val="FFCC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9" name="4 Marcador de contenido"/>
          <p:cNvSpPr>
            <a:spLocks noGrp="1"/>
          </p:cNvSpPr>
          <p:nvPr userDrawn="1">
            <p:ph idx="13"/>
          </p:nvPr>
        </p:nvSpPr>
        <p:spPr>
          <a:xfrm>
            <a:off x="3419872" y="188640"/>
            <a:ext cx="5724128" cy="576064"/>
          </a:xfrm>
        </p:spPr>
        <p:txBody>
          <a:bodyPr>
            <a:normAutofit/>
          </a:bodyPr>
          <a:lstStyle/>
          <a:p>
            <a:pPr algn="just">
              <a:lnSpc>
                <a:spcPct val="80000"/>
              </a:lnSpc>
              <a:buNone/>
              <a:defRPr/>
            </a:pPr>
            <a:r>
              <a:rPr lang="es-CO" b="1" dirty="0" smtClean="0">
                <a:solidFill>
                  <a:schemeClr val="bg1"/>
                </a:solidFill>
              </a:rPr>
              <a:t>Títulos</a:t>
            </a:r>
            <a:endParaRPr lang="es-ES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C38819-93B0-405C-B4BF-3E8EB1CF20DC}" type="datetimeFigureOut">
              <a:rPr lang="es-CO" smtClean="0"/>
              <a:pPr/>
              <a:t>05/02/2014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D35E06-8A99-40FF-9EE7-4A9447E1BD6D}" type="slidenum">
              <a:rPr lang="es-CO" smtClean="0"/>
              <a:pPr/>
              <a:t>‹Nº›</a:t>
            </a:fld>
            <a:endParaRPr 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2" r:id="rId9"/>
    <p:sldLayoutId id="2147483673" r:id="rId10"/>
  </p:sldLayoutIdLst>
  <p:transition>
    <p:fad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Rectangle 8"/>
          <p:cNvSpPr>
            <a:spLocks noChangeArrowheads="1"/>
          </p:cNvSpPr>
          <p:nvPr/>
        </p:nvSpPr>
        <p:spPr bwMode="auto">
          <a:xfrm>
            <a:off x="2592388" y="3068638"/>
            <a:ext cx="2052637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s-CO" sz="1200"/>
          </a:p>
        </p:txBody>
      </p:sp>
      <p:sp>
        <p:nvSpPr>
          <p:cNvPr id="2056" name="Rectangle 9"/>
          <p:cNvSpPr>
            <a:spLocks noChangeArrowheads="1"/>
          </p:cNvSpPr>
          <p:nvPr/>
        </p:nvSpPr>
        <p:spPr bwMode="auto">
          <a:xfrm>
            <a:off x="539750" y="3068638"/>
            <a:ext cx="2052638" cy="252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endParaRPr lang="es-CO" sz="1200"/>
          </a:p>
        </p:txBody>
      </p:sp>
      <p:sp>
        <p:nvSpPr>
          <p:cNvPr id="10" name="32 Título"/>
          <p:cNvSpPr txBox="1">
            <a:spLocks/>
          </p:cNvSpPr>
          <p:nvPr/>
        </p:nvSpPr>
        <p:spPr>
          <a:xfrm>
            <a:off x="560710" y="2970213"/>
            <a:ext cx="7772400" cy="136207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PROYECTO DE PRESUPUESTO ANUAL DISTRITAL 2014</a:t>
            </a:r>
            <a:endParaRPr kumimoji="0" lang="es-CO" sz="4000" b="1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32 Título"/>
          <p:cNvSpPr txBox="1">
            <a:spLocks/>
          </p:cNvSpPr>
          <p:nvPr/>
        </p:nvSpPr>
        <p:spPr>
          <a:xfrm>
            <a:off x="970180" y="548680"/>
            <a:ext cx="7772400" cy="1362075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O" sz="4000" b="1" i="0" u="none" strike="noStrike" kern="1200" cap="none" spc="0" normalizeH="0" baseline="0" noProof="0" dirty="0" smtClean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CO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Gasto Sectorial</a:t>
            </a:r>
            <a:r>
              <a:rPr kumimoji="0" lang="es-CO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+mn-lt"/>
                <a:ea typeface="+mn-ea"/>
                <a:cs typeface="+mn-cs"/>
              </a:rPr>
              <a:t> 2014 (millones de $)</a:t>
            </a:r>
            <a:endParaRPr kumimoji="0" lang="es-CO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4 Marcador de contenido"/>
          <p:cNvSpPr>
            <a:spLocks noGrp="1"/>
          </p:cNvSpPr>
          <p:nvPr>
            <p:ph idx="1"/>
          </p:nvPr>
        </p:nvSpPr>
        <p:spPr>
          <a:xfrm>
            <a:off x="3563888" y="188640"/>
            <a:ext cx="5328592" cy="419100"/>
          </a:xfrm>
        </p:spPr>
        <p:txBody>
          <a:bodyPr rtlCol="0">
            <a:noAutofit/>
          </a:bodyPr>
          <a:lstStyle/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es-CO" sz="1800" b="1" dirty="0" smtClean="0">
                <a:solidFill>
                  <a:schemeClr val="bg1"/>
                </a:solidFill>
              </a:rPr>
              <a:t>PROYECTO DE PRESUPUESTO ANUAL DISTRITAL 2014</a:t>
            </a:r>
            <a:endParaRPr lang="es-CO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5212451"/>
              </p:ext>
            </p:extLst>
          </p:nvPr>
        </p:nvGraphicFramePr>
        <p:xfrm>
          <a:off x="1555750" y="1700810"/>
          <a:ext cx="6472635" cy="3947356"/>
        </p:xfrm>
        <a:graphic>
          <a:graphicData uri="http://schemas.openxmlformats.org/drawingml/2006/table">
            <a:tbl>
              <a:tblPr/>
              <a:tblGrid>
                <a:gridCol w="2984225"/>
                <a:gridCol w="991335"/>
                <a:gridCol w="684737"/>
                <a:gridCol w="858476"/>
                <a:gridCol w="953862"/>
              </a:tblGrid>
              <a:tr h="210638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SECTORES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O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2014 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fontAlgn="auto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 Programado 2014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294893"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Funcionamiento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Deuda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Inversión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CO"/>
                    </a:p>
                  </a:txBody>
                  <a:tcPr/>
                </a:tc>
              </a:tr>
              <a:tr h="210638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EDUCACIÓN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291.654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2.891.873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3.183.527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0638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SALUD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74.268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2.292.486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2.366.754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</a:tr>
              <a:tr h="210638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MOVILIDAD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101.393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2.236.037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2.337.430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0638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HACIENDA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563.005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486.219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63.257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1.112.481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</a:tr>
              <a:tr h="210638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INTEGRACIÓN SOCIAL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30.577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868.584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899.160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0638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HÁBITAT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214.928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444.520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659.448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</a:tr>
              <a:tr h="210638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GOBIERNO, SEGURIDAD Y CONVIVENCIA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168.432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341.875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510.307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0638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CULTURA, RECREACIÓN Y DEPORTE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73.984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371.148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445.132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</a:tr>
              <a:tr h="210638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OTRAS ENTIDADES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251.414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18.326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269.740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0638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GESTIÓN PÚBLICA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78.924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123.796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202.720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</a:tr>
              <a:tr h="303319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DESARROLLO ECONÓMICO, INDUSTRIA Y TURISMO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22.985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92.758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115.743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0638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AMBIENTE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27.473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113.802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141.275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</a:tr>
              <a:tr h="210638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PLANEACIÓN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53.627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11.342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64.969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0638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MUJER 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10.578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22.583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33.161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</a:tr>
              <a:tr h="189574">
                <a:tc>
                  <a:txBody>
                    <a:bodyPr/>
                    <a:lstStyle/>
                    <a:p>
                      <a:pPr algn="l" fontAlgn="ctr"/>
                      <a:r>
                        <a:rPr lang="es-CO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OTRAS </a:t>
                      </a:r>
                      <a:r>
                        <a:rPr lang="es-CO" sz="9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TRANSFERENCIAS*</a:t>
                      </a:r>
                      <a:endParaRPr lang="es-CO" sz="9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82.568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2.226.413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2.308.981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063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TOTAL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2.045.810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486.219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12.118.799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14.650.829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</a:tr>
            </a:tbl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1547665" y="5805264"/>
            <a:ext cx="698477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100" dirty="0" smtClean="0"/>
              <a:t>* Hace referencia a las transferencias de la Administración Central a Empresas, Fondos de Desarrollo Local</a:t>
            </a:r>
            <a:endParaRPr lang="es-CO" sz="11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ángulo 5"/>
          <p:cNvSpPr/>
          <p:nvPr/>
        </p:nvSpPr>
        <p:spPr>
          <a:xfrm>
            <a:off x="2921549" y="2967335"/>
            <a:ext cx="330090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0" cap="none" spc="0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GRACIAS</a:t>
            </a:r>
            <a:endParaRPr lang="es-ES" sz="5400" b="0" cap="none" spc="0" dirty="0">
              <a:ln w="0"/>
              <a:solidFill>
                <a:schemeClr val="accent1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34299761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contenido"/>
          <p:cNvSpPr>
            <a:spLocks noGrp="1"/>
          </p:cNvSpPr>
          <p:nvPr>
            <p:ph idx="13"/>
          </p:nvPr>
        </p:nvSpPr>
        <p:spPr>
          <a:xfrm>
            <a:off x="713532" y="836712"/>
            <a:ext cx="8172400" cy="576064"/>
          </a:xfrm>
        </p:spPr>
        <p:txBody>
          <a:bodyPr>
            <a:normAutofit/>
          </a:bodyPr>
          <a:lstStyle/>
          <a:p>
            <a:pPr marL="0" lvl="0" indent="0" algn="ctr">
              <a:spcBef>
                <a:spcPct val="0"/>
              </a:spcBef>
              <a:buNone/>
              <a:defRPr/>
            </a:pPr>
            <a:r>
              <a:rPr lang="es-CO" sz="2800" b="1" dirty="0" smtClean="0"/>
              <a:t>Ingresos y Gastos Programados</a:t>
            </a:r>
            <a:endParaRPr lang="es-CO" sz="2800" b="1" dirty="0"/>
          </a:p>
          <a:p>
            <a:endParaRPr lang="es-CO" sz="2400" dirty="0"/>
          </a:p>
        </p:txBody>
      </p:sp>
      <p:sp>
        <p:nvSpPr>
          <p:cNvPr id="4" name="4 Marcador de contenido"/>
          <p:cNvSpPr txBox="1">
            <a:spLocks/>
          </p:cNvSpPr>
          <p:nvPr/>
        </p:nvSpPr>
        <p:spPr>
          <a:xfrm>
            <a:off x="3563888" y="188640"/>
            <a:ext cx="5328592" cy="4191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itchFamily="34" charset="0"/>
              <a:buNone/>
              <a:defRPr/>
            </a:pPr>
            <a:r>
              <a:rPr lang="es-CO" sz="1800" b="1" dirty="0" smtClean="0">
                <a:solidFill>
                  <a:schemeClr val="bg1"/>
                </a:solidFill>
              </a:rPr>
              <a:t>PROYECTO DE PRESUPUESTO ANUAL DISTRITAL 2014</a:t>
            </a:r>
            <a:endParaRPr lang="es-CO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6" name="Tab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3662416"/>
              </p:ext>
            </p:extLst>
          </p:nvPr>
        </p:nvGraphicFramePr>
        <p:xfrm>
          <a:off x="2267744" y="1292129"/>
          <a:ext cx="5217244" cy="4441127"/>
        </p:xfrm>
        <a:graphic>
          <a:graphicData uri="http://schemas.openxmlformats.org/drawingml/2006/table">
            <a:tbl>
              <a:tblPr/>
              <a:tblGrid>
                <a:gridCol w="3228609"/>
                <a:gridCol w="970922"/>
                <a:gridCol w="1017713"/>
              </a:tblGrid>
              <a:tr h="478112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effectLst/>
                          <a:latin typeface="Arial" panose="020B0604020202020204" pitchFamily="34" charset="0"/>
                        </a:rPr>
                        <a:t>Concepto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5E9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effectLst/>
                          <a:latin typeface="Arial" panose="020B0604020202020204" pitchFamily="34" charset="0"/>
                        </a:rPr>
                        <a:t>Programado </a:t>
                      </a:r>
                      <a:r>
                        <a:rPr lang="es-CO" sz="10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  <a:p>
                      <a:pPr algn="ctr" fontAlgn="ctr"/>
                      <a:r>
                        <a:rPr lang="es-CO" sz="10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Millones de $</a:t>
                      </a:r>
                      <a:endParaRPr lang="es-CO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5E9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effectLst/>
                          <a:latin typeface="Arial" panose="020B0604020202020204" pitchFamily="34" charset="0"/>
                        </a:rPr>
                        <a:t>Participación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5E9F3"/>
                    </a:solidFill>
                  </a:tcPr>
                </a:tc>
              </a:tr>
              <a:tr h="18062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TOTAL RENTAS E INGRESOS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14.650.829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           100,0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62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ADMINISTRACIÓN CENTRAL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12.179.536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          83,1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62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Ingresos Corrientes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6.516.915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          53,5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62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Transferencias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2.167.800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          17,8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62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Recursos de Capital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3.494.821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          28,7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9995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62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ESTABLECIMIENTOS PÚBLICOS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2.471.293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          16,9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62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Ingresos Corrientes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579.175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          23,4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62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Transferencias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654.297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          26,5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62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Recursos de Capital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1.237.822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          50,1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620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62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TOTAL GASTOS E INVERSIONES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14.650.829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           100,0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0620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062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ADMINISTRACIÓN CENTRAL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7.938.043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          54,2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62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Gastos de Funcionamiento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925.212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          11,7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62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Servicio de la Deuda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305.959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            3,9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62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Inversión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6.706.872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          84,5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620"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CO" sz="1000" b="0" i="0" u="none" strike="noStrike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62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ESTABLECIMIENTOS PÚBLICOS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6.712.786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          45,8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62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Gastos de Funcionamiento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1.120.598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          16,7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62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Servicio de la Deuda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180.261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            2,7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062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Inversión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5.411.927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80,6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085286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755576" y="872590"/>
            <a:ext cx="775863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s-CO" sz="2800" b="1" dirty="0" smtClean="0"/>
              <a:t>Ingresos Corrientes Administración Central</a:t>
            </a:r>
            <a:endParaRPr lang="es-CO" sz="2800" b="1" dirty="0"/>
          </a:p>
        </p:txBody>
      </p:sp>
      <p:sp>
        <p:nvSpPr>
          <p:cNvPr id="6" name="4 Marcador de contenido"/>
          <p:cNvSpPr>
            <a:spLocks noGrp="1"/>
          </p:cNvSpPr>
          <p:nvPr>
            <p:ph idx="1"/>
          </p:nvPr>
        </p:nvSpPr>
        <p:spPr>
          <a:xfrm>
            <a:off x="3563888" y="188640"/>
            <a:ext cx="5328592" cy="419100"/>
          </a:xfrm>
        </p:spPr>
        <p:txBody>
          <a:bodyPr rtlCol="0">
            <a:noAutofit/>
          </a:bodyPr>
          <a:lstStyle/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es-CO" sz="1800" b="1" dirty="0" smtClean="0">
                <a:solidFill>
                  <a:schemeClr val="bg1"/>
                </a:solidFill>
              </a:rPr>
              <a:t>PROYECTO DE PRESUPUESTO ANUAL DISTRITAL 2014</a:t>
            </a:r>
            <a:endParaRPr lang="es-CO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55789623"/>
              </p:ext>
            </p:extLst>
          </p:nvPr>
        </p:nvGraphicFramePr>
        <p:xfrm>
          <a:off x="1403648" y="1395814"/>
          <a:ext cx="6336704" cy="4245665"/>
        </p:xfrm>
        <a:graphic>
          <a:graphicData uri="http://schemas.openxmlformats.org/drawingml/2006/table">
            <a:tbl>
              <a:tblPr/>
              <a:tblGrid>
                <a:gridCol w="4083173"/>
                <a:gridCol w="1077023"/>
                <a:gridCol w="1176508"/>
              </a:tblGrid>
              <a:tr h="893825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effectLst/>
                          <a:latin typeface="Arial" panose="020B0604020202020204" pitchFamily="34" charset="0"/>
                        </a:rPr>
                        <a:t>Concepto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5E9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effectLst/>
                          <a:latin typeface="Arial" panose="020B0604020202020204" pitchFamily="34" charset="0"/>
                        </a:rPr>
                        <a:t>Proyectado </a:t>
                      </a:r>
                      <a:r>
                        <a:rPr lang="es-CO" sz="10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  <a:p>
                      <a:pPr algn="ctr" fontAlgn="ctr"/>
                      <a:r>
                        <a:rPr lang="es-CO" sz="10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Millones de $</a:t>
                      </a:r>
                      <a:endParaRPr lang="es-CO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5E9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Participación </a:t>
                      </a:r>
                      <a:r>
                        <a:rPr lang="es-CO" sz="1000" b="1" i="0" u="none" strike="noStrike" dirty="0">
                          <a:effectLst/>
                          <a:latin typeface="Arial" panose="020B0604020202020204" pitchFamily="34" charset="0"/>
                        </a:rPr>
                        <a:t>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5E9F3"/>
                    </a:solidFill>
                  </a:tcPr>
                </a:tc>
              </a:tr>
              <a:tr h="22345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Ingresos Tributarios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5.993.370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91,97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456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Predial Unificado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1.638.504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27,34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3456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Industria, Comercio y Avisos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3.008.192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50,19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3456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Unificado de Vehículos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429.788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7,17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3456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Delineación Urbana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107.922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1,80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3456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Cigarrillos Extranjeros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16.268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0,27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3456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Consumo de Cerveza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301.912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5,04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3456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Sobretasa a la Gasolina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369.167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6,16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3456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Impuesto a la Publicidad Exterior Visual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2.918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0,05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3456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Estampilla Pro Cultura y Pro Personas Mayores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23.478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0,39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3456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Impuesto Unificado de Pobres-Azar y Espectáculos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12.700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0,21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3456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5% Contratos de Obra Pública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52.520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0,88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23456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Impuesto al Deporte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30.000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0,50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45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Ingresos No Tributarios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523.545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8,03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23456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Total Ingresos Corrientes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6.516.915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 dirty="0"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1339930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259632" y="1052736"/>
            <a:ext cx="727280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s-CO" sz="2800" b="1" dirty="0" smtClean="0"/>
              <a:t>Transferencias Administración Central</a:t>
            </a:r>
          </a:p>
          <a:p>
            <a:pPr lvl="0" algn="ctr" fontAlgn="auto">
              <a:spcAft>
                <a:spcPts val="0"/>
              </a:spcAft>
              <a:defRPr/>
            </a:pPr>
            <a:endParaRPr lang="es-CO" sz="2800" b="1" dirty="0"/>
          </a:p>
        </p:txBody>
      </p:sp>
      <p:sp>
        <p:nvSpPr>
          <p:cNvPr id="4" name="4 Marcador de contenido"/>
          <p:cNvSpPr>
            <a:spLocks noGrp="1"/>
          </p:cNvSpPr>
          <p:nvPr>
            <p:ph idx="1"/>
          </p:nvPr>
        </p:nvSpPr>
        <p:spPr>
          <a:xfrm>
            <a:off x="3563888" y="188640"/>
            <a:ext cx="5328592" cy="419100"/>
          </a:xfrm>
        </p:spPr>
        <p:txBody>
          <a:bodyPr rtlCol="0">
            <a:noAutofit/>
          </a:bodyPr>
          <a:lstStyle/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es-CO" sz="1800" b="1" dirty="0" smtClean="0">
                <a:solidFill>
                  <a:schemeClr val="bg1"/>
                </a:solidFill>
              </a:rPr>
              <a:t>PROYECTO DE PRESUPUESTO ANUAL DISTRITAL 2014</a:t>
            </a:r>
            <a:endParaRPr lang="es-CO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0193803"/>
              </p:ext>
            </p:extLst>
          </p:nvPr>
        </p:nvGraphicFramePr>
        <p:xfrm>
          <a:off x="2159000" y="1700805"/>
          <a:ext cx="5725368" cy="3295851"/>
        </p:xfrm>
        <a:graphic>
          <a:graphicData uri="http://schemas.openxmlformats.org/drawingml/2006/table">
            <a:tbl>
              <a:tblPr/>
              <a:tblGrid>
                <a:gridCol w="3734099"/>
                <a:gridCol w="937289"/>
                <a:gridCol w="1053980"/>
              </a:tblGrid>
              <a:tr h="941671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effectLst/>
                          <a:latin typeface="Arial" panose="020B0604020202020204" pitchFamily="34" charset="0"/>
                        </a:rPr>
                        <a:t>Concepto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5E9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effectLst/>
                          <a:latin typeface="Arial" panose="020B0604020202020204" pitchFamily="34" charset="0"/>
                        </a:rPr>
                        <a:t>Proyectado </a:t>
                      </a:r>
                      <a:r>
                        <a:rPr lang="es-CO" sz="10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  <a:p>
                      <a:pPr algn="ctr" fontAlgn="ctr"/>
                      <a:r>
                        <a:rPr lang="es-CO" sz="10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Millones de $</a:t>
                      </a:r>
                      <a:endParaRPr lang="es-CO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5E9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effectLst/>
                          <a:latin typeface="Arial" panose="020B0604020202020204" pitchFamily="34" charset="0"/>
                        </a:rPr>
                        <a:t>Participación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5E9F3"/>
                    </a:solidFill>
                  </a:tcPr>
                </a:tc>
              </a:tr>
              <a:tr h="235418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Nación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2.101.650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 dirty="0">
                          <a:effectLst/>
                          <a:latin typeface="Arial" panose="020B0604020202020204" pitchFamily="34" charset="0"/>
                        </a:rPr>
                        <a:t>             96,95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5418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  Sistema general de Participaciones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2.101.650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 dirty="0">
                          <a:effectLst/>
                          <a:latin typeface="Arial" panose="020B0604020202020204" pitchFamily="34" charset="0"/>
                        </a:rPr>
                        <a:t>             96,95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5418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  Educación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1.421.415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67,63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5418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  Salud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437.515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20,82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5418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  Propósito general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156.162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7,43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5418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  Restaurantes escolares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5.675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0,27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5418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  Agua potable y saneamiento básico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66.774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3,18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5418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  Río Bogotá (15% Participación Departamentos)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14.108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0,67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35418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Otras transferencias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66.150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 dirty="0">
                          <a:effectLst/>
                          <a:latin typeface="Arial" panose="020B0604020202020204" pitchFamily="34" charset="0"/>
                        </a:rPr>
                        <a:t>              3,05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35418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Total ingresos por transferencias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2.167.800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 dirty="0">
                          <a:effectLst/>
                          <a:latin typeface="Arial" panose="020B0604020202020204" pitchFamily="34" charset="0"/>
                        </a:rPr>
                        <a:t>           100,00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0855154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827584" y="1079942"/>
            <a:ext cx="784887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s-CO" sz="2800" b="1" dirty="0" smtClean="0"/>
              <a:t>Recursos de Capital Administración Central</a:t>
            </a:r>
            <a:endParaRPr lang="es-CO" sz="2800" b="1" dirty="0"/>
          </a:p>
        </p:txBody>
      </p:sp>
      <p:sp>
        <p:nvSpPr>
          <p:cNvPr id="4" name="4 Marcador de contenido"/>
          <p:cNvSpPr>
            <a:spLocks noGrp="1"/>
          </p:cNvSpPr>
          <p:nvPr>
            <p:ph idx="1"/>
          </p:nvPr>
        </p:nvSpPr>
        <p:spPr>
          <a:xfrm>
            <a:off x="3563888" y="188640"/>
            <a:ext cx="5328592" cy="419100"/>
          </a:xfrm>
        </p:spPr>
        <p:txBody>
          <a:bodyPr rtlCol="0">
            <a:noAutofit/>
          </a:bodyPr>
          <a:lstStyle/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es-CO" sz="1800" b="1" dirty="0" smtClean="0">
                <a:solidFill>
                  <a:schemeClr val="bg1"/>
                </a:solidFill>
              </a:rPr>
              <a:t>PROYECTO DE PRESUPUESTO ANUAL DISTRITAL 2014</a:t>
            </a:r>
            <a:endParaRPr lang="es-CO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6020793"/>
              </p:ext>
            </p:extLst>
          </p:nvPr>
        </p:nvGraphicFramePr>
        <p:xfrm>
          <a:off x="1691680" y="1772816"/>
          <a:ext cx="6048671" cy="3456384"/>
        </p:xfrm>
        <a:graphic>
          <a:graphicData uri="http://schemas.openxmlformats.org/drawingml/2006/table">
            <a:tbl>
              <a:tblPr/>
              <a:tblGrid>
                <a:gridCol w="3944958"/>
                <a:gridCol w="990216"/>
                <a:gridCol w="1113497"/>
              </a:tblGrid>
              <a:tr h="864096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effectLst/>
                          <a:latin typeface="Arial" panose="020B0604020202020204" pitchFamily="34" charset="0"/>
                        </a:rPr>
                        <a:t>Concepto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5E9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>
                          <a:effectLst/>
                          <a:latin typeface="Arial" panose="020B0604020202020204" pitchFamily="34" charset="0"/>
                        </a:rPr>
                        <a:t>Proyectado </a:t>
                      </a:r>
                      <a:r>
                        <a:rPr lang="es-CO" sz="10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  <a:p>
                      <a:pPr algn="ctr" fontAlgn="ctr"/>
                      <a:r>
                        <a:rPr lang="es-CO" sz="10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Millones de $</a:t>
                      </a:r>
                      <a:endParaRPr lang="es-CO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5E9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0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Participación %</a:t>
                      </a:r>
                      <a:endParaRPr lang="es-CO" sz="10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5E9F3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ctr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Rendimientos Financieros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144.726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 dirty="0">
                          <a:effectLst/>
                          <a:latin typeface="Arial" panose="020B0604020202020204" pitchFamily="34" charset="0"/>
                        </a:rPr>
                        <a:t>              4,14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Recursos de crédito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1.834.756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 dirty="0">
                          <a:effectLst/>
                          <a:latin typeface="Arial" panose="020B0604020202020204" pitchFamily="34" charset="0"/>
                        </a:rPr>
                        <a:t>             52,50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>
                          <a:effectLst/>
                          <a:latin typeface="Arial" panose="020B0604020202020204" pitchFamily="34" charset="0"/>
                        </a:rPr>
                        <a:t>Recursos </a:t>
                      </a:r>
                      <a:r>
                        <a:rPr lang="es-CO" sz="10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Pasivos </a:t>
                      </a:r>
                      <a:r>
                        <a:rPr lang="es-CO" sz="1000" b="1" i="0" u="none" strike="noStrike" dirty="0">
                          <a:effectLst/>
                          <a:latin typeface="Arial" panose="020B0604020202020204" pitchFamily="34" charset="0"/>
                        </a:rPr>
                        <a:t>exigibles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56.868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 dirty="0">
                          <a:effectLst/>
                          <a:latin typeface="Arial" panose="020B0604020202020204" pitchFamily="34" charset="0"/>
                        </a:rPr>
                        <a:t>              1,63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Exce. Financieros y Utilidades Empresas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386.570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 dirty="0">
                          <a:effectLst/>
                          <a:latin typeface="Arial" panose="020B0604020202020204" pitchFamily="34" charset="0"/>
                        </a:rPr>
                        <a:t>             11,06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   Utilidades EEB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258.056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66,76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   Utilidades ETB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69.000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17,85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   Excedentes financieros EAAB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59.514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15,40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Otros Recursos de Capital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1.071.901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 dirty="0">
                          <a:effectLst/>
                          <a:latin typeface="Arial" panose="020B0604020202020204" pitchFamily="34" charset="0"/>
                        </a:rPr>
                        <a:t>             30,67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   Recursos del Balance de Destinación Específica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207.277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19,34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   Recursos del Balance de Libre Destinación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822.492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76,73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      Otros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effectLst/>
                          <a:latin typeface="Arial" panose="020B0604020202020204" pitchFamily="34" charset="0"/>
                        </a:rPr>
                        <a:t>42.132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effectLst/>
                          <a:latin typeface="Arial" panose="020B0604020202020204" pitchFamily="34" charset="0"/>
                        </a:rPr>
                        <a:t>              3,93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216024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Total ingresos de capital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>
                          <a:effectLst/>
                          <a:latin typeface="Arial" panose="020B0604020202020204" pitchFamily="34" charset="0"/>
                        </a:rPr>
                        <a:t>3.494.821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 dirty="0">
                          <a:effectLst/>
                          <a:latin typeface="Arial" panose="020B0604020202020204" pitchFamily="34" charset="0"/>
                        </a:rPr>
                        <a:t>           100,00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001878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1115616" y="1412776"/>
            <a:ext cx="72728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auto">
              <a:spcAft>
                <a:spcPts val="0"/>
              </a:spcAft>
              <a:defRPr/>
            </a:pPr>
            <a:r>
              <a:rPr lang="es-CO" sz="2800" b="1" dirty="0" smtClean="0"/>
              <a:t>Ingresos Establecimientos Públicos</a:t>
            </a:r>
            <a:endParaRPr lang="es-CO" sz="2800" b="1" dirty="0"/>
          </a:p>
        </p:txBody>
      </p:sp>
      <p:sp>
        <p:nvSpPr>
          <p:cNvPr id="4" name="4 Marcador de contenido"/>
          <p:cNvSpPr>
            <a:spLocks noGrp="1"/>
          </p:cNvSpPr>
          <p:nvPr>
            <p:ph idx="1"/>
          </p:nvPr>
        </p:nvSpPr>
        <p:spPr>
          <a:xfrm>
            <a:off x="3563888" y="188640"/>
            <a:ext cx="5328592" cy="419100"/>
          </a:xfrm>
        </p:spPr>
        <p:txBody>
          <a:bodyPr rtlCol="0">
            <a:noAutofit/>
          </a:bodyPr>
          <a:lstStyle/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es-CO" sz="1800" b="1" dirty="0" smtClean="0">
                <a:solidFill>
                  <a:schemeClr val="bg1"/>
                </a:solidFill>
              </a:rPr>
              <a:t>PROYECTO DE PRESUPUESTO ANUAL DISTRITAL 2014</a:t>
            </a:r>
            <a:endParaRPr lang="es-CO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360700"/>
              </p:ext>
            </p:extLst>
          </p:nvPr>
        </p:nvGraphicFramePr>
        <p:xfrm>
          <a:off x="2195736" y="2132856"/>
          <a:ext cx="5040560" cy="2448273"/>
        </p:xfrm>
        <a:graphic>
          <a:graphicData uri="http://schemas.openxmlformats.org/drawingml/2006/table">
            <a:tbl>
              <a:tblPr/>
              <a:tblGrid>
                <a:gridCol w="2696963"/>
                <a:gridCol w="1137274"/>
                <a:gridCol w="1206323"/>
              </a:tblGrid>
              <a:tr h="1247527"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effectLst/>
                          <a:latin typeface="Arial" panose="020B0604020202020204" pitchFamily="34" charset="0"/>
                        </a:rPr>
                        <a:t>Concepto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5E9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 dirty="0">
                          <a:effectLst/>
                          <a:latin typeface="Arial" panose="020B0604020202020204" pitchFamily="34" charset="0"/>
                        </a:rPr>
                        <a:t>Proyectado </a:t>
                      </a:r>
                      <a:r>
                        <a:rPr lang="es-CO" sz="11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2014</a:t>
                      </a:r>
                    </a:p>
                    <a:p>
                      <a:pPr algn="ctr" fontAlgn="ctr"/>
                      <a:r>
                        <a:rPr lang="es-CO" sz="1100" b="1" i="0" u="none" strike="noStrike" dirty="0" smtClean="0">
                          <a:effectLst/>
                          <a:latin typeface="Arial" panose="020B0604020202020204" pitchFamily="34" charset="0"/>
                        </a:rPr>
                        <a:t>Millones de $</a:t>
                      </a:r>
                      <a:endParaRPr lang="es-CO" sz="1100" b="1" i="0" u="none" strike="noStrike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5E9F3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O" sz="1100" b="1" i="0" u="none" strike="noStrike">
                          <a:effectLst/>
                          <a:latin typeface="Arial" panose="020B0604020202020204" pitchFamily="34" charset="0"/>
                        </a:rPr>
                        <a:t>Participación %</a:t>
                      </a:r>
                    </a:p>
                  </a:txBody>
                  <a:tcPr marL="0" marR="0" marT="0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D5E9F3"/>
                    </a:solidFill>
                  </a:tcPr>
                </a:tc>
              </a:tr>
              <a:tr h="296288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Arial" panose="020B0604020202020204" pitchFamily="34" charset="0"/>
                        </a:rPr>
                        <a:t>Ingresos Corrientes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Arial" panose="020B0604020202020204" pitchFamily="34" charset="0"/>
                        </a:rPr>
                        <a:t>579.175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Arial" panose="020B0604020202020204" pitchFamily="34" charset="0"/>
                        </a:rPr>
                        <a:t>             23,44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6288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Arial" panose="020B0604020202020204" pitchFamily="34" charset="0"/>
                        </a:rPr>
                        <a:t>Transferencias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Arial" panose="020B0604020202020204" pitchFamily="34" charset="0"/>
                        </a:rPr>
                        <a:t>654.297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Arial" panose="020B0604020202020204" pitchFamily="34" charset="0"/>
                        </a:rPr>
                        <a:t>             26,48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296288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0" i="0" u="none" strike="noStrike">
                          <a:effectLst/>
                          <a:latin typeface="Arial" panose="020B0604020202020204" pitchFamily="34" charset="0"/>
                        </a:rPr>
                        <a:t>Ingresos de Capital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Arial" panose="020B0604020202020204" pitchFamily="34" charset="0"/>
                        </a:rPr>
                        <a:t>1.237.822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0" i="0" u="none" strike="noStrike">
                          <a:effectLst/>
                          <a:latin typeface="Arial" panose="020B0604020202020204" pitchFamily="34" charset="0"/>
                        </a:rPr>
                        <a:t>             50,09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  <a:tr h="311882">
                <a:tc>
                  <a:txBody>
                    <a:bodyPr/>
                    <a:lstStyle/>
                    <a:p>
                      <a:pPr algn="l" fontAlgn="b"/>
                      <a:r>
                        <a:rPr lang="es-CO" sz="1100" b="1" i="0" u="none" strike="noStrike">
                          <a:effectLst/>
                          <a:latin typeface="Arial" panose="020B0604020202020204" pitchFamily="34" charset="0"/>
                        </a:rPr>
                        <a:t>Total Ingresos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i="0" u="none" strike="noStrike">
                          <a:effectLst/>
                          <a:latin typeface="Arial" panose="020B0604020202020204" pitchFamily="34" charset="0"/>
                        </a:rPr>
                        <a:t>2.471.293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100" b="1" i="0" u="none" strike="noStrike" dirty="0">
                          <a:effectLst/>
                          <a:latin typeface="Arial" panose="020B0604020202020204" pitchFamily="34" charset="0"/>
                        </a:rPr>
                        <a:t>           100,00 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</a:tr>
            </a:tbl>
          </a:graphicData>
        </a:graphic>
      </p:graphicFrame>
      <p:sp>
        <p:nvSpPr>
          <p:cNvPr id="2" name="CuadroTexto 1"/>
          <p:cNvSpPr txBox="1"/>
          <p:nvPr/>
        </p:nvSpPr>
        <p:spPr>
          <a:xfrm>
            <a:off x="2123728" y="4581128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Nota: Incluye Universidad Distrital y Contraloría Distrital </a:t>
            </a: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367624993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971600" y="764704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CO" sz="2800" b="1" dirty="0" smtClean="0">
                <a:solidFill>
                  <a:prstClr val="black"/>
                </a:solidFill>
              </a:rPr>
              <a:t>Ingresos Establecimientos Públicos</a:t>
            </a:r>
            <a:endParaRPr lang="es-CO" sz="2800" b="1" dirty="0">
              <a:solidFill>
                <a:prstClr val="black"/>
              </a:solidFill>
            </a:endParaRPr>
          </a:p>
        </p:txBody>
      </p:sp>
      <p:sp>
        <p:nvSpPr>
          <p:cNvPr id="4" name="4 Marcador de contenido"/>
          <p:cNvSpPr>
            <a:spLocks noGrp="1"/>
          </p:cNvSpPr>
          <p:nvPr>
            <p:ph idx="1"/>
          </p:nvPr>
        </p:nvSpPr>
        <p:spPr>
          <a:xfrm>
            <a:off x="3563888" y="188640"/>
            <a:ext cx="5328592" cy="419100"/>
          </a:xfrm>
        </p:spPr>
        <p:txBody>
          <a:bodyPr rtlCol="0">
            <a:noAutofit/>
          </a:bodyPr>
          <a:lstStyle/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es-CO" sz="1800" b="1" dirty="0" smtClean="0">
                <a:solidFill>
                  <a:schemeClr val="bg1"/>
                </a:solidFill>
              </a:rPr>
              <a:t>PROYECTO DE PRESUPUESTO ANUAL DISTRITAL 2014</a:t>
            </a:r>
            <a:endParaRPr lang="es-CO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9997163"/>
              </p:ext>
            </p:extLst>
          </p:nvPr>
        </p:nvGraphicFramePr>
        <p:xfrm>
          <a:off x="1970684" y="1398793"/>
          <a:ext cx="5337620" cy="3758399"/>
        </p:xfrm>
        <a:graphic>
          <a:graphicData uri="http://schemas.openxmlformats.org/drawingml/2006/table">
            <a:tbl>
              <a:tblPr/>
              <a:tblGrid>
                <a:gridCol w="2989067"/>
                <a:gridCol w="1238328"/>
                <a:gridCol w="1110225"/>
              </a:tblGrid>
              <a:tr h="16052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Programado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</a:tr>
              <a:tr h="19829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CONCEPTO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  <a:p>
                      <a:pPr algn="ctr" fontAlgn="b"/>
                      <a:r>
                        <a:rPr lang="es-CO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Millones de $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Participación %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</a:tr>
              <a:tr h="16052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88848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INGRESOS TOTALES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2.471.293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t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100,00 </a:t>
                      </a:r>
                    </a:p>
                  </a:txBody>
                  <a:tcPr marL="8677" marR="8677" marT="8677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</a:tr>
              <a:tr h="175628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Ingresos Corrientes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579.175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23,44 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52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Tributarios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25.116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4,34 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6052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No Tributarios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554.059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95,66 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848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Multas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1.631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0,29 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848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Rentas Contractuales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141.973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25,62 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848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Contribuciones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174.178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31,44 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848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Valorización Local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174.108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848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Otras Contribuciones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71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848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Participaciones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202.603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36,57 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848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FFDS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180.647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848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IDRD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20.032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848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IDU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1.923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es-CO" sz="1000" b="0" i="0" u="none" strike="noStrike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881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Fondo Cuenta Pago Compensatorio de Cesiones Públicas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8.000</a:t>
                      </a:r>
                    </a:p>
                  </a:txBody>
                  <a:tcPr marL="8677" marR="8677" marT="86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1,44 </a:t>
                      </a:r>
                    </a:p>
                  </a:txBody>
                  <a:tcPr marL="8677" marR="8677" marT="86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848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Aporte de Afiliados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11.930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2,15 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848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- Otros Ingresos No Tributarios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13.744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2,48 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835696" y="5240233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Nota: Incluye Universidad Distrital y Contraloría Distrital </a:t>
            </a: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4003142980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Rectángulo"/>
          <p:cNvSpPr/>
          <p:nvPr/>
        </p:nvSpPr>
        <p:spPr>
          <a:xfrm>
            <a:off x="971600" y="961564"/>
            <a:ext cx="7344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CO" sz="2800" b="1" dirty="0" smtClean="0">
                <a:solidFill>
                  <a:prstClr val="black"/>
                </a:solidFill>
              </a:rPr>
              <a:t>Ingresos Establecimientos Públicos</a:t>
            </a:r>
            <a:endParaRPr lang="es-CO" sz="2800" b="1" dirty="0">
              <a:solidFill>
                <a:prstClr val="black"/>
              </a:solidFill>
            </a:endParaRPr>
          </a:p>
        </p:txBody>
      </p:sp>
      <p:sp>
        <p:nvSpPr>
          <p:cNvPr id="4" name="4 Marcador de contenido"/>
          <p:cNvSpPr>
            <a:spLocks noGrp="1"/>
          </p:cNvSpPr>
          <p:nvPr>
            <p:ph idx="1"/>
          </p:nvPr>
        </p:nvSpPr>
        <p:spPr>
          <a:xfrm>
            <a:off x="3563888" y="188640"/>
            <a:ext cx="5328592" cy="419100"/>
          </a:xfrm>
        </p:spPr>
        <p:txBody>
          <a:bodyPr rtlCol="0">
            <a:noAutofit/>
          </a:bodyPr>
          <a:lstStyle/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es-CO" sz="1800" b="1" dirty="0" smtClean="0">
                <a:solidFill>
                  <a:schemeClr val="bg1"/>
                </a:solidFill>
              </a:rPr>
              <a:t>PROYECTO DE PRESUPUESTO ANUAL DISTRITAL 2014</a:t>
            </a:r>
            <a:endParaRPr lang="es-CO" sz="1800" b="1" dirty="0">
              <a:solidFill>
                <a:schemeClr val="bg1"/>
              </a:solidFill>
            </a:endParaRPr>
          </a:p>
        </p:txBody>
      </p:sp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941038"/>
              </p:ext>
            </p:extLst>
          </p:nvPr>
        </p:nvGraphicFramePr>
        <p:xfrm>
          <a:off x="1970684" y="1639833"/>
          <a:ext cx="5337620" cy="1920909"/>
        </p:xfrm>
        <a:graphic>
          <a:graphicData uri="http://schemas.openxmlformats.org/drawingml/2006/table">
            <a:tbl>
              <a:tblPr/>
              <a:tblGrid>
                <a:gridCol w="2989067"/>
                <a:gridCol w="1238328"/>
                <a:gridCol w="1110225"/>
              </a:tblGrid>
              <a:tr h="16052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Programado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</a:tr>
              <a:tr h="198290"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CONCEPTO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2014</a:t>
                      </a:r>
                    </a:p>
                    <a:p>
                      <a:pPr algn="ctr" fontAlgn="b"/>
                      <a:r>
                        <a:rPr lang="es-CO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Millones de $</a:t>
                      </a:r>
                      <a:endParaRPr lang="es-CO" sz="1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Participación %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DEBF7"/>
                    </a:solidFill>
                  </a:tcPr>
                </a:tc>
              </a:tr>
              <a:tr h="16052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</a:tr>
              <a:tr h="16052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Transferencias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654.297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26,48 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8848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Nación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654.297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0520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Recursos de Capital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1.237.822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50,09 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188848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Rendimientos Financieros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91.656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7,40 </a:t>
                      </a:r>
                    </a:p>
                  </a:txBody>
                  <a:tcPr marL="8677" marR="8677" marT="86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848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Recursos del Balance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1.104.275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89,21 </a:t>
                      </a:r>
                    </a:p>
                  </a:txBody>
                  <a:tcPr marL="8677" marR="8677" marT="86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07732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Excedentes financieros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38.046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3,07 </a:t>
                      </a:r>
                    </a:p>
                  </a:txBody>
                  <a:tcPr marL="8677" marR="8677" marT="86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88848">
                <a:tc>
                  <a:txBody>
                    <a:bodyPr/>
                    <a:lstStyle/>
                    <a:p>
                      <a:pPr algn="l" fontAlgn="b"/>
                      <a:r>
                        <a:rPr lang="es-CO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Otros Recursos de Capital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CO" sz="1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3.845</a:t>
                      </a:r>
                    </a:p>
                  </a:txBody>
                  <a:tcPr marL="8677" marR="8677" marT="8677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O" sz="1000" b="0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                0,31 </a:t>
                      </a:r>
                    </a:p>
                  </a:txBody>
                  <a:tcPr marL="8677" marR="8677" marT="867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" name="CuadroTexto 5"/>
          <p:cNvSpPr txBox="1"/>
          <p:nvPr/>
        </p:nvSpPr>
        <p:spPr>
          <a:xfrm>
            <a:off x="1907704" y="3656057"/>
            <a:ext cx="46085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O" sz="1200" dirty="0" smtClean="0"/>
              <a:t>Nota: Incluye Universidad Distrital y Contraloría Distrital </a:t>
            </a:r>
            <a:endParaRPr lang="es-CO" sz="1200" dirty="0"/>
          </a:p>
        </p:txBody>
      </p:sp>
    </p:spTree>
    <p:extLst>
      <p:ext uri="{BB962C8B-B14F-4D97-AF65-F5344CB8AC3E}">
        <p14:creationId xmlns:p14="http://schemas.microsoft.com/office/powerpoint/2010/main" val="7101830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1143000"/>
          </a:xfrm>
        </p:spPr>
        <p:txBody>
          <a:bodyPr>
            <a:noAutofit/>
          </a:bodyPr>
          <a:lstStyle/>
          <a:p>
            <a:pPr lvl="0" algn="ctr">
              <a:defRPr/>
            </a:pPr>
            <a:r>
              <a:rPr lang="es-CO" sz="28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s-CO" sz="2800" b="1" dirty="0">
                <a:solidFill>
                  <a:schemeClr val="accent6">
                    <a:lumMod val="75000"/>
                  </a:schemeClr>
                </a:solidFill>
              </a:rPr>
            </a:br>
            <a:r>
              <a:rPr lang="es-CO" sz="2800" b="1" dirty="0" smtClean="0"/>
              <a:t>Gastos 2014</a:t>
            </a:r>
            <a:r>
              <a:rPr lang="es-CO" sz="2800" b="1" dirty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s-CO" sz="2800" b="1" dirty="0">
                <a:solidFill>
                  <a:schemeClr val="accent6">
                    <a:lumMod val="75000"/>
                  </a:schemeClr>
                </a:solidFill>
              </a:rPr>
            </a:br>
            <a:endParaRPr lang="es-CO" sz="2800" dirty="0"/>
          </a:p>
        </p:txBody>
      </p:sp>
      <p:sp>
        <p:nvSpPr>
          <p:cNvPr id="4" name="4 Marcador de contenido"/>
          <p:cNvSpPr>
            <a:spLocks noGrp="1"/>
          </p:cNvSpPr>
          <p:nvPr>
            <p:ph idx="1"/>
          </p:nvPr>
        </p:nvSpPr>
        <p:spPr>
          <a:xfrm>
            <a:off x="3563888" y="188640"/>
            <a:ext cx="5328592" cy="419100"/>
          </a:xfrm>
        </p:spPr>
        <p:txBody>
          <a:bodyPr rtlCol="0">
            <a:noAutofit/>
          </a:bodyPr>
          <a:lstStyle/>
          <a:p>
            <a:pPr marL="0" lvl="0" indent="0" algn="ctr" fontAlgn="auto">
              <a:spcAft>
                <a:spcPts val="0"/>
              </a:spcAft>
              <a:buNone/>
              <a:defRPr/>
            </a:pPr>
            <a:r>
              <a:rPr lang="es-CO" sz="1800" b="1" dirty="0" smtClean="0">
                <a:solidFill>
                  <a:schemeClr val="bg1"/>
                </a:solidFill>
              </a:rPr>
              <a:t>PROYECTO DE PRESUPUESTO ANUAL DISTRITAL 2014</a:t>
            </a:r>
            <a:endParaRPr lang="es-CO" sz="1800" b="1" dirty="0">
              <a:solidFill>
                <a:schemeClr val="bg1"/>
              </a:solidFill>
            </a:endParaRP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5531" y="1757975"/>
            <a:ext cx="7132938" cy="36152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20269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3361</TotalTime>
  <Words>797</Words>
  <Application>Microsoft Office PowerPoint</Application>
  <PresentationFormat>Presentación en pantalla (4:3)</PresentationFormat>
  <Paragraphs>394</Paragraphs>
  <Slides>11</Slides>
  <Notes>2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4" baseType="lpstr">
      <vt:lpstr>Arial</vt:lpstr>
      <vt:lpstr>Calibri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 Gastos 2014 </vt:lpstr>
      <vt:lpstr>Presentación de PowerPoint</vt:lpstr>
      <vt:lpstr>Presentación de PowerPoint</vt:lpstr>
    </vt:vector>
  </TitlesOfParts>
  <Company>Alcaldia Mayor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Gabriel Gonzalo Clavijo Serrano;Juan Guillermo Acosta Rada</dc:creator>
  <cp:lastModifiedBy>Erika Marin Salcedo</cp:lastModifiedBy>
  <cp:revision>288</cp:revision>
  <cp:lastPrinted>2013-11-06T03:44:11Z</cp:lastPrinted>
  <dcterms:created xsi:type="dcterms:W3CDTF">2008-01-17T20:49:14Z</dcterms:created>
  <dcterms:modified xsi:type="dcterms:W3CDTF">2014-02-05T21:02:25Z</dcterms:modified>
</cp:coreProperties>
</file>