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15" r:id="rId2"/>
    <p:sldId id="317" r:id="rId3"/>
    <p:sldId id="316" r:id="rId4"/>
    <p:sldId id="323" r:id="rId5"/>
    <p:sldId id="320" r:id="rId6"/>
    <p:sldId id="328" r:id="rId7"/>
    <p:sldId id="329" r:id="rId8"/>
    <p:sldId id="330" r:id="rId9"/>
    <p:sldId id="259" r:id="rId10"/>
    <p:sldId id="321" r:id="rId11"/>
    <p:sldId id="331" r:id="rId12"/>
    <p:sldId id="322" r:id="rId13"/>
    <p:sldId id="326" r:id="rId14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66FF33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Estilo o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659" autoAdjust="0"/>
  </p:normalViewPr>
  <p:slideViewPr>
    <p:cSldViewPr>
      <p:cViewPr varScale="1">
        <p:scale>
          <a:sx n="76" d="100"/>
          <a:sy n="76" d="100"/>
        </p:scale>
        <p:origin x="-17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7F3F0B-A32F-48A0-881E-6CFD5868EA21}" type="doc">
      <dgm:prSet loTypeId="urn:microsoft.com/office/officeart/2008/layout/HorizontalMultiLevelHierarchy" loCatId="hierarchy" qsTypeId="urn:microsoft.com/office/officeart/2005/8/quickstyle/3d4" qsCatId="3D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D2A58B0C-EFE0-4FDD-8776-D4CEDEB7062E}">
      <dgm:prSet phldrT="[Texto]"/>
      <dgm:spPr/>
      <dgm:t>
        <a:bodyPr/>
        <a:lstStyle/>
        <a:p>
          <a:r>
            <a:rPr lang="es-CO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LOCALIDADES</a:t>
          </a:r>
          <a:endParaRPr lang="es-CO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9BD8589-F37D-47A4-9C51-F8845ADD4A78}" type="parTrans" cxnId="{1514AB24-453E-4414-80CF-E6692BCE5656}">
      <dgm:prSet/>
      <dgm:spPr/>
      <dgm:t>
        <a:bodyPr/>
        <a:lstStyle/>
        <a:p>
          <a:endParaRPr lang="es-CO"/>
        </a:p>
      </dgm:t>
    </dgm:pt>
    <dgm:pt modelId="{5F3C0518-FA69-45C8-AC95-2B07822E0D20}" type="sibTrans" cxnId="{1514AB24-453E-4414-80CF-E6692BCE5656}">
      <dgm:prSet/>
      <dgm:spPr/>
      <dgm:t>
        <a:bodyPr/>
        <a:lstStyle/>
        <a:p>
          <a:endParaRPr lang="es-CO"/>
        </a:p>
      </dgm:t>
    </dgm:pt>
    <dgm:pt modelId="{381B06F9-16A0-4D18-8FD5-7B1A03D480D9}">
      <dgm:prSet phldrT="[Texto]"/>
      <dgm:spPr/>
      <dgm:t>
        <a:bodyPr/>
        <a:lstStyle/>
        <a:p>
          <a:r>
            <a:rPr lang="es-CO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USAQUEN</a:t>
          </a:r>
          <a:endParaRPr lang="es-CO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2FE796D-4891-4127-96C8-1FF15A4FDF7A}" type="parTrans" cxnId="{C5E97D65-2F0B-4DCF-95CA-9D7FEF8CEB9E}">
      <dgm:prSet/>
      <dgm:spPr/>
      <dgm:t>
        <a:bodyPr/>
        <a:lstStyle/>
        <a:p>
          <a:endParaRPr lang="es-CO"/>
        </a:p>
      </dgm:t>
    </dgm:pt>
    <dgm:pt modelId="{6689D86C-B11A-4D5C-8E48-C3148B733619}" type="sibTrans" cxnId="{C5E97D65-2F0B-4DCF-95CA-9D7FEF8CEB9E}">
      <dgm:prSet/>
      <dgm:spPr/>
      <dgm:t>
        <a:bodyPr/>
        <a:lstStyle/>
        <a:p>
          <a:endParaRPr lang="es-CO"/>
        </a:p>
      </dgm:t>
    </dgm:pt>
    <dgm:pt modelId="{7A2785EA-0558-4AFE-B7B4-40BB8B3AF298}">
      <dgm:prSet phldrT="[Texto]"/>
      <dgm:spPr/>
      <dgm:t>
        <a:bodyPr/>
        <a:lstStyle/>
        <a:p>
          <a:r>
            <a:rPr lang="es-CO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SUBA</a:t>
          </a:r>
          <a:endParaRPr lang="es-CO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9EEF9DF-474B-415C-ACFA-A8516181532A}" type="parTrans" cxnId="{CED7A748-36A2-45CB-BD38-B9090E4F4372}">
      <dgm:prSet/>
      <dgm:spPr/>
      <dgm:t>
        <a:bodyPr/>
        <a:lstStyle/>
        <a:p>
          <a:endParaRPr lang="es-CO"/>
        </a:p>
      </dgm:t>
    </dgm:pt>
    <dgm:pt modelId="{79C0669E-8783-4BB9-A9C6-39761279D7CF}" type="sibTrans" cxnId="{CED7A748-36A2-45CB-BD38-B9090E4F4372}">
      <dgm:prSet/>
      <dgm:spPr/>
      <dgm:t>
        <a:bodyPr/>
        <a:lstStyle/>
        <a:p>
          <a:endParaRPr lang="es-CO"/>
        </a:p>
      </dgm:t>
    </dgm:pt>
    <dgm:pt modelId="{E546136A-B225-481A-9A60-8CE7E300F303}">
      <dgm:prSet phldrT="[Texto]"/>
      <dgm:spPr/>
      <dgm:t>
        <a:bodyPr/>
        <a:lstStyle/>
        <a:p>
          <a:r>
            <a:rPr lang="es-CO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B. UNIDOS</a:t>
          </a:r>
          <a:endParaRPr lang="es-CO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42578AC-B1B5-4C45-A768-2BC9930EEA75}" type="parTrans" cxnId="{5D32B3BA-B2C7-4D8A-9F57-B90D0E2FA1F0}">
      <dgm:prSet/>
      <dgm:spPr/>
      <dgm:t>
        <a:bodyPr/>
        <a:lstStyle/>
        <a:p>
          <a:endParaRPr lang="es-CO"/>
        </a:p>
      </dgm:t>
    </dgm:pt>
    <dgm:pt modelId="{17246673-D85E-4895-9EA8-5FB2E108220E}" type="sibTrans" cxnId="{5D32B3BA-B2C7-4D8A-9F57-B90D0E2FA1F0}">
      <dgm:prSet/>
      <dgm:spPr/>
      <dgm:t>
        <a:bodyPr/>
        <a:lstStyle/>
        <a:p>
          <a:endParaRPr lang="es-CO"/>
        </a:p>
      </dgm:t>
    </dgm:pt>
    <dgm:pt modelId="{191EF998-A253-4861-8A19-B1FA199780A8}">
      <dgm:prSet/>
      <dgm:spPr/>
      <dgm:t>
        <a:bodyPr/>
        <a:lstStyle/>
        <a:p>
          <a:r>
            <a:rPr lang="es-CO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CENTRO KR 7</a:t>
          </a:r>
          <a:endParaRPr lang="es-CO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3D2E892-CC2E-426E-BBA0-B67FE7EAC4EF}" type="parTrans" cxnId="{1598EB38-C56E-47BE-872A-F205E71DA854}">
      <dgm:prSet/>
      <dgm:spPr/>
      <dgm:t>
        <a:bodyPr/>
        <a:lstStyle/>
        <a:p>
          <a:endParaRPr lang="es-CO"/>
        </a:p>
      </dgm:t>
    </dgm:pt>
    <dgm:pt modelId="{42A111BF-0CAF-43B8-9C56-2A7D27CE1DA1}" type="sibTrans" cxnId="{1598EB38-C56E-47BE-872A-F205E71DA854}">
      <dgm:prSet/>
      <dgm:spPr/>
      <dgm:t>
        <a:bodyPr/>
        <a:lstStyle/>
        <a:p>
          <a:endParaRPr lang="es-CO"/>
        </a:p>
      </dgm:t>
    </dgm:pt>
    <dgm:pt modelId="{3C6D73F8-753A-4915-87A6-99CE1765692C}" type="pres">
      <dgm:prSet presAssocID="{327F3F0B-A32F-48A0-881E-6CFD5868EA21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D00296B0-0909-4479-BB5F-6D5E90A0A364}" type="pres">
      <dgm:prSet presAssocID="{D2A58B0C-EFE0-4FDD-8776-D4CEDEB7062E}" presName="root1" presStyleCnt="0"/>
      <dgm:spPr/>
    </dgm:pt>
    <dgm:pt modelId="{36FF0555-F046-4849-9A93-94B812E01A10}" type="pres">
      <dgm:prSet presAssocID="{D2A58B0C-EFE0-4FDD-8776-D4CEDEB7062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FDEC01DF-A661-4AA4-A274-F29E30E75381}" type="pres">
      <dgm:prSet presAssocID="{D2A58B0C-EFE0-4FDD-8776-D4CEDEB7062E}" presName="level2hierChild" presStyleCnt="0"/>
      <dgm:spPr/>
    </dgm:pt>
    <dgm:pt modelId="{6F0D7EB5-CD22-4C4A-9740-916A84131F89}" type="pres">
      <dgm:prSet presAssocID="{62FE796D-4891-4127-96C8-1FF15A4FDF7A}" presName="conn2-1" presStyleLbl="parChTrans1D2" presStyleIdx="0" presStyleCnt="4"/>
      <dgm:spPr/>
      <dgm:t>
        <a:bodyPr/>
        <a:lstStyle/>
        <a:p>
          <a:endParaRPr lang="es-CO"/>
        </a:p>
      </dgm:t>
    </dgm:pt>
    <dgm:pt modelId="{1100AB74-675A-48B1-82F7-2E405D7EE83F}" type="pres">
      <dgm:prSet presAssocID="{62FE796D-4891-4127-96C8-1FF15A4FDF7A}" presName="connTx" presStyleLbl="parChTrans1D2" presStyleIdx="0" presStyleCnt="4"/>
      <dgm:spPr/>
      <dgm:t>
        <a:bodyPr/>
        <a:lstStyle/>
        <a:p>
          <a:endParaRPr lang="es-CO"/>
        </a:p>
      </dgm:t>
    </dgm:pt>
    <dgm:pt modelId="{6C3F5BC1-7D85-4EAA-8D72-7D8F952A3E84}" type="pres">
      <dgm:prSet presAssocID="{381B06F9-16A0-4D18-8FD5-7B1A03D480D9}" presName="root2" presStyleCnt="0"/>
      <dgm:spPr/>
    </dgm:pt>
    <dgm:pt modelId="{EC723D78-7035-4AE3-A71B-827001D5AF62}" type="pres">
      <dgm:prSet presAssocID="{381B06F9-16A0-4D18-8FD5-7B1A03D480D9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14708D91-98AD-408E-8013-3BF3209D8E96}" type="pres">
      <dgm:prSet presAssocID="{381B06F9-16A0-4D18-8FD5-7B1A03D480D9}" presName="level3hierChild" presStyleCnt="0"/>
      <dgm:spPr/>
    </dgm:pt>
    <dgm:pt modelId="{60BB9DAD-38E5-4883-9B45-8D32A2244AAA}" type="pres">
      <dgm:prSet presAssocID="{89EEF9DF-474B-415C-ACFA-A8516181532A}" presName="conn2-1" presStyleLbl="parChTrans1D2" presStyleIdx="1" presStyleCnt="4"/>
      <dgm:spPr/>
      <dgm:t>
        <a:bodyPr/>
        <a:lstStyle/>
        <a:p>
          <a:endParaRPr lang="es-CO"/>
        </a:p>
      </dgm:t>
    </dgm:pt>
    <dgm:pt modelId="{8BBFCCBB-6DAA-4A68-8EE4-F118E7910CAF}" type="pres">
      <dgm:prSet presAssocID="{89EEF9DF-474B-415C-ACFA-A8516181532A}" presName="connTx" presStyleLbl="parChTrans1D2" presStyleIdx="1" presStyleCnt="4"/>
      <dgm:spPr/>
      <dgm:t>
        <a:bodyPr/>
        <a:lstStyle/>
        <a:p>
          <a:endParaRPr lang="es-CO"/>
        </a:p>
      </dgm:t>
    </dgm:pt>
    <dgm:pt modelId="{5D98CFD9-AE1A-4644-8965-7D7D03D05453}" type="pres">
      <dgm:prSet presAssocID="{7A2785EA-0558-4AFE-B7B4-40BB8B3AF298}" presName="root2" presStyleCnt="0"/>
      <dgm:spPr/>
    </dgm:pt>
    <dgm:pt modelId="{68E73477-92B3-45D6-AF1D-0F0C39B359B9}" type="pres">
      <dgm:prSet presAssocID="{7A2785EA-0558-4AFE-B7B4-40BB8B3AF298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66FD1CC9-55F3-493C-8881-BC71059BCA86}" type="pres">
      <dgm:prSet presAssocID="{7A2785EA-0558-4AFE-B7B4-40BB8B3AF298}" presName="level3hierChild" presStyleCnt="0"/>
      <dgm:spPr/>
    </dgm:pt>
    <dgm:pt modelId="{8E4814E6-5A90-4645-82A1-74268C962BC5}" type="pres">
      <dgm:prSet presAssocID="{E3D2E892-CC2E-426E-BBA0-B67FE7EAC4EF}" presName="conn2-1" presStyleLbl="parChTrans1D2" presStyleIdx="2" presStyleCnt="4"/>
      <dgm:spPr/>
      <dgm:t>
        <a:bodyPr/>
        <a:lstStyle/>
        <a:p>
          <a:endParaRPr lang="es-CO"/>
        </a:p>
      </dgm:t>
    </dgm:pt>
    <dgm:pt modelId="{7E7A36B3-56F7-4D7A-AA44-A577E43CCF00}" type="pres">
      <dgm:prSet presAssocID="{E3D2E892-CC2E-426E-BBA0-B67FE7EAC4EF}" presName="connTx" presStyleLbl="parChTrans1D2" presStyleIdx="2" presStyleCnt="4"/>
      <dgm:spPr/>
      <dgm:t>
        <a:bodyPr/>
        <a:lstStyle/>
        <a:p>
          <a:endParaRPr lang="es-CO"/>
        </a:p>
      </dgm:t>
    </dgm:pt>
    <dgm:pt modelId="{1F793C64-572E-4926-A446-7C7EF5061A70}" type="pres">
      <dgm:prSet presAssocID="{191EF998-A253-4861-8A19-B1FA199780A8}" presName="root2" presStyleCnt="0"/>
      <dgm:spPr/>
    </dgm:pt>
    <dgm:pt modelId="{FE7C7E95-3236-4B30-8D6E-2EF1BCA58E22}" type="pres">
      <dgm:prSet presAssocID="{191EF998-A253-4861-8A19-B1FA199780A8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FEA971E7-4D49-4278-8BCB-F7524DFD8547}" type="pres">
      <dgm:prSet presAssocID="{191EF998-A253-4861-8A19-B1FA199780A8}" presName="level3hierChild" presStyleCnt="0"/>
      <dgm:spPr/>
    </dgm:pt>
    <dgm:pt modelId="{7AD06B82-E2C5-407B-AF50-FDBCFD30AF41}" type="pres">
      <dgm:prSet presAssocID="{D42578AC-B1B5-4C45-A768-2BC9930EEA75}" presName="conn2-1" presStyleLbl="parChTrans1D2" presStyleIdx="3" presStyleCnt="4"/>
      <dgm:spPr/>
      <dgm:t>
        <a:bodyPr/>
        <a:lstStyle/>
        <a:p>
          <a:endParaRPr lang="es-CO"/>
        </a:p>
      </dgm:t>
    </dgm:pt>
    <dgm:pt modelId="{78A974C8-9596-42AA-8272-6A3C05C02613}" type="pres">
      <dgm:prSet presAssocID="{D42578AC-B1B5-4C45-A768-2BC9930EEA75}" presName="connTx" presStyleLbl="parChTrans1D2" presStyleIdx="3" presStyleCnt="4"/>
      <dgm:spPr/>
      <dgm:t>
        <a:bodyPr/>
        <a:lstStyle/>
        <a:p>
          <a:endParaRPr lang="es-CO"/>
        </a:p>
      </dgm:t>
    </dgm:pt>
    <dgm:pt modelId="{84C340E3-C0A9-4AEC-B9E3-EC9C2C4B87EA}" type="pres">
      <dgm:prSet presAssocID="{E546136A-B225-481A-9A60-8CE7E300F303}" presName="root2" presStyleCnt="0"/>
      <dgm:spPr/>
    </dgm:pt>
    <dgm:pt modelId="{9C327C79-4990-49BE-A2B9-B8FCD3A4A432}" type="pres">
      <dgm:prSet presAssocID="{E546136A-B225-481A-9A60-8CE7E300F303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7E5B155B-A3C5-4C0E-904F-E718491DF4F4}" type="pres">
      <dgm:prSet presAssocID="{E546136A-B225-481A-9A60-8CE7E300F303}" presName="level3hierChild" presStyleCnt="0"/>
      <dgm:spPr/>
    </dgm:pt>
  </dgm:ptLst>
  <dgm:cxnLst>
    <dgm:cxn modelId="{7B2D4654-0D98-49C0-B3B6-865662780DB3}" type="presOf" srcId="{381B06F9-16A0-4D18-8FD5-7B1A03D480D9}" destId="{EC723D78-7035-4AE3-A71B-827001D5AF62}" srcOrd="0" destOrd="0" presId="urn:microsoft.com/office/officeart/2008/layout/HorizontalMultiLevelHierarchy"/>
    <dgm:cxn modelId="{BBE7F4CC-52AB-432F-AA5A-3B2EFB41845A}" type="presOf" srcId="{89EEF9DF-474B-415C-ACFA-A8516181532A}" destId="{8BBFCCBB-6DAA-4A68-8EE4-F118E7910CAF}" srcOrd="1" destOrd="0" presId="urn:microsoft.com/office/officeart/2008/layout/HorizontalMultiLevelHierarchy"/>
    <dgm:cxn modelId="{2DA3C81C-4B49-44E9-BD89-DEBD39438251}" type="presOf" srcId="{62FE796D-4891-4127-96C8-1FF15A4FDF7A}" destId="{6F0D7EB5-CD22-4C4A-9740-916A84131F89}" srcOrd="0" destOrd="0" presId="urn:microsoft.com/office/officeart/2008/layout/HorizontalMultiLevelHierarchy"/>
    <dgm:cxn modelId="{E0F54F1F-F5B2-4B1A-B86D-C6B11A3E9173}" type="presOf" srcId="{327F3F0B-A32F-48A0-881E-6CFD5868EA21}" destId="{3C6D73F8-753A-4915-87A6-99CE1765692C}" srcOrd="0" destOrd="0" presId="urn:microsoft.com/office/officeart/2008/layout/HorizontalMultiLevelHierarchy"/>
    <dgm:cxn modelId="{3ED397B0-A8A3-4CBE-A9C4-762328B4EC23}" type="presOf" srcId="{E546136A-B225-481A-9A60-8CE7E300F303}" destId="{9C327C79-4990-49BE-A2B9-B8FCD3A4A432}" srcOrd="0" destOrd="0" presId="urn:microsoft.com/office/officeart/2008/layout/HorizontalMultiLevelHierarchy"/>
    <dgm:cxn modelId="{14DF29DA-FACC-490B-825A-7F7818BD00EB}" type="presOf" srcId="{E3D2E892-CC2E-426E-BBA0-B67FE7EAC4EF}" destId="{8E4814E6-5A90-4645-82A1-74268C962BC5}" srcOrd="0" destOrd="0" presId="urn:microsoft.com/office/officeart/2008/layout/HorizontalMultiLevelHierarchy"/>
    <dgm:cxn modelId="{BCADDE3C-51A2-4FEA-8DD1-308E9AB6F095}" type="presOf" srcId="{191EF998-A253-4861-8A19-B1FA199780A8}" destId="{FE7C7E95-3236-4B30-8D6E-2EF1BCA58E22}" srcOrd="0" destOrd="0" presId="urn:microsoft.com/office/officeart/2008/layout/HorizontalMultiLevelHierarchy"/>
    <dgm:cxn modelId="{D971CF49-E61F-47BE-A49E-681434423B22}" type="presOf" srcId="{89EEF9DF-474B-415C-ACFA-A8516181532A}" destId="{60BB9DAD-38E5-4883-9B45-8D32A2244AAA}" srcOrd="0" destOrd="0" presId="urn:microsoft.com/office/officeart/2008/layout/HorizontalMultiLevelHierarchy"/>
    <dgm:cxn modelId="{DBA66AC1-32DD-418C-89C3-9DB089D6C3A2}" type="presOf" srcId="{D42578AC-B1B5-4C45-A768-2BC9930EEA75}" destId="{7AD06B82-E2C5-407B-AF50-FDBCFD30AF41}" srcOrd="0" destOrd="0" presId="urn:microsoft.com/office/officeart/2008/layout/HorizontalMultiLevelHierarchy"/>
    <dgm:cxn modelId="{5D32B3BA-B2C7-4D8A-9F57-B90D0E2FA1F0}" srcId="{D2A58B0C-EFE0-4FDD-8776-D4CEDEB7062E}" destId="{E546136A-B225-481A-9A60-8CE7E300F303}" srcOrd="3" destOrd="0" parTransId="{D42578AC-B1B5-4C45-A768-2BC9930EEA75}" sibTransId="{17246673-D85E-4895-9EA8-5FB2E108220E}"/>
    <dgm:cxn modelId="{C354090B-F2D4-4C00-BA25-4A5B6530FB62}" type="presOf" srcId="{D2A58B0C-EFE0-4FDD-8776-D4CEDEB7062E}" destId="{36FF0555-F046-4849-9A93-94B812E01A10}" srcOrd="0" destOrd="0" presId="urn:microsoft.com/office/officeart/2008/layout/HorizontalMultiLevelHierarchy"/>
    <dgm:cxn modelId="{C5E97D65-2F0B-4DCF-95CA-9D7FEF8CEB9E}" srcId="{D2A58B0C-EFE0-4FDD-8776-D4CEDEB7062E}" destId="{381B06F9-16A0-4D18-8FD5-7B1A03D480D9}" srcOrd="0" destOrd="0" parTransId="{62FE796D-4891-4127-96C8-1FF15A4FDF7A}" sibTransId="{6689D86C-B11A-4D5C-8E48-C3148B733619}"/>
    <dgm:cxn modelId="{CED7A748-36A2-45CB-BD38-B9090E4F4372}" srcId="{D2A58B0C-EFE0-4FDD-8776-D4CEDEB7062E}" destId="{7A2785EA-0558-4AFE-B7B4-40BB8B3AF298}" srcOrd="1" destOrd="0" parTransId="{89EEF9DF-474B-415C-ACFA-A8516181532A}" sibTransId="{79C0669E-8783-4BB9-A9C6-39761279D7CF}"/>
    <dgm:cxn modelId="{0D1FF4C0-9DF9-4F81-B722-8010BBD610EA}" type="presOf" srcId="{D42578AC-B1B5-4C45-A768-2BC9930EEA75}" destId="{78A974C8-9596-42AA-8272-6A3C05C02613}" srcOrd="1" destOrd="0" presId="urn:microsoft.com/office/officeart/2008/layout/HorizontalMultiLevelHierarchy"/>
    <dgm:cxn modelId="{1598EB38-C56E-47BE-872A-F205E71DA854}" srcId="{D2A58B0C-EFE0-4FDD-8776-D4CEDEB7062E}" destId="{191EF998-A253-4861-8A19-B1FA199780A8}" srcOrd="2" destOrd="0" parTransId="{E3D2E892-CC2E-426E-BBA0-B67FE7EAC4EF}" sibTransId="{42A111BF-0CAF-43B8-9C56-2A7D27CE1DA1}"/>
    <dgm:cxn modelId="{02C3CF16-8E1A-4F6C-B441-FD185F57A25A}" type="presOf" srcId="{7A2785EA-0558-4AFE-B7B4-40BB8B3AF298}" destId="{68E73477-92B3-45D6-AF1D-0F0C39B359B9}" srcOrd="0" destOrd="0" presId="urn:microsoft.com/office/officeart/2008/layout/HorizontalMultiLevelHierarchy"/>
    <dgm:cxn modelId="{038E5150-4865-437F-A178-1D2DA338151B}" type="presOf" srcId="{E3D2E892-CC2E-426E-BBA0-B67FE7EAC4EF}" destId="{7E7A36B3-56F7-4D7A-AA44-A577E43CCF00}" srcOrd="1" destOrd="0" presId="urn:microsoft.com/office/officeart/2008/layout/HorizontalMultiLevelHierarchy"/>
    <dgm:cxn modelId="{1514AB24-453E-4414-80CF-E6692BCE5656}" srcId="{327F3F0B-A32F-48A0-881E-6CFD5868EA21}" destId="{D2A58B0C-EFE0-4FDD-8776-D4CEDEB7062E}" srcOrd="0" destOrd="0" parTransId="{49BD8589-F37D-47A4-9C51-F8845ADD4A78}" sibTransId="{5F3C0518-FA69-45C8-AC95-2B07822E0D20}"/>
    <dgm:cxn modelId="{2384517F-124D-4FF8-8B09-89DB8EE23D7B}" type="presOf" srcId="{62FE796D-4891-4127-96C8-1FF15A4FDF7A}" destId="{1100AB74-675A-48B1-82F7-2E405D7EE83F}" srcOrd="1" destOrd="0" presId="urn:microsoft.com/office/officeart/2008/layout/HorizontalMultiLevelHierarchy"/>
    <dgm:cxn modelId="{CCF8790C-A3D1-49A8-8E37-462EB776EDC6}" type="presParOf" srcId="{3C6D73F8-753A-4915-87A6-99CE1765692C}" destId="{D00296B0-0909-4479-BB5F-6D5E90A0A364}" srcOrd="0" destOrd="0" presId="urn:microsoft.com/office/officeart/2008/layout/HorizontalMultiLevelHierarchy"/>
    <dgm:cxn modelId="{D25B2DAE-5B3A-4310-8D3F-787398E49176}" type="presParOf" srcId="{D00296B0-0909-4479-BB5F-6D5E90A0A364}" destId="{36FF0555-F046-4849-9A93-94B812E01A10}" srcOrd="0" destOrd="0" presId="urn:microsoft.com/office/officeart/2008/layout/HorizontalMultiLevelHierarchy"/>
    <dgm:cxn modelId="{1E9624D5-5076-40B9-8E4A-BC5536EC91F7}" type="presParOf" srcId="{D00296B0-0909-4479-BB5F-6D5E90A0A364}" destId="{FDEC01DF-A661-4AA4-A274-F29E30E75381}" srcOrd="1" destOrd="0" presId="urn:microsoft.com/office/officeart/2008/layout/HorizontalMultiLevelHierarchy"/>
    <dgm:cxn modelId="{840F1F9D-1759-41BF-8AAD-939277CDA56C}" type="presParOf" srcId="{FDEC01DF-A661-4AA4-A274-F29E30E75381}" destId="{6F0D7EB5-CD22-4C4A-9740-916A84131F89}" srcOrd="0" destOrd="0" presId="urn:microsoft.com/office/officeart/2008/layout/HorizontalMultiLevelHierarchy"/>
    <dgm:cxn modelId="{D5321A2C-C7E7-4B6C-9AFE-882BBB03DE74}" type="presParOf" srcId="{6F0D7EB5-CD22-4C4A-9740-916A84131F89}" destId="{1100AB74-675A-48B1-82F7-2E405D7EE83F}" srcOrd="0" destOrd="0" presId="urn:microsoft.com/office/officeart/2008/layout/HorizontalMultiLevelHierarchy"/>
    <dgm:cxn modelId="{1D753F06-9734-42F9-AE68-5F6092DFE73F}" type="presParOf" srcId="{FDEC01DF-A661-4AA4-A274-F29E30E75381}" destId="{6C3F5BC1-7D85-4EAA-8D72-7D8F952A3E84}" srcOrd="1" destOrd="0" presId="urn:microsoft.com/office/officeart/2008/layout/HorizontalMultiLevelHierarchy"/>
    <dgm:cxn modelId="{9061DF8A-3907-4600-B1A9-082C77A1B43F}" type="presParOf" srcId="{6C3F5BC1-7D85-4EAA-8D72-7D8F952A3E84}" destId="{EC723D78-7035-4AE3-A71B-827001D5AF62}" srcOrd="0" destOrd="0" presId="urn:microsoft.com/office/officeart/2008/layout/HorizontalMultiLevelHierarchy"/>
    <dgm:cxn modelId="{26C4C47C-B81B-4A19-91BF-DA16BFEF44AE}" type="presParOf" srcId="{6C3F5BC1-7D85-4EAA-8D72-7D8F952A3E84}" destId="{14708D91-98AD-408E-8013-3BF3209D8E96}" srcOrd="1" destOrd="0" presId="urn:microsoft.com/office/officeart/2008/layout/HorizontalMultiLevelHierarchy"/>
    <dgm:cxn modelId="{F179B71A-6B7A-4D8A-9882-04FD09D0FC3D}" type="presParOf" srcId="{FDEC01DF-A661-4AA4-A274-F29E30E75381}" destId="{60BB9DAD-38E5-4883-9B45-8D32A2244AAA}" srcOrd="2" destOrd="0" presId="urn:microsoft.com/office/officeart/2008/layout/HorizontalMultiLevelHierarchy"/>
    <dgm:cxn modelId="{DFE57EEF-8786-42FB-A473-DD4430811195}" type="presParOf" srcId="{60BB9DAD-38E5-4883-9B45-8D32A2244AAA}" destId="{8BBFCCBB-6DAA-4A68-8EE4-F118E7910CAF}" srcOrd="0" destOrd="0" presId="urn:microsoft.com/office/officeart/2008/layout/HorizontalMultiLevelHierarchy"/>
    <dgm:cxn modelId="{64A936E3-8EE7-4297-B352-673FEDC92690}" type="presParOf" srcId="{FDEC01DF-A661-4AA4-A274-F29E30E75381}" destId="{5D98CFD9-AE1A-4644-8965-7D7D03D05453}" srcOrd="3" destOrd="0" presId="urn:microsoft.com/office/officeart/2008/layout/HorizontalMultiLevelHierarchy"/>
    <dgm:cxn modelId="{DCDCBB03-AB29-4018-A219-8CFF8F4E1634}" type="presParOf" srcId="{5D98CFD9-AE1A-4644-8965-7D7D03D05453}" destId="{68E73477-92B3-45D6-AF1D-0F0C39B359B9}" srcOrd="0" destOrd="0" presId="urn:microsoft.com/office/officeart/2008/layout/HorizontalMultiLevelHierarchy"/>
    <dgm:cxn modelId="{D697D604-EA1E-425B-9E4C-96AD7DB47C7D}" type="presParOf" srcId="{5D98CFD9-AE1A-4644-8965-7D7D03D05453}" destId="{66FD1CC9-55F3-493C-8881-BC71059BCA86}" srcOrd="1" destOrd="0" presId="urn:microsoft.com/office/officeart/2008/layout/HorizontalMultiLevelHierarchy"/>
    <dgm:cxn modelId="{32E345ED-CD0C-49A5-B1E1-63F99581DA8B}" type="presParOf" srcId="{FDEC01DF-A661-4AA4-A274-F29E30E75381}" destId="{8E4814E6-5A90-4645-82A1-74268C962BC5}" srcOrd="4" destOrd="0" presId="urn:microsoft.com/office/officeart/2008/layout/HorizontalMultiLevelHierarchy"/>
    <dgm:cxn modelId="{6FCE5366-2E8A-4D37-956E-9A3E39AAB842}" type="presParOf" srcId="{8E4814E6-5A90-4645-82A1-74268C962BC5}" destId="{7E7A36B3-56F7-4D7A-AA44-A577E43CCF00}" srcOrd="0" destOrd="0" presId="urn:microsoft.com/office/officeart/2008/layout/HorizontalMultiLevelHierarchy"/>
    <dgm:cxn modelId="{D897188E-0421-4832-9118-B8A400C60081}" type="presParOf" srcId="{FDEC01DF-A661-4AA4-A274-F29E30E75381}" destId="{1F793C64-572E-4926-A446-7C7EF5061A70}" srcOrd="5" destOrd="0" presId="urn:microsoft.com/office/officeart/2008/layout/HorizontalMultiLevelHierarchy"/>
    <dgm:cxn modelId="{699F8A32-F8EB-448F-B73C-B594F63766D9}" type="presParOf" srcId="{1F793C64-572E-4926-A446-7C7EF5061A70}" destId="{FE7C7E95-3236-4B30-8D6E-2EF1BCA58E22}" srcOrd="0" destOrd="0" presId="urn:microsoft.com/office/officeart/2008/layout/HorizontalMultiLevelHierarchy"/>
    <dgm:cxn modelId="{0362AFCD-65BD-42E5-BC45-D4FBB618E6A4}" type="presParOf" srcId="{1F793C64-572E-4926-A446-7C7EF5061A70}" destId="{FEA971E7-4D49-4278-8BCB-F7524DFD8547}" srcOrd="1" destOrd="0" presId="urn:microsoft.com/office/officeart/2008/layout/HorizontalMultiLevelHierarchy"/>
    <dgm:cxn modelId="{EB846D8A-936F-4E67-97DB-8EF48A373675}" type="presParOf" srcId="{FDEC01DF-A661-4AA4-A274-F29E30E75381}" destId="{7AD06B82-E2C5-407B-AF50-FDBCFD30AF41}" srcOrd="6" destOrd="0" presId="urn:microsoft.com/office/officeart/2008/layout/HorizontalMultiLevelHierarchy"/>
    <dgm:cxn modelId="{68831341-2897-42F3-9F33-3B63673A1750}" type="presParOf" srcId="{7AD06B82-E2C5-407B-AF50-FDBCFD30AF41}" destId="{78A974C8-9596-42AA-8272-6A3C05C02613}" srcOrd="0" destOrd="0" presId="urn:microsoft.com/office/officeart/2008/layout/HorizontalMultiLevelHierarchy"/>
    <dgm:cxn modelId="{CAD07DCA-81A7-4FC7-94AD-AE61B7D89537}" type="presParOf" srcId="{FDEC01DF-A661-4AA4-A274-F29E30E75381}" destId="{84C340E3-C0A9-4AEC-B9E3-EC9C2C4B87EA}" srcOrd="7" destOrd="0" presId="urn:microsoft.com/office/officeart/2008/layout/HorizontalMultiLevelHierarchy"/>
    <dgm:cxn modelId="{ED2F99E3-775D-41A8-9849-16E7261B7642}" type="presParOf" srcId="{84C340E3-C0A9-4AEC-B9E3-EC9C2C4B87EA}" destId="{9C327C79-4990-49BE-A2B9-B8FCD3A4A432}" srcOrd="0" destOrd="0" presId="urn:microsoft.com/office/officeart/2008/layout/HorizontalMultiLevelHierarchy"/>
    <dgm:cxn modelId="{427D2F20-C124-48C3-8FDE-A7AE3459E269}" type="presParOf" srcId="{84C340E3-C0A9-4AEC-B9E3-EC9C2C4B87EA}" destId="{7E5B155B-A3C5-4C0E-904F-E718491DF4F4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FA3D50-A806-4E5F-9190-0396A83065F9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5DBC82CE-256F-4383-A6EB-FDE329666593}">
      <dgm:prSet phldrT="[Texto]" custT="1"/>
      <dgm:spPr>
        <a:solidFill>
          <a:schemeClr val="tx2">
            <a:lumMod val="75000"/>
          </a:schemeClr>
        </a:solidFill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r>
            <a:rPr lang="es-CO" sz="2400" b="1" dirty="0" smtClean="0"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rPr>
            <a:t>Personal Proyecto: RIT </a:t>
          </a:r>
          <a:endParaRPr lang="es-CO" sz="2400" b="1" dirty="0">
            <a:effectLst>
              <a:glow rad="101600">
                <a:schemeClr val="accent4">
                  <a:satMod val="175000"/>
                  <a:alpha val="40000"/>
                </a:schemeClr>
              </a:glow>
              <a:outerShdw blurRad="38100" dist="38100" dir="2700000" algn="tl">
                <a:srgbClr val="000000">
                  <a:alpha val="43137"/>
                </a:srgbClr>
              </a:outerShdw>
              <a:reflection blurRad="6350" stA="55000" endA="300" endPos="45500" dir="5400000" sy="-100000" algn="bl" rotWithShape="0"/>
            </a:effectLst>
          </a:endParaRPr>
        </a:p>
      </dgm:t>
    </dgm:pt>
    <dgm:pt modelId="{3C5A7BE7-0C76-42E5-A9A0-6C5E0E5519AA}" type="parTrans" cxnId="{54F84D89-4A6D-4E15-8340-622625A680DF}">
      <dgm:prSet/>
      <dgm:spPr/>
      <dgm:t>
        <a:bodyPr/>
        <a:lstStyle/>
        <a:p>
          <a:endParaRPr lang="es-CO"/>
        </a:p>
      </dgm:t>
    </dgm:pt>
    <dgm:pt modelId="{144BF847-5B9D-4BFD-ABB8-CB40BE9251DB}" type="sibTrans" cxnId="{54F84D89-4A6D-4E15-8340-622625A680DF}">
      <dgm:prSet/>
      <dgm:spPr/>
      <dgm:t>
        <a:bodyPr/>
        <a:lstStyle/>
        <a:p>
          <a:endParaRPr lang="es-CO"/>
        </a:p>
      </dgm:t>
    </dgm:pt>
    <dgm:pt modelId="{C59AB714-7044-4514-8131-7812FB16197E}">
      <dgm:prSet phldrT="[Texto]" custT="1"/>
      <dgm:spPr>
        <a:solidFill>
          <a:schemeClr val="tx2">
            <a:lumMod val="75000"/>
          </a:schemeClr>
        </a:solidFill>
        <a:effectLst>
          <a:reflection blurRad="6350" stA="52000" endA="300" endPos="35000" dir="5400000" sy="-100000" algn="bl" rotWithShape="0"/>
        </a:effectLst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r>
            <a:rPr lang="es-CO" sz="2400" b="1" dirty="0" smtClean="0"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rPr>
            <a:t>Subdirección De Impuestos a la Producción y Consumo</a:t>
          </a:r>
        </a:p>
        <a:p>
          <a:r>
            <a:rPr lang="es-CO" sz="2400" b="1" dirty="0" smtClean="0"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rPr>
            <a:t>Oficina de Fiscalización</a:t>
          </a:r>
        </a:p>
      </dgm:t>
    </dgm:pt>
    <dgm:pt modelId="{DD8509DE-1F59-4E86-933F-764CDAED9F51}" type="sibTrans" cxnId="{1AFD15FD-6FA6-48E0-BEAF-437769CDD039}">
      <dgm:prSet/>
      <dgm:spPr/>
      <dgm:t>
        <a:bodyPr/>
        <a:lstStyle/>
        <a:p>
          <a:endParaRPr lang="es-CO"/>
        </a:p>
      </dgm:t>
    </dgm:pt>
    <dgm:pt modelId="{0B2E833B-4954-4C15-B26A-B46E81979356}" type="parTrans" cxnId="{1AFD15FD-6FA6-48E0-BEAF-437769CDD039}">
      <dgm:prSet/>
      <dgm:spPr/>
      <dgm:t>
        <a:bodyPr/>
        <a:lstStyle/>
        <a:p>
          <a:endParaRPr lang="es-CO"/>
        </a:p>
      </dgm:t>
    </dgm:pt>
    <dgm:pt modelId="{467CE855-E560-4176-9FF9-EAACBE3264B6}" type="pres">
      <dgm:prSet presAssocID="{59FA3D50-A806-4E5F-9190-0396A83065F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282C2D0C-3D27-422E-A609-FAC46311A8EC}" type="pres">
      <dgm:prSet presAssocID="{C59AB714-7044-4514-8131-7812FB16197E}" presName="parentLin" presStyleCnt="0"/>
      <dgm:spPr/>
    </dgm:pt>
    <dgm:pt modelId="{0703F748-B1AF-4649-A20F-2F065DEB5EBB}" type="pres">
      <dgm:prSet presAssocID="{C59AB714-7044-4514-8131-7812FB16197E}" presName="parentLeftMargin" presStyleLbl="node1" presStyleIdx="0" presStyleCnt="2"/>
      <dgm:spPr/>
      <dgm:t>
        <a:bodyPr/>
        <a:lstStyle/>
        <a:p>
          <a:endParaRPr lang="es-CO"/>
        </a:p>
      </dgm:t>
    </dgm:pt>
    <dgm:pt modelId="{8F5814F0-C0F2-4350-97EB-EBF3F63A0158}" type="pres">
      <dgm:prSet presAssocID="{C59AB714-7044-4514-8131-7812FB16197E}" presName="parentText" presStyleLbl="node1" presStyleIdx="0" presStyleCnt="2" custScaleX="125810" custScaleY="146050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A32296FF-CEC5-45A8-85DB-8D61339F85B9}" type="pres">
      <dgm:prSet presAssocID="{C59AB714-7044-4514-8131-7812FB16197E}" presName="negativeSpace" presStyleCnt="0"/>
      <dgm:spPr/>
    </dgm:pt>
    <dgm:pt modelId="{6614EB66-0B0F-4C85-BA4C-5D13564C4248}" type="pres">
      <dgm:prSet presAssocID="{C59AB714-7044-4514-8131-7812FB16197E}" presName="childText" presStyleLbl="conFgAcc1" presStyleIdx="0" presStyleCnt="2">
        <dgm:presLayoutVars>
          <dgm:bulletEnabled val="1"/>
        </dgm:presLayoutVars>
      </dgm:prSet>
      <dgm:spPr/>
    </dgm:pt>
    <dgm:pt modelId="{16ABA646-55BA-467F-8CEE-B724C5029507}" type="pres">
      <dgm:prSet presAssocID="{DD8509DE-1F59-4E86-933F-764CDAED9F51}" presName="spaceBetweenRectangles" presStyleCnt="0"/>
      <dgm:spPr/>
    </dgm:pt>
    <dgm:pt modelId="{64A8ED07-4E59-4A51-970A-18F2AD8C6490}" type="pres">
      <dgm:prSet presAssocID="{5DBC82CE-256F-4383-A6EB-FDE329666593}" presName="parentLin" presStyleCnt="0"/>
      <dgm:spPr/>
    </dgm:pt>
    <dgm:pt modelId="{63700D1A-B62D-4696-96A5-B4EB0D4E9090}" type="pres">
      <dgm:prSet presAssocID="{5DBC82CE-256F-4383-A6EB-FDE329666593}" presName="parentLeftMargin" presStyleLbl="node1" presStyleIdx="0" presStyleCnt="2"/>
      <dgm:spPr/>
      <dgm:t>
        <a:bodyPr/>
        <a:lstStyle/>
        <a:p>
          <a:endParaRPr lang="es-CO"/>
        </a:p>
      </dgm:t>
    </dgm:pt>
    <dgm:pt modelId="{868C1DB2-4901-463C-B527-FA00CCD79F78}" type="pres">
      <dgm:prSet presAssocID="{5DBC82CE-256F-4383-A6EB-FDE329666593}" presName="parentText" presStyleLbl="node1" presStyleIdx="1" presStyleCnt="2" custScaleY="125822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DA3DEE82-D42D-402A-A691-D55B5273C1DD}" type="pres">
      <dgm:prSet presAssocID="{5DBC82CE-256F-4383-A6EB-FDE329666593}" presName="negativeSpace" presStyleCnt="0"/>
      <dgm:spPr/>
    </dgm:pt>
    <dgm:pt modelId="{97D25591-65FB-42F0-A7AB-8E6AF96F530B}" type="pres">
      <dgm:prSet presAssocID="{5DBC82CE-256F-4383-A6EB-FDE329666593}" presName="childText" presStyleLbl="conFgAcc1" presStyleIdx="1" presStyleCnt="2">
        <dgm:presLayoutVars>
          <dgm:bulletEnabled val="1"/>
        </dgm:presLayoutVars>
      </dgm:prSet>
      <dgm:spPr>
        <a:ln>
          <a:solidFill>
            <a:srgbClr val="C00000"/>
          </a:solidFill>
        </a:ln>
      </dgm:spPr>
      <dgm:t>
        <a:bodyPr/>
        <a:lstStyle/>
        <a:p>
          <a:endParaRPr lang="es-CO"/>
        </a:p>
      </dgm:t>
    </dgm:pt>
  </dgm:ptLst>
  <dgm:cxnLst>
    <dgm:cxn modelId="{B546CE77-79AE-4BA2-A413-0B6B8ACEFC87}" type="presOf" srcId="{59FA3D50-A806-4E5F-9190-0396A83065F9}" destId="{467CE855-E560-4176-9FF9-EAACBE3264B6}" srcOrd="0" destOrd="0" presId="urn:microsoft.com/office/officeart/2005/8/layout/list1"/>
    <dgm:cxn modelId="{54F84D89-4A6D-4E15-8340-622625A680DF}" srcId="{59FA3D50-A806-4E5F-9190-0396A83065F9}" destId="{5DBC82CE-256F-4383-A6EB-FDE329666593}" srcOrd="1" destOrd="0" parTransId="{3C5A7BE7-0C76-42E5-A9A0-6C5E0E5519AA}" sibTransId="{144BF847-5B9D-4BFD-ABB8-CB40BE9251DB}"/>
    <dgm:cxn modelId="{CE3A7972-E325-4D32-8D6B-820019A248A0}" type="presOf" srcId="{C59AB714-7044-4514-8131-7812FB16197E}" destId="{0703F748-B1AF-4649-A20F-2F065DEB5EBB}" srcOrd="0" destOrd="0" presId="urn:microsoft.com/office/officeart/2005/8/layout/list1"/>
    <dgm:cxn modelId="{205E30A5-68A2-4752-B3AB-7D3F2576FF89}" type="presOf" srcId="{C59AB714-7044-4514-8131-7812FB16197E}" destId="{8F5814F0-C0F2-4350-97EB-EBF3F63A0158}" srcOrd="1" destOrd="0" presId="urn:microsoft.com/office/officeart/2005/8/layout/list1"/>
    <dgm:cxn modelId="{83471E76-D554-4501-9142-1FD718B4F1E3}" type="presOf" srcId="{5DBC82CE-256F-4383-A6EB-FDE329666593}" destId="{63700D1A-B62D-4696-96A5-B4EB0D4E9090}" srcOrd="0" destOrd="0" presId="urn:microsoft.com/office/officeart/2005/8/layout/list1"/>
    <dgm:cxn modelId="{1AFD15FD-6FA6-48E0-BEAF-437769CDD039}" srcId="{59FA3D50-A806-4E5F-9190-0396A83065F9}" destId="{C59AB714-7044-4514-8131-7812FB16197E}" srcOrd="0" destOrd="0" parTransId="{0B2E833B-4954-4C15-B26A-B46E81979356}" sibTransId="{DD8509DE-1F59-4E86-933F-764CDAED9F51}"/>
    <dgm:cxn modelId="{641F57CA-FE41-4B13-9402-BFE2FF3E4138}" type="presOf" srcId="{5DBC82CE-256F-4383-A6EB-FDE329666593}" destId="{868C1DB2-4901-463C-B527-FA00CCD79F78}" srcOrd="1" destOrd="0" presId="urn:microsoft.com/office/officeart/2005/8/layout/list1"/>
    <dgm:cxn modelId="{8108990A-68C6-4614-B707-150B5F7F7826}" type="presParOf" srcId="{467CE855-E560-4176-9FF9-EAACBE3264B6}" destId="{282C2D0C-3D27-422E-A609-FAC46311A8EC}" srcOrd="0" destOrd="0" presId="urn:microsoft.com/office/officeart/2005/8/layout/list1"/>
    <dgm:cxn modelId="{6F44A480-4487-4CD9-AEC8-DCA0DB35A766}" type="presParOf" srcId="{282C2D0C-3D27-422E-A609-FAC46311A8EC}" destId="{0703F748-B1AF-4649-A20F-2F065DEB5EBB}" srcOrd="0" destOrd="0" presId="urn:microsoft.com/office/officeart/2005/8/layout/list1"/>
    <dgm:cxn modelId="{1E0E444F-C8C4-48A7-9FD9-1AD603D8CEBF}" type="presParOf" srcId="{282C2D0C-3D27-422E-A609-FAC46311A8EC}" destId="{8F5814F0-C0F2-4350-97EB-EBF3F63A0158}" srcOrd="1" destOrd="0" presId="urn:microsoft.com/office/officeart/2005/8/layout/list1"/>
    <dgm:cxn modelId="{EB5C6555-89BA-4805-86A5-3CE45FA96983}" type="presParOf" srcId="{467CE855-E560-4176-9FF9-EAACBE3264B6}" destId="{A32296FF-CEC5-45A8-85DB-8D61339F85B9}" srcOrd="1" destOrd="0" presId="urn:microsoft.com/office/officeart/2005/8/layout/list1"/>
    <dgm:cxn modelId="{048ABF6D-4BFD-449F-BB8B-C267677E3F77}" type="presParOf" srcId="{467CE855-E560-4176-9FF9-EAACBE3264B6}" destId="{6614EB66-0B0F-4C85-BA4C-5D13564C4248}" srcOrd="2" destOrd="0" presId="urn:microsoft.com/office/officeart/2005/8/layout/list1"/>
    <dgm:cxn modelId="{EE4A1F8C-3235-49D3-825D-EF5F6E62696B}" type="presParOf" srcId="{467CE855-E560-4176-9FF9-EAACBE3264B6}" destId="{16ABA646-55BA-467F-8CEE-B724C5029507}" srcOrd="3" destOrd="0" presId="urn:microsoft.com/office/officeart/2005/8/layout/list1"/>
    <dgm:cxn modelId="{537B33F0-7FE0-45D1-9BA8-577D39851B6A}" type="presParOf" srcId="{467CE855-E560-4176-9FF9-EAACBE3264B6}" destId="{64A8ED07-4E59-4A51-970A-18F2AD8C6490}" srcOrd="4" destOrd="0" presId="urn:microsoft.com/office/officeart/2005/8/layout/list1"/>
    <dgm:cxn modelId="{ABA160E3-8572-4620-A2D2-CC663370707A}" type="presParOf" srcId="{64A8ED07-4E59-4A51-970A-18F2AD8C6490}" destId="{63700D1A-B62D-4696-96A5-B4EB0D4E9090}" srcOrd="0" destOrd="0" presId="urn:microsoft.com/office/officeart/2005/8/layout/list1"/>
    <dgm:cxn modelId="{FABF87D4-2687-4434-8A91-5483AC61989D}" type="presParOf" srcId="{64A8ED07-4E59-4A51-970A-18F2AD8C6490}" destId="{868C1DB2-4901-463C-B527-FA00CCD79F78}" srcOrd="1" destOrd="0" presId="urn:microsoft.com/office/officeart/2005/8/layout/list1"/>
    <dgm:cxn modelId="{9B83C79C-E108-4972-AE83-AED03562E30E}" type="presParOf" srcId="{467CE855-E560-4176-9FF9-EAACBE3264B6}" destId="{DA3DEE82-D42D-402A-A691-D55B5273C1DD}" srcOrd="5" destOrd="0" presId="urn:microsoft.com/office/officeart/2005/8/layout/list1"/>
    <dgm:cxn modelId="{0E97F6D7-FC8A-4081-87FD-18D15CA05E3F}" type="presParOf" srcId="{467CE855-E560-4176-9FF9-EAACBE3264B6}" destId="{97D25591-65FB-42F0-A7AB-8E6AF96F530B}" srcOrd="6" destOrd="0" presId="urn:microsoft.com/office/officeart/2005/8/layout/list1"/>
  </dgm:cxnLst>
  <dgm:bg>
    <a:solidFill>
      <a:schemeClr val="accent2">
        <a:lumMod val="75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D06B82-E2C5-407B-AF50-FDBCFD30AF41}">
      <dsp:nvSpPr>
        <dsp:cNvPr id="0" name=""/>
        <dsp:cNvSpPr/>
      </dsp:nvSpPr>
      <dsp:spPr>
        <a:xfrm>
          <a:off x="1478056" y="964734"/>
          <a:ext cx="240488" cy="6873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0244" y="0"/>
              </a:lnTo>
              <a:lnTo>
                <a:pt x="120244" y="687372"/>
              </a:lnTo>
              <a:lnTo>
                <a:pt x="240488" y="68737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1580095" y="1290214"/>
        <a:ext cx="36411" cy="36411"/>
      </dsp:txXfrm>
    </dsp:sp>
    <dsp:sp modelId="{8E4814E6-5A90-4645-82A1-74268C962BC5}">
      <dsp:nvSpPr>
        <dsp:cNvPr id="0" name=""/>
        <dsp:cNvSpPr/>
      </dsp:nvSpPr>
      <dsp:spPr>
        <a:xfrm>
          <a:off x="1478056" y="964734"/>
          <a:ext cx="240488" cy="2291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0244" y="0"/>
              </a:lnTo>
              <a:lnTo>
                <a:pt x="120244" y="229124"/>
              </a:lnTo>
              <a:lnTo>
                <a:pt x="240488" y="22912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1589997" y="1070992"/>
        <a:ext cx="16608" cy="16608"/>
      </dsp:txXfrm>
    </dsp:sp>
    <dsp:sp modelId="{60BB9DAD-38E5-4883-9B45-8D32A2244AAA}">
      <dsp:nvSpPr>
        <dsp:cNvPr id="0" name=""/>
        <dsp:cNvSpPr/>
      </dsp:nvSpPr>
      <dsp:spPr>
        <a:xfrm>
          <a:off x="1478056" y="735609"/>
          <a:ext cx="240488" cy="229124"/>
        </a:xfrm>
        <a:custGeom>
          <a:avLst/>
          <a:gdLst/>
          <a:ahLst/>
          <a:cxnLst/>
          <a:rect l="0" t="0" r="0" b="0"/>
          <a:pathLst>
            <a:path>
              <a:moveTo>
                <a:pt x="0" y="229124"/>
              </a:moveTo>
              <a:lnTo>
                <a:pt x="120244" y="229124"/>
              </a:lnTo>
              <a:lnTo>
                <a:pt x="120244" y="0"/>
              </a:lnTo>
              <a:lnTo>
                <a:pt x="240488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1589997" y="841867"/>
        <a:ext cx="16608" cy="16608"/>
      </dsp:txXfrm>
    </dsp:sp>
    <dsp:sp modelId="{6F0D7EB5-CD22-4C4A-9740-916A84131F89}">
      <dsp:nvSpPr>
        <dsp:cNvPr id="0" name=""/>
        <dsp:cNvSpPr/>
      </dsp:nvSpPr>
      <dsp:spPr>
        <a:xfrm>
          <a:off x="1478056" y="277361"/>
          <a:ext cx="240488" cy="687372"/>
        </a:xfrm>
        <a:custGeom>
          <a:avLst/>
          <a:gdLst/>
          <a:ahLst/>
          <a:cxnLst/>
          <a:rect l="0" t="0" r="0" b="0"/>
          <a:pathLst>
            <a:path>
              <a:moveTo>
                <a:pt x="0" y="687372"/>
              </a:moveTo>
              <a:lnTo>
                <a:pt x="120244" y="687372"/>
              </a:lnTo>
              <a:lnTo>
                <a:pt x="120244" y="0"/>
              </a:lnTo>
              <a:lnTo>
                <a:pt x="240488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1580095" y="602841"/>
        <a:ext cx="36411" cy="36411"/>
      </dsp:txXfrm>
    </dsp:sp>
    <dsp:sp modelId="{36FF0555-F046-4849-9A93-94B812E01A10}">
      <dsp:nvSpPr>
        <dsp:cNvPr id="0" name=""/>
        <dsp:cNvSpPr/>
      </dsp:nvSpPr>
      <dsp:spPr>
        <a:xfrm rot="16200000">
          <a:off x="330023" y="781434"/>
          <a:ext cx="1929468" cy="36659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LOCALIDADES</a:t>
          </a:r>
          <a:endParaRPr lang="es-CO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30023" y="781434"/>
        <a:ext cx="1929468" cy="366598"/>
      </dsp:txXfrm>
    </dsp:sp>
    <dsp:sp modelId="{EC723D78-7035-4AE3-A71B-827001D5AF62}">
      <dsp:nvSpPr>
        <dsp:cNvPr id="0" name=""/>
        <dsp:cNvSpPr/>
      </dsp:nvSpPr>
      <dsp:spPr>
        <a:xfrm>
          <a:off x="1718545" y="94061"/>
          <a:ext cx="1202444" cy="36659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7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USAQUEN</a:t>
          </a:r>
          <a:endParaRPr lang="es-CO" sz="17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718545" y="94061"/>
        <a:ext cx="1202444" cy="366598"/>
      </dsp:txXfrm>
    </dsp:sp>
    <dsp:sp modelId="{68E73477-92B3-45D6-AF1D-0F0C39B359B9}">
      <dsp:nvSpPr>
        <dsp:cNvPr id="0" name=""/>
        <dsp:cNvSpPr/>
      </dsp:nvSpPr>
      <dsp:spPr>
        <a:xfrm>
          <a:off x="1718545" y="552310"/>
          <a:ext cx="1202444" cy="36659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7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SUBA</a:t>
          </a:r>
          <a:endParaRPr lang="es-CO" sz="17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718545" y="552310"/>
        <a:ext cx="1202444" cy="366598"/>
      </dsp:txXfrm>
    </dsp:sp>
    <dsp:sp modelId="{FE7C7E95-3236-4B30-8D6E-2EF1BCA58E22}">
      <dsp:nvSpPr>
        <dsp:cNvPr id="0" name=""/>
        <dsp:cNvSpPr/>
      </dsp:nvSpPr>
      <dsp:spPr>
        <a:xfrm>
          <a:off x="1718545" y="1010558"/>
          <a:ext cx="1202444" cy="36659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7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CENTRO KR 7</a:t>
          </a:r>
          <a:endParaRPr lang="es-CO" sz="17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718545" y="1010558"/>
        <a:ext cx="1202444" cy="366598"/>
      </dsp:txXfrm>
    </dsp:sp>
    <dsp:sp modelId="{9C327C79-4990-49BE-A2B9-B8FCD3A4A432}">
      <dsp:nvSpPr>
        <dsp:cNvPr id="0" name=""/>
        <dsp:cNvSpPr/>
      </dsp:nvSpPr>
      <dsp:spPr>
        <a:xfrm>
          <a:off x="1718545" y="1468807"/>
          <a:ext cx="1202444" cy="36659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7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B. UNIDOS</a:t>
          </a:r>
          <a:endParaRPr lang="es-CO" sz="17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718545" y="1468807"/>
        <a:ext cx="1202444" cy="3665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53A5BB-8788-4B57-9ABC-332642E3BE4A}" type="datetimeFigureOut">
              <a:rPr lang="es-CO" smtClean="0"/>
              <a:t>01/10/2014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393E23-E8B2-4904-BAF0-2F59007763D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5969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123BCB-5B84-4AE8-ABE3-DF8B1F56D9DE}" type="slidenum">
              <a:rPr lang="es-ES"/>
              <a:pPr/>
              <a:t>1</a:t>
            </a:fld>
            <a:endParaRPr lang="es-E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CO" smtClean="0"/>
          </a:p>
        </p:txBody>
      </p:sp>
    </p:spTree>
    <p:extLst>
      <p:ext uri="{BB962C8B-B14F-4D97-AF65-F5344CB8AC3E}">
        <p14:creationId xmlns:p14="http://schemas.microsoft.com/office/powerpoint/2010/main" val="1198054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93E23-E8B2-4904-BAF0-2F59007763D5}" type="slidenum">
              <a:rPr lang="es-CO" smtClean="0"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18102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90833-3454-46B6-9D84-4AB86DA067E1}" type="datetimeFigureOut">
              <a:rPr lang="es-CO" smtClean="0"/>
              <a:t>01/10/2014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02E6F-9EEC-4527-8AF9-A979DAE4EA8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75942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90833-3454-46B6-9D84-4AB86DA067E1}" type="datetimeFigureOut">
              <a:rPr lang="es-CO" smtClean="0"/>
              <a:t>01/10/2014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02E6F-9EEC-4527-8AF9-A979DAE4EA8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87827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90833-3454-46B6-9D84-4AB86DA067E1}" type="datetimeFigureOut">
              <a:rPr lang="es-CO" smtClean="0"/>
              <a:t>01/10/2014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02E6F-9EEC-4527-8AF9-A979DAE4EA8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986697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38819-93B0-405C-B4BF-3E8EB1CF20DC}" type="datetimeFigureOut">
              <a:rPr lang="es-CO" smtClean="0"/>
              <a:pPr/>
              <a:t>01/10/2014</a:t>
            </a:fld>
            <a:endParaRPr lang="es-CO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35E06-8A99-40FF-9EE7-4A9447E1BD6D}" type="slidenum">
              <a:rPr lang="es-CO" smtClean="0"/>
              <a:pPr/>
              <a:t>‹Nº›</a:t>
            </a:fld>
            <a:endParaRPr lang="es-CO" dirty="0"/>
          </a:p>
        </p:txBody>
      </p:sp>
      <p:sp>
        <p:nvSpPr>
          <p:cNvPr id="5" name="4 Rectángulo"/>
          <p:cNvSpPr/>
          <p:nvPr userDrawn="1"/>
        </p:nvSpPr>
        <p:spPr>
          <a:xfrm>
            <a:off x="3419872" y="0"/>
            <a:ext cx="5724128" cy="764704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6" name="5 Rectángulo"/>
          <p:cNvSpPr/>
          <p:nvPr userDrawn="1"/>
        </p:nvSpPr>
        <p:spPr>
          <a:xfrm>
            <a:off x="0" y="0"/>
            <a:ext cx="3419872" cy="764704"/>
          </a:xfrm>
          <a:prstGeom prst="rect">
            <a:avLst/>
          </a:prstGeom>
          <a:gradFill flip="none" rotWithShape="1">
            <a:gsLst>
              <a:gs pos="0">
                <a:srgbClr val="FFCC00">
                  <a:shade val="30000"/>
                  <a:satMod val="115000"/>
                </a:srgbClr>
              </a:gs>
              <a:gs pos="50000">
                <a:srgbClr val="FFCC00">
                  <a:shade val="67500"/>
                  <a:satMod val="115000"/>
                </a:srgbClr>
              </a:gs>
              <a:gs pos="100000">
                <a:srgbClr val="FFCC00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7" name="4 Marcador de contenido"/>
          <p:cNvSpPr>
            <a:spLocks noGrp="1"/>
          </p:cNvSpPr>
          <p:nvPr userDrawn="1">
            <p:ph idx="13"/>
          </p:nvPr>
        </p:nvSpPr>
        <p:spPr>
          <a:xfrm>
            <a:off x="3419872" y="188640"/>
            <a:ext cx="5724128" cy="576064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  <a:buNone/>
              <a:defRPr/>
            </a:pPr>
            <a:r>
              <a:rPr lang="es-CO" b="1" dirty="0" smtClean="0">
                <a:solidFill>
                  <a:schemeClr val="bg1"/>
                </a:solidFill>
              </a:rPr>
              <a:t>Títulos</a:t>
            </a:r>
            <a:endParaRPr lang="es-ES" dirty="0" smtClean="0">
              <a:solidFill>
                <a:schemeClr val="bg1"/>
              </a:solidFill>
            </a:endParaRPr>
          </a:p>
        </p:txBody>
      </p:sp>
      <p:pic>
        <p:nvPicPr>
          <p:cNvPr id="8" name="7 Imagen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5297" y="5733256"/>
            <a:ext cx="1008431" cy="684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674066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O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38819-93B0-405C-B4BF-3E8EB1CF20DC}" type="datetimeFigureOut">
              <a:rPr lang="es-CO" smtClean="0"/>
              <a:pPr/>
              <a:t>01/10/2014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35E06-8A99-40FF-9EE7-4A9447E1BD6D}" type="slidenum">
              <a:rPr lang="es-CO" smtClean="0"/>
              <a:pPr/>
              <a:t>‹Nº›</a:t>
            </a:fld>
            <a:endParaRPr lang="es-CO" dirty="0"/>
          </a:p>
        </p:txBody>
      </p:sp>
      <p:sp>
        <p:nvSpPr>
          <p:cNvPr id="11" name="10 Rectángulo"/>
          <p:cNvSpPr/>
          <p:nvPr userDrawn="1"/>
        </p:nvSpPr>
        <p:spPr>
          <a:xfrm>
            <a:off x="3419872" y="0"/>
            <a:ext cx="5724128" cy="764704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2" name="11 Rectángulo"/>
          <p:cNvSpPr/>
          <p:nvPr userDrawn="1"/>
        </p:nvSpPr>
        <p:spPr>
          <a:xfrm>
            <a:off x="0" y="0"/>
            <a:ext cx="3419872" cy="764704"/>
          </a:xfrm>
          <a:prstGeom prst="rect">
            <a:avLst/>
          </a:prstGeom>
          <a:gradFill flip="none" rotWithShape="1">
            <a:gsLst>
              <a:gs pos="0">
                <a:srgbClr val="FFCC00">
                  <a:shade val="30000"/>
                  <a:satMod val="115000"/>
                </a:srgbClr>
              </a:gs>
              <a:gs pos="50000">
                <a:srgbClr val="FFCC00">
                  <a:shade val="67500"/>
                  <a:satMod val="115000"/>
                </a:srgbClr>
              </a:gs>
              <a:gs pos="100000">
                <a:srgbClr val="FFCC00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3" name="4 Marcador de contenido"/>
          <p:cNvSpPr>
            <a:spLocks noGrp="1"/>
          </p:cNvSpPr>
          <p:nvPr userDrawn="1">
            <p:ph idx="13"/>
          </p:nvPr>
        </p:nvSpPr>
        <p:spPr>
          <a:xfrm>
            <a:off x="3419872" y="188640"/>
            <a:ext cx="5724128" cy="576064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  <a:buNone/>
              <a:defRPr/>
            </a:pPr>
            <a:r>
              <a:rPr lang="es-CO" b="1" dirty="0" smtClean="0">
                <a:solidFill>
                  <a:schemeClr val="bg1"/>
                </a:solidFill>
              </a:rPr>
              <a:t>Títulos</a:t>
            </a:r>
            <a:endParaRPr lang="es-ES" dirty="0" smtClean="0">
              <a:solidFill>
                <a:schemeClr val="bg1"/>
              </a:solidFill>
            </a:endParaRPr>
          </a:p>
        </p:txBody>
      </p:sp>
      <p:pic>
        <p:nvPicPr>
          <p:cNvPr id="14" name="13 Imagen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193" y="5805264"/>
            <a:ext cx="1008431" cy="684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909003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 userDrawn="1"/>
        </p:nvSpPr>
        <p:spPr>
          <a:xfrm>
            <a:off x="3419872" y="0"/>
            <a:ext cx="5724128" cy="764704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sp>
        <p:nvSpPr>
          <p:cNvPr id="4" name="3 Rectángulo"/>
          <p:cNvSpPr/>
          <p:nvPr userDrawn="1"/>
        </p:nvSpPr>
        <p:spPr>
          <a:xfrm>
            <a:off x="0" y="0"/>
            <a:ext cx="3419872" cy="764704"/>
          </a:xfrm>
          <a:prstGeom prst="rect">
            <a:avLst/>
          </a:prstGeom>
          <a:gradFill flip="none" rotWithShape="1">
            <a:gsLst>
              <a:gs pos="0">
                <a:srgbClr val="FFCC00">
                  <a:shade val="30000"/>
                  <a:satMod val="115000"/>
                </a:srgbClr>
              </a:gs>
              <a:gs pos="50000">
                <a:srgbClr val="FFCC00">
                  <a:shade val="67500"/>
                  <a:satMod val="115000"/>
                </a:srgbClr>
              </a:gs>
              <a:gs pos="100000">
                <a:srgbClr val="FFCC00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pic>
        <p:nvPicPr>
          <p:cNvPr id="5" name="8 Imagen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6013" y="5732463"/>
            <a:ext cx="1008062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4 Marcador de contenido"/>
          <p:cNvSpPr>
            <a:spLocks noGrp="1"/>
          </p:cNvSpPr>
          <p:nvPr>
            <p:ph idx="13"/>
          </p:nvPr>
        </p:nvSpPr>
        <p:spPr>
          <a:xfrm>
            <a:off x="3419872" y="188640"/>
            <a:ext cx="5724128" cy="576064"/>
          </a:xfrm>
        </p:spPr>
        <p:txBody>
          <a:bodyPr>
            <a:normAutofit/>
          </a:bodyPr>
          <a:lstStyle/>
          <a:p>
            <a:r>
              <a:rPr lang="es-CO" dirty="0" smtClean="0"/>
              <a:t>Títulos</a:t>
            </a:r>
            <a:endParaRPr lang="es-ES" dirty="0" smtClean="0"/>
          </a:p>
        </p:txBody>
      </p:sp>
      <p:sp>
        <p:nvSpPr>
          <p:cNvPr id="6" name="1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33A95-E688-4C07-BF9C-CE2BAB85472D}" type="datetimeFigureOut">
              <a:rPr lang="es-CO"/>
              <a:pPr>
                <a:defRPr/>
              </a:pPr>
              <a:t>01/10/2014</a:t>
            </a:fld>
            <a:endParaRPr lang="es-CO"/>
          </a:p>
        </p:txBody>
      </p:sp>
      <p:sp>
        <p:nvSpPr>
          <p:cNvPr id="8" name="2 Marcador de pie de página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9" name="3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4F126-1D89-4DC8-B8D6-2369758722E6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6755874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90833-3454-46B6-9D84-4AB86DA067E1}" type="datetimeFigureOut">
              <a:rPr lang="es-CO" smtClean="0"/>
              <a:t>01/10/2014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02E6F-9EEC-4527-8AF9-A979DAE4EA8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0941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90833-3454-46B6-9D84-4AB86DA067E1}" type="datetimeFigureOut">
              <a:rPr lang="es-CO" smtClean="0"/>
              <a:t>01/10/2014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02E6F-9EEC-4527-8AF9-A979DAE4EA8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99034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90833-3454-46B6-9D84-4AB86DA067E1}" type="datetimeFigureOut">
              <a:rPr lang="es-CO" smtClean="0"/>
              <a:t>01/10/2014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02E6F-9EEC-4527-8AF9-A979DAE4EA8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59638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90833-3454-46B6-9D84-4AB86DA067E1}" type="datetimeFigureOut">
              <a:rPr lang="es-CO" smtClean="0"/>
              <a:t>01/10/2014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02E6F-9EEC-4527-8AF9-A979DAE4EA8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147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90833-3454-46B6-9D84-4AB86DA067E1}" type="datetimeFigureOut">
              <a:rPr lang="es-CO" smtClean="0"/>
              <a:t>01/10/2014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02E6F-9EEC-4527-8AF9-A979DAE4EA8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19199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90833-3454-46B6-9D84-4AB86DA067E1}" type="datetimeFigureOut">
              <a:rPr lang="es-CO" smtClean="0"/>
              <a:t>01/10/2014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02E6F-9EEC-4527-8AF9-A979DAE4EA8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324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90833-3454-46B6-9D84-4AB86DA067E1}" type="datetimeFigureOut">
              <a:rPr lang="es-CO" smtClean="0"/>
              <a:t>01/10/2014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02E6F-9EEC-4527-8AF9-A979DAE4EA8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6516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90833-3454-46B6-9D84-4AB86DA067E1}" type="datetimeFigureOut">
              <a:rPr lang="es-CO" smtClean="0"/>
              <a:t>01/10/2014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02E6F-9EEC-4527-8AF9-A979DAE4EA8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30495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90833-3454-46B6-9D84-4AB86DA067E1}" type="datetimeFigureOut">
              <a:rPr lang="es-CO" smtClean="0"/>
              <a:t>01/10/2014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02E6F-9EEC-4527-8AF9-A979DAE4EA8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92295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  <p:sldLayoutId id="214748367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mpuestos.shd.gov.co/portal/page/portal/7DA0430478F5B0BEE0430AB40E0CB0BE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 Grupo"/>
          <p:cNvGrpSpPr/>
          <p:nvPr/>
        </p:nvGrpSpPr>
        <p:grpSpPr>
          <a:xfrm>
            <a:off x="570907" y="1772817"/>
            <a:ext cx="7991475" cy="3744416"/>
            <a:chOff x="539750" y="2661271"/>
            <a:chExt cx="7991475" cy="2952247"/>
          </a:xfrm>
        </p:grpSpPr>
        <p:sp>
          <p:nvSpPr>
            <p:cNvPr id="2055" name="Rectangle 8"/>
            <p:cNvSpPr>
              <a:spLocks noChangeArrowheads="1"/>
            </p:cNvSpPr>
            <p:nvPr/>
          </p:nvSpPr>
          <p:spPr bwMode="auto">
            <a:xfrm>
              <a:off x="2592388" y="3068638"/>
              <a:ext cx="2052637" cy="2527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/>
            <a:lstStyle/>
            <a:p>
              <a:endParaRPr lang="es-CO" sz="1200"/>
            </a:p>
          </p:txBody>
        </p:sp>
        <p:sp>
          <p:nvSpPr>
            <p:cNvPr id="2056" name="Rectangle 9"/>
            <p:cNvSpPr>
              <a:spLocks noChangeArrowheads="1"/>
            </p:cNvSpPr>
            <p:nvPr/>
          </p:nvSpPr>
          <p:spPr bwMode="auto">
            <a:xfrm>
              <a:off x="539750" y="3068638"/>
              <a:ext cx="2052638" cy="2527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/>
            <a:lstStyle/>
            <a:p>
              <a:endParaRPr lang="es-CO" sz="1200"/>
            </a:p>
          </p:txBody>
        </p:sp>
        <p:sp>
          <p:nvSpPr>
            <p:cNvPr id="10" name="32 Título"/>
            <p:cNvSpPr txBox="1">
              <a:spLocks/>
            </p:cNvSpPr>
            <p:nvPr/>
          </p:nvSpPr>
          <p:spPr>
            <a:xfrm>
              <a:off x="758825" y="2661271"/>
              <a:ext cx="7772400" cy="1362075"/>
            </a:xfrm>
            <a:prstGeom prst="rect">
              <a:avLst/>
            </a:prstGeom>
          </p:spPr>
          <p:txBody>
            <a:bodyPr>
              <a:no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lvl="0" algn="ctr" fontAlgn="auto">
                <a:lnSpc>
                  <a:spcPct val="80000"/>
                </a:lnSpc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es-CO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REGISTRO DE INFORMACIÓN TRIBUTARIA LOCALIDADES  USAQUEN  </a:t>
              </a:r>
              <a:endParaRPr lang="es-C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fontAlgn="auto">
                <a:lnSpc>
                  <a:spcPct val="80000"/>
                </a:lnSpc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es-CO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SUBA </a:t>
              </a:r>
            </a:p>
            <a:p>
              <a:pPr lvl="0" algn="ctr" fontAlgn="auto">
                <a:lnSpc>
                  <a:spcPct val="80000"/>
                </a:lnSpc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es-CO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s-CO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BARRIOS UNIDOS</a:t>
              </a:r>
            </a:p>
            <a:p>
              <a:pPr lvl="0" algn="ctr" fontAlgn="auto">
                <a:lnSpc>
                  <a:spcPct val="80000"/>
                </a:lnSpc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es-CO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BOGOTÁ 2014</a:t>
              </a:r>
            </a:p>
          </p:txBody>
        </p:sp>
        <p:sp>
          <p:nvSpPr>
            <p:cNvPr id="11" name="8 Marcador de texto"/>
            <p:cNvSpPr txBox="1">
              <a:spLocks/>
            </p:cNvSpPr>
            <p:nvPr/>
          </p:nvSpPr>
          <p:spPr>
            <a:xfrm>
              <a:off x="758825" y="4617387"/>
              <a:ext cx="7772400" cy="996131"/>
            </a:xfrm>
            <a:prstGeom prst="rect">
              <a:avLst/>
            </a:prstGeom>
          </p:spPr>
          <p:txBody>
            <a:bodyPr anchor="b"/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kumimoji="0" lang="es-CO" sz="20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+mn-lt"/>
                  <a:ea typeface="+mn-ea"/>
                  <a:cs typeface="+mn-cs"/>
                </a:rPr>
                <a:t>Dirección Distrital de Impuestos de Bogotá 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s-CO" sz="1400" b="1" dirty="0" smtClean="0">
                  <a:latin typeface="+mn-lt"/>
                </a:rPr>
                <a:t>Septiembre 30 de 2014</a:t>
              </a:r>
              <a:endParaRPr kumimoji="0" lang="es-CO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9640218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84512" y="5642248"/>
            <a:ext cx="2952328" cy="11521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" name="3 CuadroTexto"/>
          <p:cNvSpPr txBox="1"/>
          <p:nvPr/>
        </p:nvSpPr>
        <p:spPr>
          <a:xfrm>
            <a:off x="4159978" y="81417"/>
            <a:ext cx="4219425" cy="707886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s-CO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PROCESO </a:t>
            </a:r>
            <a:r>
              <a:rPr lang="es-CO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 RESULTADOS</a:t>
            </a:r>
          </a:p>
          <a:p>
            <a:pPr algn="ctr"/>
            <a:r>
              <a:rPr lang="es-CO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FORMULARIOS </a:t>
            </a:r>
            <a:r>
              <a:rPr lang="es-CO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SUGERIDOS ICA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749665" y="908720"/>
            <a:ext cx="7356638" cy="101566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los 3.417 contribuyentes identificados en 3.711 visitas</a:t>
            </a:r>
          </a:p>
          <a:p>
            <a:pPr algn="ctr"/>
            <a:r>
              <a:rPr lang="es-CO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como omisos parciales o totales se les envió los formularios sugeridos </a:t>
            </a:r>
            <a:r>
              <a:rPr lang="es-CO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ICA</a:t>
            </a:r>
            <a:r>
              <a:rPr lang="es-CO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cxnSp>
        <p:nvCxnSpPr>
          <p:cNvPr id="10" name="9 Conector recto de flecha"/>
          <p:cNvCxnSpPr/>
          <p:nvPr/>
        </p:nvCxnSpPr>
        <p:spPr>
          <a:xfrm flipH="1">
            <a:off x="4427984" y="2183090"/>
            <a:ext cx="16346" cy="590580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39552" y="2907700"/>
            <a:ext cx="40161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97</a:t>
            </a:r>
            <a:r>
              <a:rPr lang="es-CO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contribuyentes del R.C. </a:t>
            </a:r>
            <a:r>
              <a:rPr lang="es-C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declararon y pagaron por primera vez</a:t>
            </a:r>
            <a:endParaRPr lang="es-CO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4427984" y="3259029"/>
            <a:ext cx="4016102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$31.919.000</a:t>
            </a:r>
            <a:endParaRPr lang="es-CO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555898" y="4396085"/>
            <a:ext cx="401610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38</a:t>
            </a:r>
            <a:r>
              <a:rPr lang="es-CO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2400" b="1" dirty="0">
                <a:latin typeface="Arial" panose="020B0604020202020204" pitchFamily="34" charset="0"/>
                <a:cs typeface="Arial" panose="020B0604020202020204" pitchFamily="34" charset="0"/>
              </a:rPr>
              <a:t>contribuyentes </a:t>
            </a:r>
            <a:r>
              <a:rPr lang="es-CO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contribuyentes</a:t>
            </a:r>
            <a:r>
              <a:rPr lang="es-CO" sz="2400" b="1" dirty="0">
                <a:latin typeface="Arial" panose="020B0604020202020204" pitchFamily="34" charset="0"/>
                <a:cs typeface="Arial" panose="020B0604020202020204" pitchFamily="34" charset="0"/>
              </a:rPr>
              <a:t> del R.C </a:t>
            </a:r>
            <a:endParaRPr lang="es-CO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O" sz="24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s-C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on histórico de pagos anteriores, pagaron.</a:t>
            </a:r>
            <a:endParaRPr lang="es-CO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4444330" y="4747414"/>
            <a:ext cx="4016102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s-CO"/>
            </a:defPPr>
            <a:lvl1pPr algn="ctr">
              <a:defRPr sz="3200" b="1"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$6.516.000</a:t>
            </a:r>
          </a:p>
        </p:txBody>
      </p:sp>
    </p:spTree>
    <p:extLst>
      <p:ext uri="{BB962C8B-B14F-4D97-AF65-F5344CB8AC3E}">
        <p14:creationId xmlns:p14="http://schemas.microsoft.com/office/powerpoint/2010/main" val="26723075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4560353" y="52576"/>
            <a:ext cx="3427925" cy="769441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>
            <a:defPPr>
              <a:defRPr lang="es-CO"/>
            </a:defPPr>
            <a:lvl1pPr algn="ctr">
              <a:spcBef>
                <a:spcPct val="20000"/>
              </a:spcBef>
              <a:defRPr sz="20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astellar" panose="020A0402060406010301" pitchFamily="18" charset="0"/>
              </a:defRPr>
            </a:lvl1pPr>
          </a:lstStyle>
          <a:p>
            <a:r>
              <a:rPr lang="es-CO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RESULTADO  SUGERIDOS</a:t>
            </a:r>
          </a:p>
          <a:p>
            <a:r>
              <a:rPr lang="es-CO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CO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ICA 2014/BIM 4</a:t>
            </a:r>
          </a:p>
        </p:txBody>
      </p:sp>
      <p:sp>
        <p:nvSpPr>
          <p:cNvPr id="5" name="4 Rectángulo redondeado"/>
          <p:cNvSpPr/>
          <p:nvPr/>
        </p:nvSpPr>
        <p:spPr>
          <a:xfrm>
            <a:off x="5076056" y="1207342"/>
            <a:ext cx="3096344" cy="7200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Atención presencial - 555   </a:t>
            </a:r>
            <a:endParaRPr lang="es-CO" dirty="0"/>
          </a:p>
        </p:txBody>
      </p:sp>
      <p:sp>
        <p:nvSpPr>
          <p:cNvPr id="6" name="5 Rectángulo redondeado"/>
          <p:cNvSpPr/>
          <p:nvPr/>
        </p:nvSpPr>
        <p:spPr>
          <a:xfrm>
            <a:off x="323528" y="1207342"/>
            <a:ext cx="3096344" cy="7200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Atención escritos – 294 </a:t>
            </a:r>
            <a:endParaRPr lang="es-CO" dirty="0"/>
          </a:p>
        </p:txBody>
      </p:sp>
      <p:sp>
        <p:nvSpPr>
          <p:cNvPr id="9" name="8 Elipse"/>
          <p:cNvSpPr/>
          <p:nvPr/>
        </p:nvSpPr>
        <p:spPr>
          <a:xfrm>
            <a:off x="3851920" y="1340768"/>
            <a:ext cx="864096" cy="50405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849</a:t>
            </a:r>
            <a:endParaRPr lang="es-CO" dirty="0"/>
          </a:p>
        </p:txBody>
      </p:sp>
      <p:sp>
        <p:nvSpPr>
          <p:cNvPr id="11" name="10 CuadroTexto"/>
          <p:cNvSpPr txBox="1"/>
          <p:nvPr/>
        </p:nvSpPr>
        <p:spPr>
          <a:xfrm>
            <a:off x="323528" y="2636912"/>
            <a:ext cx="82089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CO" sz="2400" dirty="0" smtClean="0"/>
              <a:t>44% Acepta ser sujeto del impuesto pero que le sean corregidos los ingresos.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s-CO" sz="24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CO" sz="2400" dirty="0" smtClean="0"/>
              <a:t>40 % no sujeto del impuesto – no obligados a declarar.</a:t>
            </a:r>
          </a:p>
          <a:p>
            <a:endParaRPr lang="es-CO" sz="24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CO" sz="2400" dirty="0" smtClean="0"/>
              <a:t>16%  Cancelación  de negocio , sin actividad. Teniendo en cuenta que existe un acta firmada por ellos que indica que efectivamente  si hay actividad. </a:t>
            </a:r>
            <a:endParaRPr lang="es-CO" sz="2400" dirty="0"/>
          </a:p>
        </p:txBody>
      </p:sp>
      <p:cxnSp>
        <p:nvCxnSpPr>
          <p:cNvPr id="13" name="12 Conector recto de flecha"/>
          <p:cNvCxnSpPr>
            <a:endCxn id="5" idx="1"/>
          </p:cNvCxnSpPr>
          <p:nvPr/>
        </p:nvCxnSpPr>
        <p:spPr>
          <a:xfrm>
            <a:off x="4716016" y="1567382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>
            <a:stCxn id="9" idx="2"/>
          </p:cNvCxnSpPr>
          <p:nvPr/>
        </p:nvCxnSpPr>
        <p:spPr>
          <a:xfrm flipH="1">
            <a:off x="3419872" y="159279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7415225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868043" y="57640"/>
            <a:ext cx="4812536" cy="769441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>
            <a:defPPr>
              <a:defRPr lang="es-CO"/>
            </a:defPPr>
            <a:lvl1pPr algn="ctr">
              <a:spcBef>
                <a:spcPct val="20000"/>
              </a:spcBef>
              <a:defRPr sz="20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astellar" panose="020A0402060406010301" pitchFamily="18" charset="0"/>
              </a:defRPr>
            </a:lvl1pPr>
          </a:lstStyle>
          <a:p>
            <a:r>
              <a:rPr lang="es-CO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Características de los contribuyentes </a:t>
            </a:r>
          </a:p>
          <a:p>
            <a:r>
              <a:rPr lang="es-CO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SUGERIDOS ICA 2014/BIM 4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83568" y="980728"/>
            <a:ext cx="6866851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2265011" y="6017864"/>
            <a:ext cx="4695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400" dirty="0" smtClean="0"/>
              <a:t>Fuente. Datos estadísticos </a:t>
            </a:r>
            <a:r>
              <a:rPr lang="es-CO" sz="1400" dirty="0" err="1" smtClean="0"/>
              <a:t>procálculo</a:t>
            </a:r>
            <a:r>
              <a:rPr lang="es-CO" sz="1400" dirty="0" smtClean="0"/>
              <a:t> con corte al 30-09-2014 </a:t>
            </a:r>
            <a:endParaRPr lang="es-CO" sz="1400" dirty="0"/>
          </a:p>
        </p:txBody>
      </p:sp>
    </p:spTree>
    <p:extLst>
      <p:ext uri="{BB962C8B-B14F-4D97-AF65-F5344CB8AC3E}">
        <p14:creationId xmlns:p14="http://schemas.microsoft.com/office/powerpoint/2010/main" val="42045605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0" y="849486"/>
            <a:ext cx="9144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spcBef>
                <a:spcPct val="20000"/>
              </a:spcBef>
            </a:pPr>
            <a:r>
              <a:rPr lang="es-ES" sz="4800" b="1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GRACIAS</a:t>
            </a: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2350400652"/>
              </p:ext>
            </p:extLst>
          </p:nvPr>
        </p:nvGraphicFramePr>
        <p:xfrm>
          <a:off x="323528" y="1916832"/>
          <a:ext cx="8568951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34453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3"/>
          </p:nvPr>
        </p:nvSpPr>
        <p:spPr/>
        <p:txBody>
          <a:bodyPr vert="horz" lIns="91440" tIns="45720" rIns="91440" bIns="45720" rtlCol="0">
            <a:noAutofit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es-CO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 COMO INICIA EL PROYECTO RIT ?</a:t>
            </a:r>
          </a:p>
        </p:txBody>
      </p:sp>
      <p:sp>
        <p:nvSpPr>
          <p:cNvPr id="3" name="2 Marcador de contenido"/>
          <p:cNvSpPr txBox="1">
            <a:spLocks/>
          </p:cNvSpPr>
          <p:nvPr/>
        </p:nvSpPr>
        <p:spPr>
          <a:xfrm>
            <a:off x="2267744" y="1196752"/>
            <a:ext cx="6696744" cy="4608512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El proyecto se inicio el 19 de Noviembre de 2013 capacitando a </a:t>
            </a:r>
            <a:r>
              <a:rPr lang="es-CO" b="1" dirty="0" smtClean="0">
                <a:latin typeface="Arial" panose="020B0604020202020204" pitchFamily="34" charset="0"/>
                <a:cs typeface="Arial" panose="020B0604020202020204" pitchFamily="34" charset="0"/>
              </a:rPr>
              <a:t>33 profesionales </a:t>
            </a: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en la inscripción del Registro de Información Tributaria.</a:t>
            </a:r>
          </a:p>
          <a:p>
            <a:pPr marL="0" indent="0" algn="just">
              <a:buNone/>
            </a:pPr>
            <a:endParaRPr lang="es-CO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La inscripción se realiza por medio de dispositivos electrónicos que recopilan la información necesaria que pasa al Web </a:t>
            </a:r>
            <a:r>
              <a:rPr lang="es-CO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Service</a:t>
            </a: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 y es necesaria para realizar el registro.</a:t>
            </a:r>
          </a:p>
          <a:p>
            <a:pPr marL="0" indent="0" algn="just">
              <a:buNone/>
            </a:pP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Adicional a la información capturada en los dispositivos, los contribuyentes avalan la información mediante firma de acta de visita que es entregada por el funcionario al momento de la visita.</a:t>
            </a:r>
          </a:p>
          <a:p>
            <a:pPr marL="0" indent="0" algn="just">
              <a:buNone/>
            </a:pP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Asimismo, se le brinda la información pertinente a cada ciudadano en materia de sus obligaciones tributarias con el  fin de sensibilizar la cultura del pago de los impuestos en la ciudad. 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 descr="http://blogs.salleurl.edu/antiguos-alumnos/files/2012/10/usuaris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74" y="1052736"/>
            <a:ext cx="2260670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180803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500" y="1196752"/>
            <a:ext cx="2844316" cy="4140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Marcador de contenido 1"/>
          <p:cNvSpPr>
            <a:spLocks noGrp="1"/>
          </p:cNvSpPr>
          <p:nvPr>
            <p:ph idx="13"/>
          </p:nvPr>
        </p:nvSpPr>
        <p:spPr>
          <a:xfrm>
            <a:off x="3396883" y="160338"/>
            <a:ext cx="5724128" cy="576064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lnSpc>
                <a:spcPct val="90000"/>
              </a:lnSpc>
              <a:buNone/>
            </a:pPr>
            <a:r>
              <a:rPr lang="es-CO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INTRODUCCIÓN</a:t>
            </a:r>
          </a:p>
        </p:txBody>
      </p:sp>
      <p:sp>
        <p:nvSpPr>
          <p:cNvPr id="3" name="2 Marcador de contenido"/>
          <p:cNvSpPr txBox="1">
            <a:spLocks/>
          </p:cNvSpPr>
          <p:nvPr/>
        </p:nvSpPr>
        <p:spPr>
          <a:xfrm>
            <a:off x="2915816" y="1412776"/>
            <a:ext cx="6084168" cy="41764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indent="0" algn="just">
              <a:spcBef>
                <a:spcPct val="20000"/>
              </a:spcBef>
              <a:buFont typeface="Arial" panose="020B0604020202020204" pitchFamily="34" charset="0"/>
              <a:buNone/>
              <a:defRPr sz="3200">
                <a:solidFill>
                  <a:schemeClr val="tx1"/>
                </a:solidFill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</a:defRPr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9pPr>
          </a:lstStyle>
          <a:p>
            <a:r>
              <a:rPr lang="es-CO" sz="2400" dirty="0" smtClean="0"/>
              <a:t>Se planearon tres estrategias </a:t>
            </a:r>
            <a:r>
              <a:rPr lang="es-CO" sz="2400" dirty="0"/>
              <a:t>para que los contribuyentes que no están inscritos en el Registro de Información Tributaria “RIT” puedan realizarlo de manera ágil y </a:t>
            </a:r>
            <a:r>
              <a:rPr lang="es-CO" sz="2400" dirty="0" smtClean="0"/>
              <a:t>oportuna:</a:t>
            </a:r>
            <a:endParaRPr lang="es-CO" sz="2400" dirty="0"/>
          </a:p>
          <a:p>
            <a:endParaRPr lang="es-CO" sz="1100" dirty="0"/>
          </a:p>
          <a:p>
            <a:r>
              <a:rPr lang="es-CO" sz="2400" dirty="0" smtClean="0"/>
              <a:t>1- Inscripción en la Cámara </a:t>
            </a:r>
            <a:r>
              <a:rPr lang="es-CO" sz="2400" dirty="0"/>
              <a:t>de </a:t>
            </a:r>
            <a:r>
              <a:rPr lang="es-CO" sz="2400" dirty="0" smtClean="0"/>
              <a:t>Comercio</a:t>
            </a:r>
            <a:r>
              <a:rPr lang="es-CO" sz="2400" dirty="0"/>
              <a:t>.</a:t>
            </a:r>
          </a:p>
          <a:p>
            <a:r>
              <a:rPr lang="es-CO" sz="2400" dirty="0" smtClean="0"/>
              <a:t>2- A través de los </a:t>
            </a:r>
            <a:r>
              <a:rPr lang="es-CO" sz="2400" dirty="0"/>
              <a:t>puntos de contacto y áreas de gestión </a:t>
            </a:r>
          </a:p>
          <a:p>
            <a:r>
              <a:rPr lang="es-CO" sz="2400" dirty="0" smtClean="0"/>
              <a:t>3- Por </a:t>
            </a:r>
            <a:r>
              <a:rPr lang="es-CO" sz="2400" dirty="0"/>
              <a:t>medio del proyecto RIT. </a:t>
            </a:r>
          </a:p>
        </p:txBody>
      </p:sp>
      <p:sp>
        <p:nvSpPr>
          <p:cNvPr id="4" name="AutoShape 2" descr="https://encrypted-tbn2.gstatic.com/images?q=tbn:ANd9GcTF9PjELiSQegZVu4-ms5w5IXgRbPo1pEJvwSK5w2m714G1SfhBo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454351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3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es-CO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AVANCE LOCALIDADES PROYECTO RIT</a:t>
            </a:r>
          </a:p>
          <a:p>
            <a:endParaRPr lang="es-CO" sz="1000" dirty="0"/>
          </a:p>
        </p:txBody>
      </p:sp>
      <p:grpSp>
        <p:nvGrpSpPr>
          <p:cNvPr id="9" name="8 Grupo"/>
          <p:cNvGrpSpPr/>
          <p:nvPr/>
        </p:nvGrpSpPr>
        <p:grpSpPr>
          <a:xfrm>
            <a:off x="0" y="764704"/>
            <a:ext cx="9153394" cy="6095361"/>
            <a:chOff x="0" y="764704"/>
            <a:chExt cx="9153394" cy="6095361"/>
          </a:xfrm>
        </p:grpSpPr>
        <p:pic>
          <p:nvPicPr>
            <p:cNvPr id="3" name="Marcador de contenido 5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0" y="764704"/>
              <a:ext cx="9153394" cy="6095361"/>
            </a:xfrm>
            <a:prstGeom prst="rect">
              <a:avLst/>
            </a:prstGeom>
          </p:spPr>
        </p:pic>
        <p:sp>
          <p:nvSpPr>
            <p:cNvPr id="5" name="4 Conector"/>
            <p:cNvSpPr/>
            <p:nvPr/>
          </p:nvSpPr>
          <p:spPr>
            <a:xfrm>
              <a:off x="5076056" y="5301208"/>
              <a:ext cx="468052" cy="504056"/>
            </a:xfrm>
            <a:prstGeom prst="flowChartConnector">
              <a:avLst/>
            </a:prstGeom>
            <a:solidFill>
              <a:srgbClr val="66FF33">
                <a:alpha val="40000"/>
              </a:srgbClr>
            </a:solidFill>
            <a:ln>
              <a:solidFill>
                <a:srgbClr val="92D050"/>
              </a:solidFill>
            </a:ln>
            <a:effectLst>
              <a:glow rad="101600">
                <a:schemeClr val="accent3">
                  <a:satMod val="175000"/>
                  <a:alpha val="40000"/>
                </a:schemeClr>
              </a:glow>
              <a:reflection blurRad="6350" stA="52000" endA="300" endPos="35000" dir="5400000" sy="-100000" algn="bl" rotWithShape="0"/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6" name="5 Conector"/>
            <p:cNvSpPr/>
            <p:nvPr/>
          </p:nvSpPr>
          <p:spPr>
            <a:xfrm>
              <a:off x="5112060" y="5949280"/>
              <a:ext cx="468052" cy="504056"/>
            </a:xfrm>
            <a:prstGeom prst="flowChartConnector">
              <a:avLst/>
            </a:prstGeom>
            <a:solidFill>
              <a:srgbClr val="000066">
                <a:alpha val="40000"/>
              </a:srgbClr>
            </a:solidFill>
            <a:ln>
              <a:solidFill>
                <a:schemeClr val="tx2">
                  <a:lumMod val="75000"/>
                </a:schemeClr>
              </a:solidFill>
            </a:ln>
            <a:effectLst>
              <a:glow rad="101600">
                <a:schemeClr val="accent1">
                  <a:satMod val="175000"/>
                  <a:alpha val="40000"/>
                </a:schemeClr>
              </a:glow>
              <a:reflection blurRad="6350" stA="52000" endA="300" endPos="35000" dir="5400000" sy="-100000" algn="bl" rotWithShape="0"/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7" name="6 Rectángulo redondeado"/>
            <p:cNvSpPr/>
            <p:nvPr/>
          </p:nvSpPr>
          <p:spPr>
            <a:xfrm>
              <a:off x="5652120" y="5373216"/>
              <a:ext cx="1512168" cy="360040"/>
            </a:xfrm>
            <a:prstGeom prst="roundRect">
              <a:avLst/>
            </a:prstGeom>
            <a:solidFill>
              <a:srgbClr val="66FF33">
                <a:alpha val="40000"/>
              </a:srgbClr>
            </a:solidFill>
            <a:ln>
              <a:solidFill>
                <a:srgbClr val="92D050"/>
              </a:solidFill>
            </a:ln>
            <a:effectLst>
              <a:glow rad="101600">
                <a:schemeClr val="accent3">
                  <a:satMod val="175000"/>
                  <a:alpha val="40000"/>
                </a:schemeClr>
              </a:glow>
              <a:reflection blurRad="6350" stA="52000" endA="300" endPos="35000" dir="5400000" sy="-100000" algn="bl" rotWithShape="0"/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GESTIONADO</a:t>
              </a:r>
            </a:p>
          </p:txBody>
        </p:sp>
        <p:sp>
          <p:nvSpPr>
            <p:cNvPr id="8" name="7 Rectángulo redondeado"/>
            <p:cNvSpPr/>
            <p:nvPr/>
          </p:nvSpPr>
          <p:spPr>
            <a:xfrm>
              <a:off x="5679884" y="6021288"/>
              <a:ext cx="1512168" cy="360040"/>
            </a:xfrm>
            <a:prstGeom prst="roundRect">
              <a:avLst/>
            </a:prstGeom>
            <a:solidFill>
              <a:srgbClr val="000066">
                <a:alpha val="40000"/>
              </a:srgbClr>
            </a:solidFill>
            <a:ln>
              <a:solidFill>
                <a:schemeClr val="tx2">
                  <a:lumMod val="75000"/>
                </a:schemeClr>
              </a:solidFill>
            </a:ln>
            <a:effectLst>
              <a:glow rad="101600">
                <a:schemeClr val="accent1">
                  <a:satMod val="175000"/>
                  <a:alpha val="40000"/>
                </a:schemeClr>
              </a:glow>
              <a:reflection blurRad="6350" stA="52000" endA="300" endPos="35000" dir="5400000" sy="-100000" algn="bl" rotWithShape="0"/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EN CURSO</a:t>
              </a:r>
              <a:endParaRPr lang="es-CO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46680307"/>
              </p:ext>
            </p:extLst>
          </p:nvPr>
        </p:nvGraphicFramePr>
        <p:xfrm>
          <a:off x="3995936" y="3299732"/>
          <a:ext cx="4032448" cy="1929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526201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2962406" y="908720"/>
            <a:ext cx="25105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3600" b="1" dirty="0" smtClean="0">
                <a:latin typeface="Arial Narrow" pitchFamily="34" charset="0"/>
              </a:rPr>
              <a:t>65.165 </a:t>
            </a:r>
          </a:p>
          <a:p>
            <a:pPr algn="ctr"/>
            <a:r>
              <a:rPr lang="es-CO" dirty="0" smtClean="0">
                <a:latin typeface="Arial Narrow" pitchFamily="34" charset="0"/>
              </a:rPr>
              <a:t>Establecimientos Visitados*</a:t>
            </a:r>
            <a:endParaRPr lang="es-CO" dirty="0">
              <a:latin typeface="Arial Narrow" pitchFamily="34" charset="0"/>
            </a:endParaRPr>
          </a:p>
        </p:txBody>
      </p:sp>
      <p:sp>
        <p:nvSpPr>
          <p:cNvPr id="4" name="CuadroTexto 2"/>
          <p:cNvSpPr txBox="1"/>
          <p:nvPr/>
        </p:nvSpPr>
        <p:spPr>
          <a:xfrm>
            <a:off x="1624792" y="1844824"/>
            <a:ext cx="1130439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3600" b="1" dirty="0" smtClean="0">
                <a:latin typeface="Arial Narrow" pitchFamily="34" charset="0"/>
              </a:rPr>
              <a:t>7.865</a:t>
            </a:r>
          </a:p>
          <a:p>
            <a:pPr algn="ctr"/>
            <a:r>
              <a:rPr lang="es-CO" dirty="0" smtClean="0">
                <a:latin typeface="Arial Narrow" pitchFamily="34" charset="0"/>
              </a:rPr>
              <a:t>Cerrado</a:t>
            </a:r>
          </a:p>
          <a:p>
            <a:pPr algn="ctr"/>
            <a:r>
              <a:rPr lang="es-CO" sz="1600" dirty="0" smtClean="0">
                <a:latin typeface="Arial Narrow" pitchFamily="34" charset="0"/>
              </a:rPr>
              <a:t>(12%)</a:t>
            </a:r>
            <a:endParaRPr lang="es-CO" dirty="0">
              <a:latin typeface="Arial Narrow" pitchFamily="34" charset="0"/>
            </a:endParaRPr>
          </a:p>
        </p:txBody>
      </p:sp>
      <p:sp>
        <p:nvSpPr>
          <p:cNvPr id="6" name="CuadroTexto 2"/>
          <p:cNvSpPr txBox="1"/>
          <p:nvPr/>
        </p:nvSpPr>
        <p:spPr>
          <a:xfrm>
            <a:off x="5405816" y="1844824"/>
            <a:ext cx="1340432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3600" b="1" dirty="0" smtClean="0">
                <a:latin typeface="Arial Narrow" pitchFamily="34" charset="0"/>
              </a:rPr>
              <a:t>57.300</a:t>
            </a:r>
          </a:p>
          <a:p>
            <a:pPr algn="ctr"/>
            <a:r>
              <a:rPr lang="es-CO" dirty="0" smtClean="0">
                <a:latin typeface="Arial Narrow" pitchFamily="34" charset="0"/>
              </a:rPr>
              <a:t>Abiertos</a:t>
            </a:r>
          </a:p>
          <a:p>
            <a:pPr algn="ctr"/>
            <a:r>
              <a:rPr lang="es-CO" sz="1600" dirty="0" smtClean="0">
                <a:latin typeface="Arial Narrow" pitchFamily="34" charset="0"/>
              </a:rPr>
              <a:t>(88%)</a:t>
            </a:r>
            <a:endParaRPr lang="es-CO" dirty="0">
              <a:latin typeface="Arial Narrow" pitchFamily="34" charset="0"/>
            </a:endParaRPr>
          </a:p>
        </p:txBody>
      </p:sp>
      <p:sp>
        <p:nvSpPr>
          <p:cNvPr id="7" name="CuadroTexto 2"/>
          <p:cNvSpPr txBox="1"/>
          <p:nvPr/>
        </p:nvSpPr>
        <p:spPr>
          <a:xfrm>
            <a:off x="4283840" y="2721694"/>
            <a:ext cx="1340432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3600" b="1" dirty="0" smtClean="0">
                <a:latin typeface="Arial Narrow" pitchFamily="34" charset="0"/>
              </a:rPr>
              <a:t>52.252</a:t>
            </a:r>
          </a:p>
          <a:p>
            <a:pPr algn="ctr"/>
            <a:r>
              <a:rPr lang="es-CO" dirty="0" smtClean="0">
                <a:latin typeface="Arial Narrow" pitchFamily="34" charset="0"/>
              </a:rPr>
              <a:t>Registrados</a:t>
            </a:r>
          </a:p>
          <a:p>
            <a:pPr algn="ctr"/>
            <a:r>
              <a:rPr lang="es-CO" sz="1600" dirty="0" smtClean="0">
                <a:latin typeface="Arial Narrow" pitchFamily="34" charset="0"/>
              </a:rPr>
              <a:t>(91%)</a:t>
            </a:r>
            <a:endParaRPr lang="es-CO" sz="1600" dirty="0">
              <a:latin typeface="Arial Narrow" pitchFamily="34" charset="0"/>
            </a:endParaRPr>
          </a:p>
        </p:txBody>
      </p:sp>
      <p:sp>
        <p:nvSpPr>
          <p:cNvPr id="8" name="CuadroTexto 2"/>
          <p:cNvSpPr txBox="1"/>
          <p:nvPr/>
        </p:nvSpPr>
        <p:spPr>
          <a:xfrm>
            <a:off x="6205161" y="2708920"/>
            <a:ext cx="187423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3600" b="1" dirty="0" smtClean="0">
                <a:latin typeface="Arial Narrow" pitchFamily="34" charset="0"/>
              </a:rPr>
              <a:t>5.048</a:t>
            </a:r>
          </a:p>
          <a:p>
            <a:pPr algn="ctr"/>
            <a:r>
              <a:rPr lang="es-CO" dirty="0" smtClean="0">
                <a:latin typeface="Arial Narrow" pitchFamily="34" charset="0"/>
              </a:rPr>
              <a:t>Se negaron </a:t>
            </a:r>
          </a:p>
          <a:p>
            <a:pPr algn="ctr"/>
            <a:r>
              <a:rPr lang="es-CO" dirty="0" smtClean="0">
                <a:latin typeface="Arial Narrow" pitchFamily="34" charset="0"/>
              </a:rPr>
              <a:t> no tienen la calidad</a:t>
            </a:r>
          </a:p>
          <a:p>
            <a:pPr algn="ctr"/>
            <a:r>
              <a:rPr lang="es-CO" sz="1600" dirty="0" smtClean="0">
                <a:latin typeface="Arial Narrow" pitchFamily="34" charset="0"/>
              </a:rPr>
              <a:t>(9%)</a:t>
            </a:r>
            <a:endParaRPr lang="es-CO" dirty="0">
              <a:latin typeface="Arial Narrow" pitchFamily="34" charset="0"/>
            </a:endParaRPr>
          </a:p>
        </p:txBody>
      </p:sp>
      <p:sp>
        <p:nvSpPr>
          <p:cNvPr id="9" name="CuadroTexto 2"/>
          <p:cNvSpPr txBox="1"/>
          <p:nvPr/>
        </p:nvSpPr>
        <p:spPr>
          <a:xfrm>
            <a:off x="3495215" y="3801814"/>
            <a:ext cx="1340432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3600" b="1" dirty="0" smtClean="0">
                <a:latin typeface="Arial Narrow" pitchFamily="34" charset="0"/>
              </a:rPr>
              <a:t>39.637</a:t>
            </a:r>
          </a:p>
          <a:p>
            <a:pPr algn="ctr"/>
            <a:r>
              <a:rPr lang="es-CO" dirty="0" smtClean="0">
                <a:latin typeface="Arial Narrow" pitchFamily="34" charset="0"/>
              </a:rPr>
              <a:t>Nuevos</a:t>
            </a:r>
          </a:p>
          <a:p>
            <a:pPr algn="ctr"/>
            <a:r>
              <a:rPr lang="es-CO" sz="1600" dirty="0" smtClean="0">
                <a:latin typeface="Arial Narrow" pitchFamily="34" charset="0"/>
              </a:rPr>
              <a:t>(76%)</a:t>
            </a:r>
            <a:endParaRPr lang="es-CO" dirty="0">
              <a:latin typeface="Arial Narrow" pitchFamily="34" charset="0"/>
            </a:endParaRPr>
          </a:p>
        </p:txBody>
      </p:sp>
      <p:sp>
        <p:nvSpPr>
          <p:cNvPr id="10" name="CuadroTexto 2"/>
          <p:cNvSpPr txBox="1"/>
          <p:nvPr/>
        </p:nvSpPr>
        <p:spPr>
          <a:xfrm>
            <a:off x="4927827" y="3801814"/>
            <a:ext cx="1340432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3600" b="1" dirty="0" smtClean="0">
                <a:latin typeface="Arial Narrow" pitchFamily="34" charset="0"/>
              </a:rPr>
              <a:t>12.615</a:t>
            </a:r>
          </a:p>
          <a:p>
            <a:pPr algn="ctr"/>
            <a:r>
              <a:rPr lang="es-CO" dirty="0" smtClean="0">
                <a:latin typeface="Arial Narrow" pitchFamily="34" charset="0"/>
              </a:rPr>
              <a:t>Actualizados</a:t>
            </a:r>
          </a:p>
          <a:p>
            <a:pPr algn="ctr"/>
            <a:r>
              <a:rPr lang="es-CO" sz="1600" dirty="0" smtClean="0">
                <a:latin typeface="Arial Narrow" pitchFamily="34" charset="0"/>
              </a:rPr>
              <a:t>(24%)</a:t>
            </a:r>
            <a:endParaRPr lang="es-CO" dirty="0">
              <a:latin typeface="Arial Narrow" pitchFamily="34" charset="0"/>
            </a:endParaRPr>
          </a:p>
        </p:txBody>
      </p:sp>
      <p:cxnSp>
        <p:nvCxnSpPr>
          <p:cNvPr id="12" name="11 Conector recto"/>
          <p:cNvCxnSpPr/>
          <p:nvPr/>
        </p:nvCxnSpPr>
        <p:spPr>
          <a:xfrm flipH="1">
            <a:off x="2483768" y="1700808"/>
            <a:ext cx="515507" cy="2880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 flipH="1" flipV="1">
            <a:off x="5378094" y="1700808"/>
            <a:ext cx="257753" cy="2880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 flipH="1">
            <a:off x="5272742" y="2420888"/>
            <a:ext cx="363105" cy="4057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6516216" y="2447230"/>
            <a:ext cx="444504" cy="4057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"/>
          <p:cNvCxnSpPr/>
          <p:nvPr/>
        </p:nvCxnSpPr>
        <p:spPr>
          <a:xfrm>
            <a:off x="5378094" y="3573016"/>
            <a:ext cx="257753" cy="3600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"/>
          <p:cNvCxnSpPr/>
          <p:nvPr/>
        </p:nvCxnSpPr>
        <p:spPr>
          <a:xfrm flipH="1">
            <a:off x="4262886" y="3560242"/>
            <a:ext cx="237106" cy="37281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6" name="15 Grupo"/>
          <p:cNvGrpSpPr/>
          <p:nvPr/>
        </p:nvGrpSpPr>
        <p:grpSpPr>
          <a:xfrm>
            <a:off x="683568" y="1196752"/>
            <a:ext cx="1071869" cy="792088"/>
            <a:chOff x="683568" y="1196752"/>
            <a:chExt cx="1071869" cy="792088"/>
          </a:xfrm>
        </p:grpSpPr>
        <p:cxnSp>
          <p:nvCxnSpPr>
            <p:cNvPr id="5" name="4 Conector recto"/>
            <p:cNvCxnSpPr/>
            <p:nvPr/>
          </p:nvCxnSpPr>
          <p:spPr>
            <a:xfrm>
              <a:off x="683568" y="1196752"/>
              <a:ext cx="1071869" cy="0"/>
            </a:xfrm>
            <a:prstGeom prst="lin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13 Conector recto"/>
            <p:cNvCxnSpPr/>
            <p:nvPr/>
          </p:nvCxnSpPr>
          <p:spPr>
            <a:xfrm>
              <a:off x="683568" y="1196752"/>
              <a:ext cx="0" cy="792088"/>
            </a:xfrm>
            <a:prstGeom prst="lin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1" name="20 Grupo"/>
          <p:cNvGrpSpPr/>
          <p:nvPr/>
        </p:nvGrpSpPr>
        <p:grpSpPr>
          <a:xfrm rot="5400000">
            <a:off x="7735535" y="975911"/>
            <a:ext cx="783838" cy="953987"/>
            <a:chOff x="683568" y="1196752"/>
            <a:chExt cx="1071869" cy="792088"/>
          </a:xfrm>
        </p:grpSpPr>
        <p:cxnSp>
          <p:nvCxnSpPr>
            <p:cNvPr id="23" name="22 Conector recto"/>
            <p:cNvCxnSpPr/>
            <p:nvPr/>
          </p:nvCxnSpPr>
          <p:spPr>
            <a:xfrm>
              <a:off x="683568" y="1196752"/>
              <a:ext cx="1071869" cy="0"/>
            </a:xfrm>
            <a:prstGeom prst="lin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4" name="23 Conector recto"/>
            <p:cNvCxnSpPr/>
            <p:nvPr/>
          </p:nvCxnSpPr>
          <p:spPr>
            <a:xfrm>
              <a:off x="683568" y="1196752"/>
              <a:ext cx="0" cy="792088"/>
            </a:xfrm>
            <a:prstGeom prst="lin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" name="1 CuadroTexto"/>
          <p:cNvSpPr txBox="1"/>
          <p:nvPr/>
        </p:nvSpPr>
        <p:spPr>
          <a:xfrm>
            <a:off x="683568" y="5152530"/>
            <a:ext cx="4392869" cy="5847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CO" dirty="0" smtClean="0"/>
              <a:t>Se identificaron  </a:t>
            </a:r>
            <a:r>
              <a:rPr lang="es-CO" sz="3200" b="1" dirty="0" smtClean="0"/>
              <a:t>46.835</a:t>
            </a:r>
            <a:r>
              <a:rPr lang="es-CO" dirty="0" smtClean="0"/>
              <a:t> Contribuyentes</a:t>
            </a:r>
            <a:endParaRPr lang="es-CO" dirty="0"/>
          </a:p>
        </p:txBody>
      </p:sp>
      <p:sp>
        <p:nvSpPr>
          <p:cNvPr id="32" name="Marcador de contenido 1"/>
          <p:cNvSpPr>
            <a:spLocks noGrp="1"/>
          </p:cNvSpPr>
          <p:nvPr>
            <p:ph idx="13"/>
          </p:nvPr>
        </p:nvSpPr>
        <p:spPr>
          <a:xfrm>
            <a:off x="3329995" y="119387"/>
            <a:ext cx="5876528" cy="749576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 algn="ctr">
              <a:lnSpc>
                <a:spcPct val="90000"/>
              </a:lnSpc>
              <a:buNone/>
            </a:pPr>
            <a:r>
              <a:rPr lang="es-CO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AVANCE PROYECTO RIT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2265011" y="6017864"/>
            <a:ext cx="4695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400" dirty="0" smtClean="0"/>
              <a:t>Fuente. Datos estadísticos </a:t>
            </a:r>
            <a:r>
              <a:rPr lang="es-CO" sz="1400" dirty="0" err="1" smtClean="0"/>
              <a:t>procálculo</a:t>
            </a:r>
            <a:r>
              <a:rPr lang="es-CO" sz="1400" dirty="0" smtClean="0"/>
              <a:t> con corte al 30-09-2014 </a:t>
            </a:r>
            <a:endParaRPr lang="es-CO" sz="1400" dirty="0"/>
          </a:p>
        </p:txBody>
      </p:sp>
      <p:sp>
        <p:nvSpPr>
          <p:cNvPr id="18" name="17 Flecha derecha"/>
          <p:cNvSpPr/>
          <p:nvPr/>
        </p:nvSpPr>
        <p:spPr>
          <a:xfrm>
            <a:off x="5272742" y="5384984"/>
            <a:ext cx="932419" cy="143709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6" name="25 CuadroTexto"/>
          <p:cNvSpPr txBox="1"/>
          <p:nvPr/>
        </p:nvSpPr>
        <p:spPr>
          <a:xfrm>
            <a:off x="6337253" y="5081065"/>
            <a:ext cx="2768236" cy="33855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sz="1600" dirty="0" smtClean="0"/>
              <a:t>40% cumplen con obligación </a:t>
            </a:r>
            <a:endParaRPr lang="es-CO" sz="1600" dirty="0"/>
          </a:p>
        </p:txBody>
      </p:sp>
      <p:sp>
        <p:nvSpPr>
          <p:cNvPr id="27" name="26 CuadroTexto"/>
          <p:cNvSpPr txBox="1"/>
          <p:nvPr/>
        </p:nvSpPr>
        <p:spPr>
          <a:xfrm>
            <a:off x="6337253" y="5515615"/>
            <a:ext cx="2768235" cy="33855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sz="1600" dirty="0" smtClean="0"/>
              <a:t>60% Omisos totales</a:t>
            </a:r>
            <a:endParaRPr lang="es-CO" sz="1600" dirty="0"/>
          </a:p>
        </p:txBody>
      </p:sp>
    </p:spTree>
    <p:extLst>
      <p:ext uri="{BB962C8B-B14F-4D97-AF65-F5344CB8AC3E}">
        <p14:creationId xmlns:p14="http://schemas.microsoft.com/office/powerpoint/2010/main" val="21862409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3"/>
          </p:nvPr>
        </p:nvSpPr>
        <p:spPr>
          <a:xfrm>
            <a:off x="3419872" y="159837"/>
            <a:ext cx="5724128" cy="633670"/>
          </a:xfrm>
        </p:spPr>
        <p:txBody>
          <a:bodyPr>
            <a:noAutofit/>
          </a:bodyPr>
          <a:lstStyle/>
          <a:p>
            <a:pPr marL="0" indent="0" algn="ctr">
              <a:lnSpc>
                <a:spcPct val="90000"/>
              </a:lnSpc>
              <a:buNone/>
            </a:pPr>
            <a:r>
              <a:rPr lang="es-CO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ACTIVIDADES IDENTIFICADAS</a:t>
            </a:r>
          </a:p>
          <a:p>
            <a:endParaRPr lang="es-CO" sz="20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67544" y="980728"/>
            <a:ext cx="8208912" cy="4767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6228184" y="1124744"/>
            <a:ext cx="2592288" cy="2923877"/>
          </a:xfrm>
          <a:prstGeom prst="rect">
            <a:avLst/>
          </a:prstGeom>
          <a:solidFill>
            <a:srgbClr val="C00000">
              <a:alpha val="46000"/>
            </a:srgbClr>
          </a:solidFill>
          <a:ln w="28575">
            <a:solidFill>
              <a:schemeClr val="accent1">
                <a:lumMod val="75000"/>
              </a:schemeClr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>
            <a:spAutoFit/>
          </a:bodyPr>
          <a:lstStyle/>
          <a:p>
            <a:pPr algn="just"/>
            <a:r>
              <a:rPr lang="es-CO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En </a:t>
            </a:r>
            <a:r>
              <a:rPr lang="es-CO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el avance del proyecto RIT se identifico el desarrollo de </a:t>
            </a:r>
            <a:r>
              <a:rPr lang="es-CO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468</a:t>
            </a:r>
            <a:r>
              <a:rPr lang="es-CO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actividades de las </a:t>
            </a:r>
            <a:r>
              <a:rPr lang="es-CO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546</a:t>
            </a:r>
            <a:r>
              <a:rPr lang="es-CO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s-CO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gravadas con el impuesto.</a:t>
            </a:r>
            <a:endParaRPr lang="es-CO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265011" y="6017864"/>
            <a:ext cx="4695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400" dirty="0" smtClean="0"/>
              <a:t>Fuente. Datos estadísticos </a:t>
            </a:r>
            <a:r>
              <a:rPr lang="es-CO" sz="1400" dirty="0" err="1" smtClean="0"/>
              <a:t>procálculo</a:t>
            </a:r>
            <a:r>
              <a:rPr lang="es-CO" sz="1400" dirty="0" smtClean="0"/>
              <a:t> con corte al 30-09-2014 </a:t>
            </a:r>
            <a:endParaRPr lang="es-CO" sz="1400" dirty="0"/>
          </a:p>
        </p:txBody>
      </p:sp>
    </p:spTree>
    <p:extLst>
      <p:ext uri="{BB962C8B-B14F-4D97-AF65-F5344CB8AC3E}">
        <p14:creationId xmlns:p14="http://schemas.microsoft.com/office/powerpoint/2010/main" val="18029991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 flipH="1">
            <a:off x="1691680" y="1616606"/>
            <a:ext cx="2160241" cy="55785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" name="CuadroTexto 2"/>
          <p:cNvSpPr txBox="1"/>
          <p:nvPr/>
        </p:nvSpPr>
        <p:spPr>
          <a:xfrm>
            <a:off x="-59024" y="2174463"/>
            <a:ext cx="3841794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defPPr>
              <a:defRPr lang="es-ES"/>
            </a:defPPr>
            <a:lvl1pPr algn="ctr">
              <a:defRPr sz="2400" b="1" i="1">
                <a:solidFill>
                  <a:schemeClr val="accent5">
                    <a:lumMod val="5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Arial Narrow" pitchFamily="34" charset="0"/>
              </a:defRPr>
            </a:lvl1pPr>
          </a:lstStyle>
          <a:p>
            <a:r>
              <a:rPr lang="es-CO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32.109 Registrados </a:t>
            </a:r>
          </a:p>
          <a:p>
            <a:r>
              <a:rPr lang="es-CO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NO reportaron ingresos (61%)</a:t>
            </a:r>
          </a:p>
        </p:txBody>
      </p:sp>
      <p:sp>
        <p:nvSpPr>
          <p:cNvPr id="24" name="CuadroTexto 2"/>
          <p:cNvSpPr txBox="1"/>
          <p:nvPr/>
        </p:nvSpPr>
        <p:spPr>
          <a:xfrm>
            <a:off x="4743329" y="2237963"/>
            <a:ext cx="4390946" cy="830997"/>
          </a:xfrm>
          <a:prstGeom prst="rect">
            <a:avLst/>
          </a:prstGeom>
          <a:noFill/>
          <a:effectLst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defPPr>
              <a:defRPr lang="es-ES"/>
            </a:defPPr>
            <a:lvl1pPr algn="ctr">
              <a:defRPr sz="2400" b="1" i="1">
                <a:solidFill>
                  <a:schemeClr val="accent5">
                    <a:lumMod val="5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Arial Narrow" pitchFamily="34" charset="0"/>
              </a:defRPr>
            </a:lvl1pPr>
          </a:lstStyle>
          <a:p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20.143 Registrados </a:t>
            </a:r>
          </a:p>
          <a:p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 reportaron ingresos (39%)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5" name="24 Conector recto"/>
          <p:cNvCxnSpPr/>
          <p:nvPr/>
        </p:nvCxnSpPr>
        <p:spPr>
          <a:xfrm>
            <a:off x="3851920" y="1616606"/>
            <a:ext cx="2592288" cy="62135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3" name="2 Grupo"/>
          <p:cNvGrpSpPr/>
          <p:nvPr/>
        </p:nvGrpSpPr>
        <p:grpSpPr>
          <a:xfrm>
            <a:off x="4064290" y="3218574"/>
            <a:ext cx="4998710" cy="3417814"/>
            <a:chOff x="4606692" y="3064452"/>
            <a:chExt cx="4392488" cy="2740812"/>
          </a:xfrm>
        </p:grpSpPr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6692" y="3064452"/>
              <a:ext cx="4392488" cy="27408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" name="1 CuadroTexto"/>
            <p:cNvSpPr txBox="1"/>
            <p:nvPr/>
          </p:nvSpPr>
          <p:spPr>
            <a:xfrm>
              <a:off x="4606692" y="5587284"/>
              <a:ext cx="1128568" cy="2002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1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Millones de pesos</a:t>
              </a:r>
              <a:endParaRPr lang="es-CO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3" name="1 Marcador de contenido"/>
          <p:cNvSpPr>
            <a:spLocks noGrp="1"/>
          </p:cNvSpPr>
          <p:nvPr>
            <p:ph idx="13"/>
          </p:nvPr>
        </p:nvSpPr>
        <p:spPr>
          <a:xfrm>
            <a:off x="3419872" y="13252"/>
            <a:ext cx="5724128" cy="5760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CO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REPORTE DE INGRESOS EN </a:t>
            </a:r>
            <a:endParaRPr lang="es-CO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s-CO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LAS </a:t>
            </a:r>
            <a:r>
              <a:rPr lang="es-CO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LOCALIDADES VISITADAS</a:t>
            </a:r>
          </a:p>
          <a:p>
            <a:endParaRPr lang="es-CO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699996" y="1093386"/>
            <a:ext cx="46426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28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los 52.252 Registrados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4019734" y="6636388"/>
            <a:ext cx="41196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Fuente. Datos estadísticos </a:t>
            </a:r>
            <a:r>
              <a:rPr lang="es-CO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procálculo</a:t>
            </a:r>
            <a:r>
              <a:rPr lang="es-CO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con corte al 30-09-2014 </a:t>
            </a:r>
            <a:endParaRPr lang="es-CO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0560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836712"/>
            <a:ext cx="9187543" cy="46085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1 Marcador de contenido"/>
          <p:cNvSpPr>
            <a:spLocks noGrp="1"/>
          </p:cNvSpPr>
          <p:nvPr>
            <p:ph idx="13"/>
          </p:nvPr>
        </p:nvSpPr>
        <p:spPr>
          <a:xfrm>
            <a:off x="3419872" y="42868"/>
            <a:ext cx="5724128" cy="576064"/>
          </a:xfrm>
        </p:spPr>
        <p:txBody>
          <a:bodyPr>
            <a:noAutofit/>
          </a:bodyPr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es-CO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PARTICIPACIÓN </a:t>
            </a:r>
            <a:r>
              <a:rPr lang="es-CO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 SECTORES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s-CO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IDENTIFICADOS</a:t>
            </a:r>
            <a:endParaRPr lang="es-CO" sz="1400" dirty="0"/>
          </a:p>
        </p:txBody>
      </p:sp>
      <p:sp>
        <p:nvSpPr>
          <p:cNvPr id="5" name="4 CuadroTexto"/>
          <p:cNvSpPr txBox="1"/>
          <p:nvPr/>
        </p:nvSpPr>
        <p:spPr>
          <a:xfrm>
            <a:off x="2277790" y="5445224"/>
            <a:ext cx="51571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Fuente. Datos estadísticos </a:t>
            </a:r>
            <a:r>
              <a:rPr lang="es-CO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procálculo</a:t>
            </a:r>
            <a:r>
              <a:rPr lang="es-C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con corte al 30-09-2014 </a:t>
            </a:r>
            <a:endParaRPr lang="es-CO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670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43 Conector angular"/>
          <p:cNvCxnSpPr/>
          <p:nvPr/>
        </p:nvCxnSpPr>
        <p:spPr>
          <a:xfrm rot="10800000">
            <a:off x="2699792" y="3933056"/>
            <a:ext cx="1178832" cy="504056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7" name="6 Cilindro"/>
          <p:cNvSpPr/>
          <p:nvPr/>
        </p:nvSpPr>
        <p:spPr>
          <a:xfrm>
            <a:off x="3779912" y="2924944"/>
            <a:ext cx="1584176" cy="1872208"/>
          </a:xfrm>
          <a:prstGeom prst="ca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INFORMACION REGISTRO PROYECTO RIT</a:t>
            </a:r>
            <a:endParaRPr lang="es-CO" sz="14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8 Cilindro"/>
          <p:cNvSpPr/>
          <p:nvPr/>
        </p:nvSpPr>
        <p:spPr>
          <a:xfrm>
            <a:off x="3779912" y="908720"/>
            <a:ext cx="1584176" cy="576064"/>
          </a:xfrm>
          <a:prstGeom prst="ca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DATOS CONTRIBUYENTE </a:t>
            </a:r>
            <a:endParaRPr lang="es-CO" sz="12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9 Cilindro"/>
          <p:cNvSpPr/>
          <p:nvPr/>
        </p:nvSpPr>
        <p:spPr>
          <a:xfrm>
            <a:off x="3716327" y="1556792"/>
            <a:ext cx="1742594" cy="576064"/>
          </a:xfrm>
          <a:prstGeom prst="ca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DATOS ESTABLECIMIENTO</a:t>
            </a:r>
            <a:endParaRPr lang="es-CO" sz="12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10 Cilindro"/>
          <p:cNvSpPr/>
          <p:nvPr/>
        </p:nvSpPr>
        <p:spPr>
          <a:xfrm>
            <a:off x="3779912" y="2204864"/>
            <a:ext cx="1584176" cy="576064"/>
          </a:xfrm>
          <a:prstGeom prst="ca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DATOS CONTROL</a:t>
            </a:r>
            <a:endParaRPr lang="es-CO" sz="12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12 Rectángulo redondeado"/>
          <p:cNvSpPr/>
          <p:nvPr/>
        </p:nvSpPr>
        <p:spPr>
          <a:xfrm>
            <a:off x="323528" y="1505964"/>
            <a:ext cx="2376264" cy="72008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INFORMACIÓN EXOGENA </a:t>
            </a:r>
            <a:endParaRPr lang="es-CO" sz="1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14 Rectángulo redondeado"/>
          <p:cNvSpPr/>
          <p:nvPr/>
        </p:nvSpPr>
        <p:spPr>
          <a:xfrm>
            <a:off x="6228184" y="1505964"/>
            <a:ext cx="2351252" cy="72008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DIRECCION DE IMPUESTOS DE BOGOTA </a:t>
            </a:r>
          </a:p>
        </p:txBody>
      </p:sp>
      <p:sp>
        <p:nvSpPr>
          <p:cNvPr id="16" name="15 Rectángulo redondeado"/>
          <p:cNvSpPr/>
          <p:nvPr/>
        </p:nvSpPr>
        <p:spPr>
          <a:xfrm>
            <a:off x="323528" y="3573016"/>
            <a:ext cx="2351252" cy="72008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UAECD</a:t>
            </a:r>
          </a:p>
        </p:txBody>
      </p:sp>
      <p:cxnSp>
        <p:nvCxnSpPr>
          <p:cNvPr id="40" name="39 Conector angular"/>
          <p:cNvCxnSpPr>
            <a:stCxn id="7" idx="2"/>
            <a:endCxn id="13" idx="3"/>
          </p:cNvCxnSpPr>
          <p:nvPr/>
        </p:nvCxnSpPr>
        <p:spPr>
          <a:xfrm rot="10800000">
            <a:off x="2699792" y="1866004"/>
            <a:ext cx="1080120" cy="1995044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2" name="41 Conector angular"/>
          <p:cNvCxnSpPr>
            <a:stCxn id="7" idx="4"/>
            <a:endCxn id="15" idx="1"/>
          </p:cNvCxnSpPr>
          <p:nvPr/>
        </p:nvCxnSpPr>
        <p:spPr>
          <a:xfrm flipV="1">
            <a:off x="5364088" y="1866004"/>
            <a:ext cx="864096" cy="199504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0" name="59 CuadroTexto"/>
          <p:cNvSpPr txBox="1"/>
          <p:nvPr/>
        </p:nvSpPr>
        <p:spPr>
          <a:xfrm>
            <a:off x="5796136" y="2341329"/>
            <a:ext cx="33842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Cuenta Corriente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Declarantes No declarantes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Otros Impuestos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61 CuadroTexto"/>
          <p:cNvSpPr txBox="1"/>
          <p:nvPr/>
        </p:nvSpPr>
        <p:spPr>
          <a:xfrm>
            <a:off x="337458" y="4501569"/>
            <a:ext cx="279438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Actualización base      catastral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Predios usos destino</a:t>
            </a:r>
            <a:endParaRPr lang="es-CO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62 CuadroTexto"/>
          <p:cNvSpPr txBox="1"/>
          <p:nvPr/>
        </p:nvSpPr>
        <p:spPr>
          <a:xfrm>
            <a:off x="323528" y="2348880"/>
            <a:ext cx="181972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Dian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Renta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Bancos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C.  Comercio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Marcador de contenido 1"/>
          <p:cNvSpPr>
            <a:spLocks noGrp="1"/>
          </p:cNvSpPr>
          <p:nvPr>
            <p:ph idx="13"/>
          </p:nvPr>
        </p:nvSpPr>
        <p:spPr>
          <a:xfrm>
            <a:off x="3347864" y="15128"/>
            <a:ext cx="5876528" cy="749576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 algn="ctr">
              <a:buNone/>
            </a:pPr>
            <a:r>
              <a:rPr lang="es-CO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PROCESO </a:t>
            </a:r>
            <a:r>
              <a:rPr lang="es-CO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FORMULARIOS SUGERIDOS </a:t>
            </a:r>
            <a:r>
              <a:rPr lang="es-CO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ICA</a:t>
            </a:r>
          </a:p>
        </p:txBody>
      </p:sp>
      <p:sp>
        <p:nvSpPr>
          <p:cNvPr id="12" name="11 Operación manual"/>
          <p:cNvSpPr/>
          <p:nvPr/>
        </p:nvSpPr>
        <p:spPr>
          <a:xfrm>
            <a:off x="2483768" y="5009400"/>
            <a:ext cx="4104456" cy="1587952"/>
          </a:xfrm>
          <a:prstGeom prst="flowChartManualOperation">
            <a:avLst/>
          </a:prstGeom>
          <a:solidFill>
            <a:schemeClr val="tx2">
              <a:lumMod val="7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IDENTIFICACIÓN DE  3.417 POSIBLES CONTRIBUYENTES.</a:t>
            </a:r>
            <a:endParaRPr lang="es-CO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16 Cheurón"/>
          <p:cNvSpPr/>
          <p:nvPr/>
        </p:nvSpPr>
        <p:spPr>
          <a:xfrm rot="5400000">
            <a:off x="4283968" y="4259099"/>
            <a:ext cx="576064" cy="936104"/>
          </a:xfrm>
          <a:prstGeom prst="chevron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400" b="1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8" name="Picture 4" descr=" 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44208" y="3765617"/>
            <a:ext cx="1666975" cy="959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0" y="5803376"/>
            <a:ext cx="1734648" cy="793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46789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1031</TotalTime>
  <Words>576</Words>
  <Application>Microsoft Office PowerPoint</Application>
  <PresentationFormat>Presentación en pantalla (4:3)</PresentationFormat>
  <Paragraphs>115</Paragraphs>
  <Slides>13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Carolina Lanos Torres</dc:creator>
  <cp:lastModifiedBy>Libardo Giovanni Ortegon Sanchez</cp:lastModifiedBy>
  <cp:revision>90</cp:revision>
  <dcterms:created xsi:type="dcterms:W3CDTF">2014-07-10T15:32:49Z</dcterms:created>
  <dcterms:modified xsi:type="dcterms:W3CDTF">2014-10-01T19:44:20Z</dcterms:modified>
</cp:coreProperties>
</file>