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527" r:id="rId2"/>
    <p:sldId id="585" r:id="rId3"/>
    <p:sldId id="586" r:id="rId4"/>
    <p:sldId id="588" r:id="rId5"/>
    <p:sldId id="587" r:id="rId6"/>
    <p:sldId id="590" r:id="rId7"/>
    <p:sldId id="592" r:id="rId8"/>
    <p:sldId id="593" r:id="rId9"/>
    <p:sldId id="310" r:id="rId10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se" initials="J" lastIdx="1" clrIdx="0">
    <p:extLst>
      <p:ext uri="{19B8F6BF-5375-455C-9EA6-DF929625EA0E}">
        <p15:presenceInfo xmlns:p15="http://schemas.microsoft.com/office/powerpoint/2012/main" userId="Jose" providerId="None"/>
      </p:ext>
    </p:extLst>
  </p:cmAuthor>
  <p:cmAuthor id="2" name="MARIA CLARA RODRIGUEZ" initials="MCR" lastIdx="1" clrIdx="1">
    <p:extLst>
      <p:ext uri="{19B8F6BF-5375-455C-9EA6-DF929625EA0E}">
        <p15:presenceInfo xmlns:p15="http://schemas.microsoft.com/office/powerpoint/2012/main" userId="c5ffbc14b99cda9c" providerId="Windows Live"/>
      </p:ext>
    </p:extLst>
  </p:cmAuthor>
  <p:cmAuthor id="3" name="Ana María Ortiz Zuluaga" initials="AMOZ" lastIdx="2" clrIdx="2">
    <p:extLst>
      <p:ext uri="{19B8F6BF-5375-455C-9EA6-DF929625EA0E}">
        <p15:presenceInfo xmlns:p15="http://schemas.microsoft.com/office/powerpoint/2012/main" userId="508e60f30edb0a0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3B1F"/>
    <a:srgbClr val="FFC000"/>
    <a:srgbClr val="BECBD5"/>
    <a:srgbClr val="144B45"/>
    <a:srgbClr val="869FB1"/>
    <a:srgbClr val="9EC22A"/>
    <a:srgbClr val="213B55"/>
    <a:srgbClr val="712C25"/>
    <a:srgbClr val="CC3300"/>
    <a:srgbClr val="2F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8" autoAdjust="0"/>
    <p:restoredTop sz="96374" autoAdjust="0"/>
  </p:normalViewPr>
  <p:slideViewPr>
    <p:cSldViewPr snapToGrid="0">
      <p:cViewPr varScale="1">
        <p:scale>
          <a:sx n="83" d="100"/>
          <a:sy n="83" d="100"/>
        </p:scale>
        <p:origin x="64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AF237-D270-438A-BE0A-23A4571237E4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73640B-7832-482E-8A48-80EBE31E236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0385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65584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45778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82979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703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0966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5549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s-E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85864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5e4b937d39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5e4b937d39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751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658EF1-49E4-4C96-80E9-C7C1FB3C2A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683D77E-1744-4BA6-A299-F2FF53D97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C1D4141-2F13-4A6F-A1CE-43C2C65B4F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C94263B-4D90-4F8C-B919-FC512EB7C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5E16D94-BB73-447D-A93E-40FF6947D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8435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A0407F-6607-4FEF-9E16-79492375A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E10260A-DE89-427A-A6F2-C3D93F9F2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3D7077-9F74-4EA2-BFA6-193FD4308B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4ACC52-9D29-49FB-BB22-A7C4C4DD6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4549A8-AE81-4A2A-9AAA-1372213F9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97682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13BF6AD-9A43-4279-A81F-08E4EF7F7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D7D2FE5-071B-4083-9487-5FDEE5C91E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AB6126-3EA3-44CD-80D4-949393252E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6F699-42F7-4C33-A47E-34441BA1C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54E1D8-33F2-4BEE-B2B3-A2968C70B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5313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userDrawn="1">
  <p:cSld name="1_Título y objeto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6909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"/>
          <p:cNvSpPr txBox="1">
            <a:spLocks noGrp="1"/>
          </p:cNvSpPr>
          <p:nvPr>
            <p:ph type="ctrTitle" idx="13"/>
          </p:nvPr>
        </p:nvSpPr>
        <p:spPr>
          <a:xfrm>
            <a:off x="4107967" y="531667"/>
            <a:ext cx="3976000" cy="9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867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867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867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867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867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867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867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867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Nunito Sans ExtraBold"/>
              <a:buNone/>
              <a:defRPr sz="1867" b="0">
                <a:solidFill>
                  <a:schemeClr val="lt1"/>
                </a:solidFill>
                <a:latin typeface="Nunito Sans ExtraBold"/>
                <a:ea typeface="Nunito Sans ExtraBold"/>
                <a:cs typeface="Nunito Sans ExtraBold"/>
                <a:sym typeface="Nunito Sans ExtraBol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6106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19913F-BF0C-460C-BE0E-623363821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19B9E1-D585-4608-8233-9031FA4F9D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3A853A-982B-4D88-BC93-4023CC76F0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13D42E-5A4A-4792-9033-5906BAE6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A2DFC-A1DE-4587-8295-A293CD05C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739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6FEC53-7926-4E0B-A034-8FCA08AD8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DAB049-7FEF-48C0-B141-53C477530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847CD7-1FCC-414C-A7D0-8BF0E316C61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F0BA47-FE74-41AA-BB98-ECB314E70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6A3B46-B213-4ABD-BC0C-3FC6010044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0974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2729A-238C-4B6C-AE7C-E0A0A361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1C5614-4EBC-43AE-AF43-198B7F6F3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E131D5E-37BE-44A1-996C-932C426937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C7AB74-A62F-42A3-BDFC-400965CBA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EFB9D06-2F34-4B7E-A7AB-3298F16C2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316A2D-180B-4EAA-91E8-E0897CBB1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3610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51B98-AC5A-4CF1-9A82-0E5151D0D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A5EC611-27D0-4E53-85B4-F2AF7F4E23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F581ED0-17D2-43CE-A027-66301189D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4EF2859-C0F9-4B8A-BBD2-A6E21023C7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CF66C1-9443-4D56-8CA7-D0FBA032AD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29E13D7-B037-4685-8D9A-53AEBC3BF5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8D2E7F4-D5E7-4FBF-9509-186673E7F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CC569BF-FF0A-47A1-A9F2-4B3CF86A5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11253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FD4BCB-8BAF-4DD0-8CBB-0E9C533CF9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45369B-6B85-4A3E-8EEF-648E0C3C60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834F839-D3C2-4417-AE1E-B20E5C617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01254EF-9F7D-41E5-84D5-2367E98CB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6918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5D466BB-CFE8-410F-A4BD-D5E304845B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8847B2-991F-4046-B20B-A3CE8583C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6884D30-3B1F-4B9A-8837-8EE34A3C8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8557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3C9FAC8-2321-459D-91D1-A349CC91A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4A26D7-10EE-4F94-93B4-177CE5B98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AAF0E2-01CF-4142-914B-71E9894C6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454062-0D77-496D-BD49-815EEB6B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23E3B61-0C83-4831-9280-DBD68E571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FA33B73-AFE3-4CB2-B7EA-9F0AB932E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15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6E877-ED81-4453-B426-D364859D5C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0D60033-0163-460A-B724-3106733707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D93CC8-7275-4734-B4E2-B84963A9CB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0974F0-5E22-49BD-939D-EAD4BFAD0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FCB4A4-0E37-43C4-8D9B-CC2DC8C53DF0}" type="datetimeFigureOut">
              <a:rPr lang="es-MX" smtClean="0"/>
              <a:t>23/06/2022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859E20-FFE8-4684-BD0C-51470946C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D557A66-3CA9-41A9-A539-7FD644BB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7EC8CD8-1030-41F7-A8C0-B9E437FB6D9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54717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ub, sitting, stall, tiled&#10;&#10;Description automatically generated">
            <a:extLst>
              <a:ext uri="{FF2B5EF4-FFF2-40B4-BE49-F238E27FC236}">
                <a16:creationId xmlns:a16="http://schemas.microsoft.com/office/drawing/2014/main" id="{B884F0F0-B179-45FE-BEC9-28045736215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443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uitar&#10;&#10;Description automatically generated">
            <a:extLst>
              <a:ext uri="{FF2B5EF4-FFF2-40B4-BE49-F238E27FC236}">
                <a16:creationId xmlns:a16="http://schemas.microsoft.com/office/drawing/2014/main" id="{EBF46D11-E7F1-43D7-8A93-2F4381B7F1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7" name="Picture 26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A6239379-DF5E-466F-9AEE-E187B8CAA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1792" y="441254"/>
            <a:ext cx="1367726" cy="1360888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64CCBA93-A07D-4FB4-A8BE-50F17AA88E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80" y="5274621"/>
            <a:ext cx="1962928" cy="996984"/>
          </a:xfrm>
          <a:prstGeom prst="rect">
            <a:avLst/>
          </a:prstGeom>
        </p:spPr>
      </p:pic>
      <p:sp>
        <p:nvSpPr>
          <p:cNvPr id="30" name="Google Shape;113;p20">
            <a:extLst>
              <a:ext uri="{FF2B5EF4-FFF2-40B4-BE49-F238E27FC236}">
                <a16:creationId xmlns:a16="http://schemas.microsoft.com/office/drawing/2014/main" id="{72357096-FCA5-4512-9347-570C9280953C}"/>
              </a:ext>
            </a:extLst>
          </p:cNvPr>
          <p:cNvSpPr txBox="1">
            <a:spLocks/>
          </p:cNvSpPr>
          <p:nvPr/>
        </p:nvSpPr>
        <p:spPr>
          <a:xfrm>
            <a:off x="1105944" y="1910922"/>
            <a:ext cx="9980112" cy="1698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 algn="ctr"/>
            <a:r>
              <a:rPr lang="es-ES" sz="5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Plan Comunicaciones 2022</a:t>
            </a: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29BC2D20-7C5C-4CBB-96CB-B8AC3FACC735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duotone>
              <a:prstClr val="black"/>
              <a:schemeClr val="tx1">
                <a:lumMod val="85000"/>
                <a:lumOff val="1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1231" y="5886305"/>
            <a:ext cx="1578287" cy="77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146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9">
            <a:extLst>
              <a:ext uri="{FF2B5EF4-FFF2-40B4-BE49-F238E27FC236}">
                <a16:creationId xmlns:a16="http://schemas.microsoft.com/office/drawing/2014/main" id="{B4381BEB-A90A-4032-A5C4-42EEF1C20CD9}"/>
              </a:ext>
            </a:extLst>
          </p:cNvPr>
          <p:cNvSpPr/>
          <p:nvPr/>
        </p:nvSpPr>
        <p:spPr>
          <a:xfrm>
            <a:off x="238379" y="3479969"/>
            <a:ext cx="2441399" cy="540941"/>
          </a:xfrm>
          <a:prstGeom prst="roundRect">
            <a:avLst/>
          </a:prstGeom>
          <a:solidFill>
            <a:srgbClr val="36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23">
            <a:extLst>
              <a:ext uri="{FF2B5EF4-FFF2-40B4-BE49-F238E27FC236}">
                <a16:creationId xmlns:a16="http://schemas.microsoft.com/office/drawing/2014/main" id="{A56DCAB6-5A8A-4148-B442-84C5E64C1EFA}"/>
              </a:ext>
            </a:extLst>
          </p:cNvPr>
          <p:cNvSpPr/>
          <p:nvPr/>
        </p:nvSpPr>
        <p:spPr>
          <a:xfrm>
            <a:off x="2750459" y="3481085"/>
            <a:ext cx="1925777" cy="540941"/>
          </a:xfrm>
          <a:prstGeom prst="roundRect">
            <a:avLst/>
          </a:prstGeom>
          <a:solidFill>
            <a:srgbClr val="36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9372189-F521-49F8-A899-0DC2E997AF41}"/>
              </a:ext>
            </a:extLst>
          </p:cNvPr>
          <p:cNvSpPr/>
          <p:nvPr/>
        </p:nvSpPr>
        <p:spPr>
          <a:xfrm>
            <a:off x="-1" y="334108"/>
            <a:ext cx="4677509" cy="501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/>
              <a:t>     </a:t>
            </a:r>
            <a:r>
              <a:rPr lang="es-CO" sz="2400" b="1" dirty="0"/>
              <a:t>Go Catastral</a:t>
            </a:r>
            <a:endParaRPr lang="es-CO" b="1" dirty="0"/>
          </a:p>
        </p:txBody>
      </p:sp>
      <p:sp>
        <p:nvSpPr>
          <p:cNvPr id="8" name="CuadroTexto 7"/>
          <p:cNvSpPr txBox="1"/>
          <p:nvPr/>
        </p:nvSpPr>
        <p:spPr>
          <a:xfrm>
            <a:off x="714774" y="1622208"/>
            <a:ext cx="63510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400" dirty="0">
                <a:solidFill>
                  <a:schemeClr val="bg2">
                    <a:lumMod val="50000"/>
                  </a:schemeClr>
                </a:solidFill>
              </a:rPr>
              <a:t>Planeación, ejecución y seguimiento de los planes de comunicaciones en:   </a:t>
            </a:r>
          </a:p>
        </p:txBody>
      </p:sp>
      <p:sp>
        <p:nvSpPr>
          <p:cNvPr id="9" name="CuadroTexto 1">
            <a:extLst>
              <a:ext uri="{FF2B5EF4-FFF2-40B4-BE49-F238E27FC236}">
                <a16:creationId xmlns:a16="http://schemas.microsoft.com/office/drawing/2014/main" id="{CAB12D19-ED32-40E4-ACE5-D990F62B69DB}"/>
              </a:ext>
            </a:extLst>
          </p:cNvPr>
          <p:cNvSpPr txBox="1"/>
          <p:nvPr/>
        </p:nvSpPr>
        <p:spPr>
          <a:xfrm>
            <a:off x="263102" y="3456683"/>
            <a:ext cx="243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150" dirty="0">
                <a:solidFill>
                  <a:schemeClr val="bg1">
                    <a:lumMod val="95000"/>
                  </a:schemeClr>
                </a:solidFill>
              </a:rPr>
              <a:t>Cundinamarca</a:t>
            </a:r>
            <a:endParaRPr lang="es-CO" sz="2800" b="1" spc="-1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CuadroTexto 1">
            <a:extLst>
              <a:ext uri="{FF2B5EF4-FFF2-40B4-BE49-F238E27FC236}">
                <a16:creationId xmlns:a16="http://schemas.microsoft.com/office/drawing/2014/main" id="{4A8B54CD-FC2F-4378-B2D1-E3248B858C7E}"/>
              </a:ext>
            </a:extLst>
          </p:cNvPr>
          <p:cNvSpPr txBox="1"/>
          <p:nvPr/>
        </p:nvSpPr>
        <p:spPr>
          <a:xfrm>
            <a:off x="2927588" y="3429312"/>
            <a:ext cx="1529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150" dirty="0">
                <a:solidFill>
                  <a:schemeClr val="bg1">
                    <a:lumMod val="95000"/>
                  </a:schemeClr>
                </a:solidFill>
              </a:rPr>
              <a:t>Armenia </a:t>
            </a:r>
            <a:endParaRPr lang="es-CO" sz="2800" b="1" spc="-1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5" name="Rectangle: Rounded Corners 23">
            <a:extLst>
              <a:ext uri="{FF2B5EF4-FFF2-40B4-BE49-F238E27FC236}">
                <a16:creationId xmlns:a16="http://schemas.microsoft.com/office/drawing/2014/main" id="{A56DCAB6-5A8A-4148-B442-84C5E64C1EFA}"/>
              </a:ext>
            </a:extLst>
          </p:cNvPr>
          <p:cNvSpPr/>
          <p:nvPr/>
        </p:nvSpPr>
        <p:spPr>
          <a:xfrm>
            <a:off x="9857512" y="3410433"/>
            <a:ext cx="2126672" cy="540941"/>
          </a:xfrm>
          <a:prstGeom prst="roundRect">
            <a:avLst/>
          </a:prstGeom>
          <a:solidFill>
            <a:srgbClr val="36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adroTexto 1">
            <a:extLst>
              <a:ext uri="{FF2B5EF4-FFF2-40B4-BE49-F238E27FC236}">
                <a16:creationId xmlns:a16="http://schemas.microsoft.com/office/drawing/2014/main" id="{4A8B54CD-FC2F-4378-B2D1-E3248B858C7E}"/>
              </a:ext>
            </a:extLst>
          </p:cNvPr>
          <p:cNvSpPr txBox="1"/>
          <p:nvPr/>
        </p:nvSpPr>
        <p:spPr>
          <a:xfrm>
            <a:off x="9993074" y="3387147"/>
            <a:ext cx="1831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150" dirty="0">
                <a:solidFill>
                  <a:schemeClr val="bg1">
                    <a:lumMod val="95000"/>
                  </a:schemeClr>
                </a:solidFill>
              </a:rPr>
              <a:t>Santa Rosa  </a:t>
            </a:r>
            <a:endParaRPr lang="es-CO" sz="2800" b="1" spc="-15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7" name="Rectangle: Rounded Corners 23">
            <a:extLst>
              <a:ext uri="{FF2B5EF4-FFF2-40B4-BE49-F238E27FC236}">
                <a16:creationId xmlns:a16="http://schemas.microsoft.com/office/drawing/2014/main" id="{A56DCAB6-5A8A-4148-B442-84C5E64C1EFA}"/>
              </a:ext>
            </a:extLst>
          </p:cNvPr>
          <p:cNvSpPr/>
          <p:nvPr/>
        </p:nvSpPr>
        <p:spPr>
          <a:xfrm>
            <a:off x="4756143" y="3447338"/>
            <a:ext cx="2441399" cy="540941"/>
          </a:xfrm>
          <a:prstGeom prst="roundRect">
            <a:avLst/>
          </a:prstGeom>
          <a:solidFill>
            <a:srgbClr val="36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adroTexto 1">
            <a:extLst>
              <a:ext uri="{FF2B5EF4-FFF2-40B4-BE49-F238E27FC236}">
                <a16:creationId xmlns:a16="http://schemas.microsoft.com/office/drawing/2014/main" id="{4A8B54CD-FC2F-4378-B2D1-E3248B858C7E}"/>
              </a:ext>
            </a:extLst>
          </p:cNvPr>
          <p:cNvSpPr txBox="1"/>
          <p:nvPr/>
        </p:nvSpPr>
        <p:spPr>
          <a:xfrm>
            <a:off x="4822432" y="3437900"/>
            <a:ext cx="2433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150" dirty="0">
                <a:solidFill>
                  <a:schemeClr val="bg1">
                    <a:lumMod val="95000"/>
                  </a:schemeClr>
                </a:solidFill>
              </a:rPr>
              <a:t>Dosquebradas </a:t>
            </a:r>
            <a:endParaRPr lang="es-CO" sz="2800" b="1" spc="-15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21" name="Imagen 20"/>
          <p:cNvPicPr>
            <a:picLocks noChangeAspect="1"/>
          </p:cNvPicPr>
          <p:nvPr/>
        </p:nvPicPr>
        <p:blipFill rotWithShape="1">
          <a:blip r:embed="rId3"/>
          <a:srcRect l="64482" t="78603" r="13583" b="12216"/>
          <a:stretch/>
        </p:blipFill>
        <p:spPr>
          <a:xfrm>
            <a:off x="353920" y="4365470"/>
            <a:ext cx="2260977" cy="532029"/>
          </a:xfrm>
          <a:prstGeom prst="rect">
            <a:avLst/>
          </a:prstGeom>
        </p:spPr>
      </p:pic>
      <p:pic>
        <p:nvPicPr>
          <p:cNvPr id="23" name="Imagen 2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9346" y="4166120"/>
            <a:ext cx="1424436" cy="648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9">
            <a:extLst>
              <a:ext uri="{FF2B5EF4-FFF2-40B4-BE49-F238E27FC236}">
                <a16:creationId xmlns:a16="http://schemas.microsoft.com/office/drawing/2014/main" id="{EC63B1AE-BCB7-6F40-9CCA-3358A59C9CCE}"/>
              </a:ext>
            </a:extLst>
          </p:cNvPr>
          <p:cNvPicPr/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90" y="4162218"/>
            <a:ext cx="915298" cy="86628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Inicio - Alcaldía de Armenia"/>
          <p:cNvPicPr>
            <a:picLocks noChangeAspect="1" noChangeArrowheads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996" y="4027403"/>
            <a:ext cx="1118572" cy="98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59E48DEE-00BD-F049-AC16-6D4F1A976A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797" y="2641"/>
            <a:ext cx="4717203" cy="3139888"/>
          </a:xfrm>
          <a:prstGeom prst="rect">
            <a:avLst/>
          </a:prstGeom>
        </p:spPr>
      </p:pic>
      <p:sp>
        <p:nvSpPr>
          <p:cNvPr id="31" name="Abrir llave 30">
            <a:extLst>
              <a:ext uri="{FF2B5EF4-FFF2-40B4-BE49-F238E27FC236}">
                <a16:creationId xmlns:a16="http://schemas.microsoft.com/office/drawing/2014/main" id="{F45C900A-8BAB-8440-81F3-77A4301B6847}"/>
              </a:ext>
            </a:extLst>
          </p:cNvPr>
          <p:cNvSpPr/>
          <p:nvPr/>
        </p:nvSpPr>
        <p:spPr>
          <a:xfrm rot="16200000">
            <a:off x="2957289" y="2679022"/>
            <a:ext cx="659625" cy="5952154"/>
          </a:xfrm>
          <a:prstGeom prst="leftBrace">
            <a:avLst>
              <a:gd name="adj1" fmla="val 8333"/>
              <a:gd name="adj2" fmla="val 47433"/>
            </a:avLst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2" name="Rectángulo 31"/>
          <p:cNvSpPr/>
          <p:nvPr/>
        </p:nvSpPr>
        <p:spPr>
          <a:xfrm>
            <a:off x="2205379" y="6097918"/>
            <a:ext cx="19312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36B6AC"/>
                </a:solidFill>
                <a:ea typeface="Calibri"/>
                <a:cs typeface="Calibri"/>
              </a:rPr>
              <a:t>Operadores</a:t>
            </a:r>
          </a:p>
        </p:txBody>
      </p:sp>
      <p:sp>
        <p:nvSpPr>
          <p:cNvPr id="33" name="Rectángulo 32"/>
          <p:cNvSpPr/>
          <p:nvPr/>
        </p:nvSpPr>
        <p:spPr>
          <a:xfrm>
            <a:off x="7162193" y="5389361"/>
            <a:ext cx="1495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36B6AC"/>
                </a:solidFill>
                <a:ea typeface="Calibri"/>
                <a:cs typeface="Calibri"/>
              </a:rPr>
              <a:t>Gestores</a:t>
            </a:r>
          </a:p>
        </p:txBody>
      </p:sp>
      <p:sp>
        <p:nvSpPr>
          <p:cNvPr id="34" name="Rectangle: Rounded Corners 21">
            <a:extLst>
              <a:ext uri="{FF2B5EF4-FFF2-40B4-BE49-F238E27FC236}">
                <a16:creationId xmlns:a16="http://schemas.microsoft.com/office/drawing/2014/main" id="{093E949A-2079-4B53-909D-5F1128B5D6CE}"/>
              </a:ext>
            </a:extLst>
          </p:cNvPr>
          <p:cNvSpPr/>
          <p:nvPr/>
        </p:nvSpPr>
        <p:spPr>
          <a:xfrm>
            <a:off x="7723614" y="3429312"/>
            <a:ext cx="1880109" cy="540941"/>
          </a:xfrm>
          <a:prstGeom prst="roundRect">
            <a:avLst/>
          </a:prstGeom>
          <a:solidFill>
            <a:srgbClr val="36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adroTexto 1">
            <a:extLst>
              <a:ext uri="{FF2B5EF4-FFF2-40B4-BE49-F238E27FC236}">
                <a16:creationId xmlns:a16="http://schemas.microsoft.com/office/drawing/2014/main" id="{4674A49E-E30B-4792-8D17-5183AAE85BE3}"/>
              </a:ext>
            </a:extLst>
          </p:cNvPr>
          <p:cNvSpPr txBox="1"/>
          <p:nvPr/>
        </p:nvSpPr>
        <p:spPr>
          <a:xfrm>
            <a:off x="7762192" y="3406026"/>
            <a:ext cx="193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150" dirty="0">
                <a:solidFill>
                  <a:schemeClr val="bg1">
                    <a:lumMod val="95000"/>
                  </a:schemeClr>
                </a:solidFill>
              </a:rPr>
              <a:t>Cartagena </a:t>
            </a:r>
            <a:endParaRPr lang="es-CO" sz="2800" b="1" spc="-15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10C2D891-E381-594F-B424-82FEDE1C7BE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3454" y="4186434"/>
            <a:ext cx="2473169" cy="724332"/>
          </a:xfrm>
          <a:prstGeom prst="rect">
            <a:avLst/>
          </a:prstGeom>
        </p:spPr>
      </p:pic>
      <p:sp>
        <p:nvSpPr>
          <p:cNvPr id="37" name="Rectangle: Rounded Corners 21">
            <a:extLst>
              <a:ext uri="{FF2B5EF4-FFF2-40B4-BE49-F238E27FC236}">
                <a16:creationId xmlns:a16="http://schemas.microsoft.com/office/drawing/2014/main" id="{093E949A-2079-4B53-909D-5F1128B5D6CE}"/>
              </a:ext>
            </a:extLst>
          </p:cNvPr>
          <p:cNvSpPr/>
          <p:nvPr/>
        </p:nvSpPr>
        <p:spPr>
          <a:xfrm>
            <a:off x="8966568" y="5049675"/>
            <a:ext cx="1880109" cy="540941"/>
          </a:xfrm>
          <a:prstGeom prst="roundRect">
            <a:avLst/>
          </a:prstGeom>
          <a:solidFill>
            <a:srgbClr val="36B6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adroTexto 1">
            <a:extLst>
              <a:ext uri="{FF2B5EF4-FFF2-40B4-BE49-F238E27FC236}">
                <a16:creationId xmlns:a16="http://schemas.microsoft.com/office/drawing/2014/main" id="{4674A49E-E30B-4792-8D17-5183AAE85BE3}"/>
              </a:ext>
            </a:extLst>
          </p:cNvPr>
          <p:cNvSpPr txBox="1"/>
          <p:nvPr/>
        </p:nvSpPr>
        <p:spPr>
          <a:xfrm>
            <a:off x="9199115" y="5026389"/>
            <a:ext cx="19385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spc="-150" dirty="0">
                <a:solidFill>
                  <a:schemeClr val="bg1">
                    <a:lumMod val="95000"/>
                  </a:schemeClr>
                </a:solidFill>
              </a:rPr>
              <a:t>Palmira </a:t>
            </a:r>
            <a:endParaRPr lang="es-CO" sz="2800" b="1" spc="-15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39" name="Google Shape;90;p1" descr="Texto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8980423" y="5497540"/>
            <a:ext cx="1770385" cy="88224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Abrir llave 39">
            <a:extLst>
              <a:ext uri="{FF2B5EF4-FFF2-40B4-BE49-F238E27FC236}">
                <a16:creationId xmlns:a16="http://schemas.microsoft.com/office/drawing/2014/main" id="{F45C900A-8BAB-8440-81F3-77A4301B6847}"/>
              </a:ext>
            </a:extLst>
          </p:cNvPr>
          <p:cNvSpPr/>
          <p:nvPr/>
        </p:nvSpPr>
        <p:spPr>
          <a:xfrm rot="16200000">
            <a:off x="9941523" y="4588671"/>
            <a:ext cx="453692" cy="3611242"/>
          </a:xfrm>
          <a:prstGeom prst="leftBrace">
            <a:avLst>
              <a:gd name="adj1" fmla="val 8333"/>
              <a:gd name="adj2" fmla="val 47049"/>
            </a:avLst>
          </a:prstGeom>
          <a:ln w="317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037071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9372189-F521-49F8-A899-0DC2E997AF41}"/>
              </a:ext>
            </a:extLst>
          </p:cNvPr>
          <p:cNvSpPr/>
          <p:nvPr/>
        </p:nvSpPr>
        <p:spPr>
          <a:xfrm>
            <a:off x="-1" y="334108"/>
            <a:ext cx="5624946" cy="501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dirty="0"/>
              <a:t>     </a:t>
            </a:r>
            <a:r>
              <a:rPr lang="es-CO" sz="2400" b="1" dirty="0"/>
              <a:t>Gerencia de información catastral </a:t>
            </a:r>
            <a:endParaRPr lang="es-CO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536165" y="2087562"/>
            <a:ext cx="35134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Revisión avalúos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Censo 2022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Plusvalia</a:t>
            </a:r>
          </a:p>
          <a:p>
            <a:endParaRPr lang="es-CO" sz="2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1026" name="Picture 2" descr="https://attachments.office.net/owa/gguataquira%40catastrobogota.gov.co/service.svc/s/GetAttachmentThumbnail?id=AAMkAGEzOTUwOGZjLTZiZmYtNDkxNS04MjFhLTlhZWRlNzJhMTgwMwBGAAAAAAAxA46SMbExTruTKAxpo2UgBwAMthKrIj1AQ6OdWmO3hf02AAAAAAEMAAAMthKrIj1AQ6OdWmO3hf02AAHa30m0AAABEgAQAHqiOF2AHYJIjjELVMO2fKM%3D&amp;thumbnailType=2&amp;token=eyJhbGciOiJSUzI1NiIsImtpZCI6IkZBRDY1NDI2MkM2QUYyOTYxQUExRThDQUI3OEZGMUIyNzBFNzA3RTkiLCJ0eXAiOiJKV1QiLCJ4NXQiOiItdFpVSml4cThwWWFvZWpLdDRfeHNuRG5CLWsifQ.eyJvcmlnaW4iOiJodHRwczovL291dGxvb2sub2ZmaWNlLmNvbSIsInVjIjoiMDFmNmQzYzIyMjZlNDQ0ZTlhMDU4YTk2OWEyYjg5ZTUiLCJzaWduaW5fc3RhdGUiOiJbXCJrbXNpXCJdIiwidmVyIjoiRXhjaGFuZ2UuQ2FsbGJhY2suVjEiLCJhcHBjdHhzZW5kZXIiOiJPd2FEb3dubG9hZEAyNWE1MTkzNy02YmJkLTQ2OWQtOWUyNS1kNTNjYmI0YmYzYTIiLCJpc3NyaW5nIjoiV1ciLCJhcHBjdHgiOiJ7XCJtc2V4Y2hwcm90XCI6XCJvd2FcIixcInB1aWRcIjpcIjExNTM4MDExMTY1MDMyMjQ5OTlcIixcInNjb3BlXCI6XCJPd2FEb3dubG9hZFwiLFwib2lkXCI6XCI2MjNkMmY2YS04NGRjLTQ5OTMtYjlhOC01ZWU4ZDE1ZDkxMjJcIixcInByaW1hcnlzaWRcIjpcIlMtMS01LTIxLTE4MjU5NTQ5NjEtMzMzODgwNzUzMy0yODczNTA0OTY3LTExMjU5NTYxXCJ9IiwibmJmIjoxNjQ0NjAxOTM4LCJleHAiOjE2NDQ2MDI1MzgsImlzcyI6IjAwMDAwMDAyLTAwMDAtMGZmMS1jZTAwLTAwMDAwMDAwMDAwMEAyNWE1MTkzNy02YmJkLTQ2OWQtOWUyNS1kNTNjYmI0YmYzYTIiLCJhdWQiOiIwMDAwMDAwMi0wMDAwLTBmZjEtY2UwMC0wMDAwMDAwMDAwMDAvYXR0YWNobWVudHMub2ZmaWNlLm5ldEAyNWE1MTkzNy02YmJkLTQ2OWQtOWUyNS1kNTNjYmI0YmYzYTIiLCJoYXBwIjoib3dhIn0.NcUP9BatILZD-saiHaseEBO_GJwrkXdH_T4ZIBDbXiwniWchwLQ2aGv2B3c2JqDpGuHY5YWcuXy-R8VBIO9nCLvwPuZ6truluV0SYmvhoNeRfUCFxfLuRbURPacNkM5XLOyiJ3msgk2HZ_EQIw1A9HcysvLjafNltlEdDwLg_cOA0frqfrF8J2HtX0JX4TqfJ-7cTsCfOWAHQMP9_KlcFliDzhwqMGUBiCH0girPvzLuYLMD-6-0WGAFnGvby7LJzuyj4i8dT90S5ETD-QAYAuXTUlmFC7yvN0VVlJ9oAYw-xvf1-xvcmOr11JANt8CPWZdDGKBSd3g_DM-_citeoQ&amp;X-OWA-CANARY=ID9TPSScCEedPK1gRTdtP-D8NVqH7dkY7EZzirjEgSzvOrLvt61AoDQd9TgRWpVLLV0vBFLnZ1w.&amp;owa=outlook.office.com&amp;scriptVer=20220128003.08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79"/>
          <a:stretch/>
        </p:blipFill>
        <p:spPr bwMode="auto">
          <a:xfrm>
            <a:off x="6952222" y="0"/>
            <a:ext cx="5239778" cy="417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ángulo 4"/>
          <p:cNvSpPr/>
          <p:nvPr/>
        </p:nvSpPr>
        <p:spPr>
          <a:xfrm>
            <a:off x="626668" y="1564342"/>
            <a:ext cx="1909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36B6AC"/>
                </a:solidFill>
                <a:ea typeface="Calibri"/>
                <a:cs typeface="Calibri"/>
              </a:rPr>
              <a:t>Campañas: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47373" y="4175125"/>
            <a:ext cx="2266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36B6AC"/>
                </a:solidFill>
                <a:ea typeface="Calibri"/>
                <a:cs typeface="Calibri"/>
              </a:rPr>
              <a:t>Avisos de ley  </a:t>
            </a:r>
          </a:p>
        </p:txBody>
      </p:sp>
    </p:spTree>
    <p:extLst>
      <p:ext uri="{BB962C8B-B14F-4D97-AF65-F5344CB8AC3E}">
        <p14:creationId xmlns:p14="http://schemas.microsoft.com/office/powerpoint/2010/main" val="10832137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9372189-F521-49F8-A899-0DC2E997AF41}"/>
              </a:ext>
            </a:extLst>
          </p:cNvPr>
          <p:cNvSpPr/>
          <p:nvPr/>
        </p:nvSpPr>
        <p:spPr>
          <a:xfrm>
            <a:off x="-1" y="334108"/>
            <a:ext cx="4677509" cy="501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dirty="0"/>
              <a:t>     </a:t>
            </a:r>
            <a:r>
              <a:rPr lang="es-CO" sz="2400" b="1" dirty="0"/>
              <a:t>Gerencia comercial </a:t>
            </a:r>
            <a:endParaRPr lang="es-CO" sz="2000" b="1" dirty="0"/>
          </a:p>
        </p:txBody>
      </p:sp>
      <p:sp>
        <p:nvSpPr>
          <p:cNvPr id="3" name="Rectángulo 2"/>
          <p:cNvSpPr/>
          <p:nvPr/>
        </p:nvSpPr>
        <p:spPr>
          <a:xfrm>
            <a:off x="983672" y="1429435"/>
            <a:ext cx="937952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Promocionar el portafolio de productos y servicios de la entidad(Tienda virtual: planos, certificados, registros magnéticos alfanuméricos, Agendamiento a un clic, Catastro en Línea)</a:t>
            </a: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Campaña cierre de servicios a la ciudadanía </a:t>
            </a: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Canales de atención, sedes y horarios. </a:t>
            </a:r>
            <a:endParaRPr lang="es-ES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4106" t="32291" r="3040" b="21682"/>
          <a:stretch/>
        </p:blipFill>
        <p:spPr>
          <a:xfrm>
            <a:off x="1123410" y="3851564"/>
            <a:ext cx="9544591" cy="2660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764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9372189-F521-49F8-A899-0DC2E997AF41}"/>
              </a:ext>
            </a:extLst>
          </p:cNvPr>
          <p:cNvSpPr/>
          <p:nvPr/>
        </p:nvSpPr>
        <p:spPr>
          <a:xfrm>
            <a:off x="0" y="334108"/>
            <a:ext cx="2064328" cy="501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sz="2000" b="1" dirty="0"/>
              <a:t>     </a:t>
            </a:r>
            <a:r>
              <a:rPr lang="es-CO" sz="2400" b="1" dirty="0"/>
              <a:t>Ideca </a:t>
            </a:r>
            <a:endParaRPr lang="es-CO" b="1" dirty="0"/>
          </a:p>
        </p:txBody>
      </p:sp>
      <p:sp>
        <p:nvSpPr>
          <p:cNvPr id="4" name="Rectángulo 3"/>
          <p:cNvSpPr/>
          <p:nvPr/>
        </p:nvSpPr>
        <p:spPr>
          <a:xfrm>
            <a:off x="249381" y="1263223"/>
            <a:ext cx="627929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Divulgación de las plataformas: Portal IDECA, Mapas Bogotá y Portal Datos Abiertos para aumentar las visitas en cada uno de los portales. </a:t>
            </a: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Producción de videos. </a:t>
            </a:r>
            <a:endParaRPr lang="es-E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Divulgación de información semanal sobre las novedades de IDECA tanto al público interno como externo. </a:t>
            </a:r>
            <a:endParaRPr lang="es-ES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Apoyo en el evento Semana Internacional de la Bici que se desarrollará entre el 26 de septiembre al 3 de octubre. </a:t>
            </a: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Apoyos eventos.</a:t>
            </a:r>
          </a:p>
        </p:txBody>
      </p:sp>
      <p:pic>
        <p:nvPicPr>
          <p:cNvPr id="2050" name="Picture 2" descr="https://attachments.office.net/owa/gguataquira%40catastrobogota.gov.co/service.svc/s/GetAttachmentThumbnail?id=AAMkAGEzOTUwOGZjLTZiZmYtNDkxNS04MjFhLTlhZWRlNzJhMTgwMwBGAAAAAAAxA46SMbExTruTKAxpo2UgBwAMthKrIj1AQ6OdWmO3hf02AAAAAAEMAAAMthKrIj1AQ6OdWmO3hf02AAHa30m2AAABEgAQAHPD5HBt6wpEjHvA4oKyygk%3D&amp;thumbnailType=2&amp;token=eyJhbGciOiJSUzI1NiIsImtpZCI6IkZBRDY1NDI2MkM2QUYyOTYxQUExRThDQUI3OEZGMUIyNzBFNzA3RTkiLCJ0eXAiOiJKV1QiLCJ4NXQiOiItdFpVSml4cThwWWFvZWpLdDRfeHNuRG5CLWsifQ.eyJvcmlnaW4iOiJodHRwczovL291dGxvb2sub2ZmaWNlLmNvbSIsInVjIjoiMDFmNmQzYzIyMjZlNDQ0ZTlhMDU4YTk2OWEyYjg5ZTUiLCJzaWduaW5fc3RhdGUiOiJbXCJrbXNpXCJdIiwidmVyIjoiRXhjaGFuZ2UuQ2FsbGJhY2suVjEiLCJhcHBjdHhzZW5kZXIiOiJPd2FEb3dubG9hZEAyNWE1MTkzNy02YmJkLTQ2OWQtOWUyNS1kNTNjYmI0YmYzYTIiLCJpc3NyaW5nIjoiV1ciLCJhcHBjdHgiOiJ7XCJtc2V4Y2hwcm90XCI6XCJvd2FcIixcInB1aWRcIjpcIjExNTM4MDExMTY1MDMyMjQ5OTlcIixcInNjb3BlXCI6XCJPd2FEb3dubG9hZFwiLFwib2lkXCI6XCI2MjNkMmY2YS04NGRjLTQ5OTMtYjlhOC01ZWU4ZDE1ZDkxMjJcIixcInByaW1hcnlzaWRcIjpcIlMtMS01LTIxLTE4MjU5NTQ5NjEtMzMzODgwNzUzMy0yODczNTA0OTY3LTExMjU5NTYxXCJ9IiwibmJmIjoxNjQ0NjAzNDYyLCJleHAiOjE2NDQ2MDQwNjIsImlzcyI6IjAwMDAwMDAyLTAwMDAtMGZmMS1jZTAwLTAwMDAwMDAwMDAwMEAyNWE1MTkzNy02YmJkLTQ2OWQtOWUyNS1kNTNjYmI0YmYzYTIiLCJhdWQiOiIwMDAwMDAwMi0wMDAwLTBmZjEtY2UwMC0wMDAwMDAwMDAwMDAvYXR0YWNobWVudHMub2ZmaWNlLm5ldEAyNWE1MTkzNy02YmJkLTQ2OWQtOWUyNS1kNTNjYmI0YmYzYTIiLCJoYXBwIjoib3dhIn0.fkWjJPuyNnkFK_v_OygIDfUm2JLk0M4_GhrluAk3rNFbQgzDvFqGZZ6DBWCQio0R-6VCvBai6Kt0lE3SoYwz-uknSgZ-i1rVEtfEj2gakzA1ZMyLRcXgcPtOv0qAUng9Dxjr9y3k9XpTSWkV3UXV1HhC0lyrSooAfD6yGU2mpfm_EZUZg110Al-0U6brpB8BFmO1LXAzDtRos4N5IylKqiKh8dTzGWaY6XjR-ezEbTqZaiq6R1cKScsFVSAUPxpdo1sOXgzIgGVkwKNl8UOQT4b9hSbDb9YgUmuqPp5PAfqEoJ-Z3JIyQyvmdpHQ4peE9NTpBqcvyyiybCNfDLroNQ&amp;X-OWA-CANARY=QTxd34jRf0q_HQ_44-6dTpCaWPuK7dkYsIoyWSSg3OU2HseXhyETQpEKhNx898nD_U5NIjc2WIo.&amp;owa=outlook.office.com&amp;scriptVer=20220128003.08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45"/>
          <a:stretch/>
        </p:blipFill>
        <p:spPr bwMode="auto">
          <a:xfrm>
            <a:off x="6528672" y="0"/>
            <a:ext cx="5660610" cy="4493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7486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9372189-F521-49F8-A899-0DC2E997AF41}"/>
              </a:ext>
            </a:extLst>
          </p:cNvPr>
          <p:cNvSpPr/>
          <p:nvPr/>
        </p:nvSpPr>
        <p:spPr>
          <a:xfrm>
            <a:off x="0" y="334108"/>
            <a:ext cx="1385456" cy="501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/>
              <a:t>     </a:t>
            </a:r>
            <a:r>
              <a:rPr lang="es-CO" sz="2400" b="1" dirty="0"/>
              <a:t>OTC </a:t>
            </a:r>
            <a:endParaRPr lang="es-CO" b="1" dirty="0"/>
          </a:p>
        </p:txBody>
      </p:sp>
      <p:sp>
        <p:nvSpPr>
          <p:cNvPr id="3" name="Rectángulo 2"/>
          <p:cNvSpPr/>
          <p:nvPr/>
        </p:nvSpPr>
        <p:spPr>
          <a:xfrm>
            <a:off x="199774" y="1260762"/>
            <a:ext cx="547884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Apoyo con la publicación, diagramación, notas, infografías de los estudios</a:t>
            </a: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Apoyo a eventos y convenios </a:t>
            </a:r>
            <a:endParaRPr lang="es-CO" sz="2000" dirty="0">
              <a:solidFill>
                <a:srgbClr val="7F7F7F"/>
              </a:solidFill>
              <a:latin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2741" t="16760" b="19214"/>
          <a:stretch/>
        </p:blipFill>
        <p:spPr>
          <a:xfrm>
            <a:off x="319846" y="2628898"/>
            <a:ext cx="5762299" cy="268477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A9372189-F521-49F8-A899-0DC2E997AF41}"/>
              </a:ext>
            </a:extLst>
          </p:cNvPr>
          <p:cNvSpPr/>
          <p:nvPr/>
        </p:nvSpPr>
        <p:spPr>
          <a:xfrm>
            <a:off x="10085325" y="264220"/>
            <a:ext cx="2106675" cy="501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/>
              <a:t>     </a:t>
            </a:r>
            <a:r>
              <a:rPr lang="es-CO" sz="2400" b="1" dirty="0"/>
              <a:t>Tecnología </a:t>
            </a:r>
            <a:endParaRPr lang="es-CO" b="1" dirty="0"/>
          </a:p>
        </p:txBody>
      </p:sp>
      <p:sp>
        <p:nvSpPr>
          <p:cNvPr id="7" name="CuadroTexto 6"/>
          <p:cNvSpPr txBox="1"/>
          <p:nvPr/>
        </p:nvSpPr>
        <p:spPr>
          <a:xfrm>
            <a:off x="7010400" y="1065748"/>
            <a:ext cx="56241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000" dirty="0">
              <a:solidFill>
                <a:schemeClr val="bg2">
                  <a:lumMod val="50000"/>
                </a:schemeClr>
              </a:solidFill>
            </a:endParaRPr>
          </a:p>
          <a:p>
            <a:pPr marL="285750" indent="-285750" fontAlgn="b">
              <a:buFont typeface="Wingdings" panose="05000000000000000000" pitchFamily="2" charset="2"/>
              <a:buChar char="§"/>
            </a:pP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Apoyo a campañas TI de información y </a:t>
            </a:r>
          </a:p>
          <a:p>
            <a:pPr fontAlgn="b"/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Seguridad </a:t>
            </a:r>
            <a:endParaRPr lang="es-CO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1236" y="2614176"/>
            <a:ext cx="4738254" cy="3156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2482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ttachments.office.net/owa/gguataquira%40catastrobogota.gov.co/service.svc/s/GetAttachmentThumbnail?id=AAMkAGEzOTUwOGZjLTZiZmYtNDkxNS04MjFhLTlhZWRlNzJhMTgwMwBGAAAAAAAxA46SMbExTruTKAxpo2UgBwAMthKrIj1AQ6OdWmO3hf02AAAAAAEMAAAMthKrIj1AQ6OdWmO3hf02AAHhGx8YAAABEgAQAKWC6IpFTYJAnUOczWsXUiM%3D&amp;thumbnailType=2&amp;token=eyJhbGciOiJSUzI1NiIsImtpZCI6IkZBRDY1NDI2MkM2QUYyOTYxQUExRThDQUI3OEZGMUIyNzBFNzA3RTkiLCJ0eXAiOiJKV1QiLCJ4NXQiOiItdFpVSml4cThwWWFvZWpLdDRfeHNuRG5CLWsifQ.eyJvcmlnaW4iOiJodHRwczovL291dGxvb2sub2ZmaWNlLmNvbSIsInVjIjoiZDJiMGE4MDlmMmUwNGIwNGE5ZGNiYmE3ODgwZjU3ZjgiLCJzaWduaW5fc3RhdGUiOiJbXCJrbXNpXCJdIiwidmVyIjoiRXhjaGFuZ2UuQ2FsbGJhY2suVjEiLCJhcHBjdHhzZW5kZXIiOiJPd2FEb3dubG9hZEAyNWE1MTkzNy02YmJkLTQ2OWQtOWUyNS1kNTNjYmI0YmYzYTIiLCJpc3NyaW5nIjoiV1ciLCJhcHBjdHgiOiJ7XCJtc2V4Y2hwcm90XCI6XCJvd2FcIixcInB1aWRcIjpcIjExNTM4MDExMTY1MDMyMjQ5OTlcIixcInNjb3BlXCI6XCJPd2FEb3dubG9hZFwiLFwib2lkXCI6XCI2MjNkMmY2YS04NGRjLTQ5OTMtYjlhOC01ZWU4ZDE1ZDkxMjJcIixcInByaW1hcnlzaWRcIjpcIlMtMS01LTIxLTE4MjU5NTQ5NjEtMzMzODgwNzUzMy0yODczNTA0OTY3LTExMjU5NTYxXCJ9IiwibmJmIjoxNjQ1MjIzMjQxLCJleHAiOjE2NDUyMjM4NDEsImlzcyI6IjAwMDAwMDAyLTAwMDAtMGZmMS1jZTAwLTAwMDAwMDAwMDAwMEAyNWE1MTkzNy02YmJkLTQ2OWQtOWUyNS1kNTNjYmI0YmYzYTIiLCJhdWQiOiIwMDAwMDAwMi0wMDAwLTBmZjEtY2UwMC0wMDAwMDAwMDAwMDAvYXR0YWNobWVudHMub2ZmaWNlLm5ldEAyNWE1MTkzNy02YmJkLTQ2OWQtOWUyNS1kNTNjYmI0YmYzYTIiLCJoYXBwIjoib3dhIn0.GEljOXM4J-Iqb_boS5yIaH6V2En8j_mDDZqv4VvBKyP9yr4jgdwTp7GKXc99e5IllFHjT-KV8lys7jCQQO2odCzYdqwlZ-Bt7MdE4R8fiBBXIvVKz4nvxNr064Du90GGcl95X3vLUMq0feBG3FkIHp5BAstfEg6Fg9MueISjLWmJfvk4_QgR-IpTkWQIiLUCWKXbLzkyW37U5CkkTG5u8Ord2LYMgZMhko1oPzgbCT_CzokIW35256nMzOWnut9jmug--xflMObOpmGL1mWgwD9JyQAb6td2NXfqbTpt49Hijv8SvlPRGUpHSQLHLz7aiZ5fYMzM_VfgpCH1vtchdQ&amp;X-OWA-CANARY=VtDm4ExAl0-Nge34l3cqMkB1lBIu89kYYqmqMImDzy5Jw69BcULi2IOqNjGfg1J9LoTBBxOZfFQ.&amp;owa=outlook.office.com&amp;scriptVer=20220211003.10&amp;animation=tru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6"/>
          <a:stretch/>
        </p:blipFill>
        <p:spPr bwMode="auto">
          <a:xfrm>
            <a:off x="-19050" y="3705484"/>
            <a:ext cx="4381500" cy="315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sta previa de imag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4358" y="3822209"/>
            <a:ext cx="4521933" cy="301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A9372189-F521-49F8-A899-0DC2E997AF41}"/>
              </a:ext>
            </a:extLst>
          </p:cNvPr>
          <p:cNvSpPr/>
          <p:nvPr/>
        </p:nvSpPr>
        <p:spPr>
          <a:xfrm>
            <a:off x="-1" y="334108"/>
            <a:ext cx="4677509" cy="501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/>
              <a:t>     </a:t>
            </a:r>
            <a:r>
              <a:rPr lang="es-CO" sz="2400" b="1" dirty="0"/>
              <a:t>Talento Humano </a:t>
            </a:r>
            <a:endParaRPr lang="es-CO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945124" y="1122476"/>
            <a:ext cx="75637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Difusión de las campañas y acompañamiento</a:t>
            </a:r>
          </a:p>
          <a:p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de las diferentes actividades de:</a:t>
            </a:r>
            <a:b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</a:br>
            <a:endParaRPr lang="es-CO" sz="2000" dirty="0">
              <a:solidFill>
                <a:srgbClr val="7F7F7F"/>
              </a:solidFill>
              <a:latin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Seguridad y salud en el trabajo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Gestión del conocimiento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Bienestar </a:t>
            </a:r>
          </a:p>
        </p:txBody>
      </p:sp>
      <p:sp>
        <p:nvSpPr>
          <p:cNvPr id="5" name="Rectángulo 4"/>
          <p:cNvSpPr/>
          <p:nvPr/>
        </p:nvSpPr>
        <p:spPr>
          <a:xfrm>
            <a:off x="74610" y="1145532"/>
            <a:ext cx="19094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O" sz="2800" b="1" dirty="0">
                <a:solidFill>
                  <a:srgbClr val="36B6AC"/>
                </a:solidFill>
                <a:ea typeface="Calibri"/>
                <a:cs typeface="Calibri"/>
              </a:rPr>
              <a:t>Campañas: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8650934" y="188102"/>
            <a:ext cx="45126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800" b="1" dirty="0">
                <a:solidFill>
                  <a:srgbClr val="36B6AC"/>
                </a:solidFill>
                <a:ea typeface="Calibri"/>
                <a:cs typeface="Calibri"/>
              </a:rPr>
              <a:t>Boletines internos</a:t>
            </a:r>
          </a:p>
          <a:p>
            <a:r>
              <a:rPr lang="es-CO" sz="2800" b="1" dirty="0">
                <a:solidFill>
                  <a:srgbClr val="36B6AC"/>
                </a:solidFill>
                <a:ea typeface="Calibri"/>
                <a:cs typeface="Calibri"/>
              </a:rPr>
              <a:t>Pantallas internas</a:t>
            </a:r>
          </a:p>
          <a:p>
            <a:r>
              <a:rPr lang="es-CO" sz="2800" b="1" dirty="0">
                <a:solidFill>
                  <a:srgbClr val="36B6AC"/>
                </a:solidFill>
                <a:ea typeface="Calibri"/>
                <a:cs typeface="Calibri"/>
              </a:rPr>
              <a:t>Intranet </a:t>
            </a:r>
          </a:p>
        </p:txBody>
      </p:sp>
      <p:pic>
        <p:nvPicPr>
          <p:cNvPr id="1028" name="Picture 4" descr="Vista previa de imagen"/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4" y="2929099"/>
            <a:ext cx="4012283" cy="2673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7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A9372189-F521-49F8-A899-0DC2E997AF41}"/>
              </a:ext>
            </a:extLst>
          </p:cNvPr>
          <p:cNvSpPr/>
          <p:nvPr/>
        </p:nvSpPr>
        <p:spPr>
          <a:xfrm>
            <a:off x="-1" y="334108"/>
            <a:ext cx="4677509" cy="50116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O" b="1" dirty="0"/>
              <a:t>     </a:t>
            </a:r>
            <a:r>
              <a:rPr lang="es-CO" sz="2400" b="1" dirty="0"/>
              <a:t>Planeación </a:t>
            </a:r>
            <a:endParaRPr lang="es-CO" b="1" dirty="0"/>
          </a:p>
        </p:txBody>
      </p:sp>
      <p:sp>
        <p:nvSpPr>
          <p:cNvPr id="3" name="Rectángulo 2"/>
          <p:cNvSpPr/>
          <p:nvPr/>
        </p:nvSpPr>
        <p:spPr>
          <a:xfrm>
            <a:off x="123712" y="1791977"/>
            <a:ext cx="570905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Campañas internas planeación: Pandora, </a:t>
            </a:r>
            <a:r>
              <a:rPr lang="es-ES" sz="2000" dirty="0">
                <a:solidFill>
                  <a:srgbClr val="7F7F7F"/>
                </a:solidFill>
                <a:latin typeface="Arial" panose="020B0604020202020204" pitchFamily="34" charset="0"/>
              </a:rPr>
              <a:t>Promoción sobre la nueva cadena de valor de la entidad, auditoría interna y externa, MIPG) </a:t>
            </a: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Rendición de Cuentas </a:t>
            </a:r>
          </a:p>
          <a:p>
            <a:pPr marL="342900" indent="-342900" fontAlgn="ctr">
              <a:buFont typeface="Wingdings" panose="05000000000000000000" pitchFamily="2" charset="2"/>
              <a:buChar char="§"/>
            </a:pPr>
            <a:r>
              <a:rPr lang="es-CO" sz="2000" dirty="0">
                <a:solidFill>
                  <a:srgbClr val="7F7F7F"/>
                </a:solidFill>
                <a:latin typeface="Arial" panose="020B0604020202020204" pitchFamily="34" charset="0"/>
              </a:rPr>
              <a:t>Diálogos ciudadanos </a:t>
            </a:r>
            <a:endParaRPr lang="es-CO" sz="20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098" name="Picture 2" descr="https://attachments.office.net/owa/gguataquira%40catastrobogota.gov.co/service.svc/s/GetAttachmentThumbnail?id=AAMkAGEzOTUwOGZjLTZiZmYtNDkxNS04MjFhLTlhZWRlNzJhMTgwMwBGAAAAAAAxA46SMbExTruTKAxpo2UgBwAMthKrIj1AQ6OdWmO3hf02AAAAAAEMAAAMthKrIj1AQ6OdWmO3hf02AAHa30m5AAABEgAQAK7vR0AHYbVFoRWi3y60wao%3D&amp;thumbnailType=2&amp;token=eyJhbGciOiJSUzI1NiIsImtpZCI6IkZBRDY1NDI2MkM2QUYyOTYxQUExRThDQUI3OEZGMUIyNzBFNzA3RTkiLCJ0eXAiOiJKV1QiLCJ4NXQiOiItdFpVSml4cThwWWFvZWpLdDRfeHNuRG5CLWsifQ.eyJvcmlnaW4iOiJodHRwczovL291dGxvb2sub2ZmaWNlLmNvbSIsInVjIjoiMDFmNmQzYzIyMjZlNDQ0ZTlhMDU4YTk2OWEyYjg5ZTUiLCJzaWduaW5fc3RhdGUiOiJbXCJrbXNpXCJdIiwidmVyIjoiRXhjaGFuZ2UuQ2FsbGJhY2suVjEiLCJhcHBjdHhzZW5kZXIiOiJPd2FEb3dubG9hZEAyNWE1MTkzNy02YmJkLTQ2OWQtOWUyNS1kNTNjYmI0YmYzYTIiLCJpc3NyaW5nIjoiV1ciLCJhcHBjdHgiOiJ7XCJtc2V4Y2hwcm90XCI6XCJvd2FcIixcInB1aWRcIjpcIjExNTM4MDExMTY1MDMyMjQ5OTlcIixcInNjb3BlXCI6XCJPd2FEb3dubG9hZFwiLFwib2lkXCI6XCI2MjNkMmY2YS04NGRjLTQ5OTMtYjlhOC01ZWU4ZDE1ZDkxMjJcIixcInByaW1hcnlzaWRcIjpcIlMtMS01LTIxLTE4MjU5NTQ5NjEtMzMzODgwNzUzMy0yODczNTA0OTY3LTExMjU5NTYxXCJ9IiwibmJmIjoxNjQ0NjA1NTIxLCJleHAiOjE2NDQ2MDYxMjEsImlzcyI6IjAwMDAwMDAyLTAwMDAtMGZmMS1jZTAwLTAwMDAwMDAwMDAwMEAyNWE1MTkzNy02YmJkLTQ2OWQtOWUyNS1kNTNjYmI0YmYzYTIiLCJhdWQiOiIwMDAwMDAwMi0wMDAwLTBmZjEtY2UwMC0wMDAwMDAwMDAwMDAvYXR0YWNobWVudHMub2ZmaWNlLm5ldEAyNWE1MTkzNy02YmJkLTQ2OWQtOWUyNS1kNTNjYmI0YmYzYTIiLCJoYXBwIjoib3dhIn0.SyMVu34cnsQC75kBqXzBkayhPDVRhOigDsvzYfcSlCqxv14Jdjqc4dnrZmC-VhRExbi6OK1heA2cqcwPwcDxS7l2P2jAFr-cT8iOkwFVeYHgAoOIYfi9bqkQb6XTI574xePJrgBEQKfIk8DyzIOFazLSavbN9RaDbl5QQYGWr7GaWaYmJug4NCZ99VG8z9_GPAfvUdyhJZY1hCbx8v7VWx0GNTA9OaNK5ct8RSwEVgx3EMmqk6fCpNnkDDpX_h5cgq-DBnY2TXyMUIpejzyfYLacBXTSzNPM32cgKDz4PUgZ2WJGxgtSLmubRUkpfG2IhiAj5OJB4UE0OwuAY3wXQw&amp;X-OWA-CANARY=mmzVYHy_Pky-yPfx2oCJL2Cqlt6P7dkYh_L3nHha3DSrkXyqmU0XxseszcjgchWAW7S88ttA2WA.&amp;owa=outlook.office.com&amp;scriptVer=20220128003.08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361" y="0"/>
            <a:ext cx="6096000" cy="458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8992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uitar&#10;&#10;Description automatically generated">
            <a:extLst>
              <a:ext uri="{FF2B5EF4-FFF2-40B4-BE49-F238E27FC236}">
                <a16:creationId xmlns:a16="http://schemas.microsoft.com/office/drawing/2014/main" id="{91D20EFE-F684-49D8-A0B4-E0F65EE92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9" name="Picture 68" descr="A picture containing text, book&#10;&#10;Description automatically generated">
            <a:extLst>
              <a:ext uri="{FF2B5EF4-FFF2-40B4-BE49-F238E27FC236}">
                <a16:creationId xmlns:a16="http://schemas.microsoft.com/office/drawing/2014/main" id="{CF9B7E13-40FA-44FF-A8D9-B57ACCB1E5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8371" y="374167"/>
            <a:ext cx="1367727" cy="1360888"/>
          </a:xfrm>
          <a:prstGeom prst="rect">
            <a:avLst/>
          </a:prstGeom>
        </p:spPr>
      </p:pic>
      <p:pic>
        <p:nvPicPr>
          <p:cNvPr id="70" name="Picture 69" descr="A close up of a sign&#10;&#10;Description automatically generated">
            <a:extLst>
              <a:ext uri="{FF2B5EF4-FFF2-40B4-BE49-F238E27FC236}">
                <a16:creationId xmlns:a16="http://schemas.microsoft.com/office/drawing/2014/main" id="{3A0C93E8-6904-4A7A-B237-B5B8F76FF4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007" y="5496129"/>
            <a:ext cx="1962928" cy="996984"/>
          </a:xfrm>
          <a:prstGeom prst="rect">
            <a:avLst/>
          </a:prstGeom>
        </p:spPr>
      </p:pic>
      <p:sp>
        <p:nvSpPr>
          <p:cNvPr id="71" name="Google Shape;112;p20">
            <a:extLst>
              <a:ext uri="{FF2B5EF4-FFF2-40B4-BE49-F238E27FC236}">
                <a16:creationId xmlns:a16="http://schemas.microsoft.com/office/drawing/2014/main" id="{6FEB691C-0076-4105-B356-8489A81474F6}"/>
              </a:ext>
            </a:extLst>
          </p:cNvPr>
          <p:cNvSpPr txBox="1">
            <a:spLocks/>
          </p:cNvSpPr>
          <p:nvPr/>
        </p:nvSpPr>
        <p:spPr>
          <a:xfrm>
            <a:off x="941959" y="3668868"/>
            <a:ext cx="7478141" cy="614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●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ssistant Light"/>
              <a:buChar char="○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Assistant Light"/>
              <a:buChar char="■"/>
              <a:defRPr sz="1200" b="0" i="0" u="none" strike="noStrike" cap="none">
                <a:solidFill>
                  <a:schemeClr val="dk1"/>
                </a:solidFill>
                <a:latin typeface="Assistant Light"/>
                <a:ea typeface="Assistant Light"/>
                <a:cs typeface="Assistant Light"/>
                <a:sym typeface="Assistant Light"/>
              </a:defRPr>
            </a:lvl9pPr>
          </a:lstStyle>
          <a:p>
            <a:pPr marL="203195" indent="0">
              <a:lnSpc>
                <a:spcPct val="80000"/>
              </a:lnSpc>
              <a:spcBef>
                <a:spcPct val="0"/>
              </a:spcBef>
              <a:buNone/>
            </a:pPr>
            <a:r>
              <a:rPr lang="es-ES" sz="1800" dirty="0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Unidad Administrativa Especial de Catastro Distrital (UAECD) </a:t>
            </a:r>
          </a:p>
        </p:txBody>
      </p:sp>
      <p:sp>
        <p:nvSpPr>
          <p:cNvPr id="72" name="Google Shape;113;p20">
            <a:extLst>
              <a:ext uri="{FF2B5EF4-FFF2-40B4-BE49-F238E27FC236}">
                <a16:creationId xmlns:a16="http://schemas.microsoft.com/office/drawing/2014/main" id="{EA5BDDE6-2A3B-4F28-8819-A40141A0797B}"/>
              </a:ext>
            </a:extLst>
          </p:cNvPr>
          <p:cNvSpPr txBox="1">
            <a:spLocks/>
          </p:cNvSpPr>
          <p:nvPr/>
        </p:nvSpPr>
        <p:spPr>
          <a:xfrm>
            <a:off x="1074870" y="1599857"/>
            <a:ext cx="6792781" cy="23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unito Sans"/>
              <a:buNone/>
              <a:defRPr sz="2800" b="1" i="0" u="none" strike="noStrike" cap="none">
                <a:solidFill>
                  <a:schemeClr val="dk1"/>
                </a:solidFill>
                <a:latin typeface="Nunito Sans"/>
                <a:ea typeface="Nunito Sans"/>
                <a:cs typeface="Nunito Sans"/>
                <a:sym typeface="Nunito Sans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s-ES" sz="6600" dirty="0">
                <a:solidFill>
                  <a:schemeClr val="bg1">
                    <a:lumMod val="95000"/>
                  </a:schemeClr>
                </a:solidFill>
                <a:latin typeface="Lucida Sans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7382640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28924</TotalTime>
  <Words>274</Words>
  <Application>Microsoft Office PowerPoint</Application>
  <PresentationFormat>Panorámica</PresentationFormat>
  <Paragraphs>58</Paragraphs>
  <Slides>9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8" baseType="lpstr">
      <vt:lpstr>Arial</vt:lpstr>
      <vt:lpstr>Assistant Light</vt:lpstr>
      <vt:lpstr>Calibri</vt:lpstr>
      <vt:lpstr>Calibri Light</vt:lpstr>
      <vt:lpstr>Lucida Sans</vt:lpstr>
      <vt:lpstr>Nunito Sans</vt:lpstr>
      <vt:lpstr>Nunito Sans ExtraBold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Clara Rodriguez Gonzalez</dc:creator>
  <cp:lastModifiedBy>Luz Janeth Quiroga</cp:lastModifiedBy>
  <cp:revision>477</cp:revision>
  <dcterms:created xsi:type="dcterms:W3CDTF">2020-05-03T01:48:53Z</dcterms:created>
  <dcterms:modified xsi:type="dcterms:W3CDTF">2022-06-23T17:00:55Z</dcterms:modified>
</cp:coreProperties>
</file>