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6B4AB-D540-9F85-1B45-3D4BA079D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7E9B62-7F3D-6B2D-36E3-1744CD9BD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EBB8A-9EEA-B2C0-E187-EE64EF70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6638A0-ACBD-9997-0B9F-DE1C66F8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C0F97A-BB3C-CA7B-37AB-F0209924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11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B6FAF-CA0F-F64B-2CF7-D64827ED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7E1DD8-2215-0AA1-8D95-0364AE0D2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67A7F-341F-4C22-7DFA-EC0BDF566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07135C-4592-6D91-2E0A-BB536F77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3B8C1-ABC4-245D-D930-CD259B7B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52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2ECAC9-9286-B4E5-29F2-C2BFCB1A2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9827AE-B28A-B1A3-478F-1259E2AC1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2D3559-19D1-CE8A-D599-1475AF54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1CAD51-A40A-A4BE-C3AB-019E7B6D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ADFF5-3629-BACE-7B49-B8464A5C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74529-AE11-6F45-C33A-E11A7709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A168A8-26EB-1CD6-15F2-C465DDDA1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C90D58-12DC-EBDE-1C91-C7B2ED95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ED4487-5F23-F22E-FEDD-397B3370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E7FCF8-41B2-0876-3B82-14416EB52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127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C0DB1-701A-4BBB-3F46-C274F2CD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090363-D5B0-3CA4-5296-692243431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E17C6-7D28-59BE-A043-DA09B3948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A9CE05-E382-06FB-29D6-EE211093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913DF-4E7B-8388-7552-BBBE1384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21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DF462-63E2-005E-778C-778E65B2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31CF1A-1BE2-717C-B05B-FEFB7D3F1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44B402-D741-5D10-3BE4-78EECF90E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056E5E-7075-5241-BBEE-621E5924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D07A01-9A40-3590-A0EA-4B537207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3EC2CC-EB33-736D-8995-EA381654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71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1BDBE-F174-7A5F-3948-7E472DA5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DF8976-A163-C1FC-0C26-8B1D395A0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0D1AA3-1B04-B996-7825-A3C6EE5CD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690FA1-B94C-15AF-7A7F-EC612EA44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60215C-ABC5-8B67-B256-83BE19C4F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2D4C10-50D9-EE67-2E3A-26726F00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7D27AD-71E1-3174-22BD-65BAA2C3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C11B98-F3EB-08BB-3479-246B7093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326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3707D-DBEF-7193-C3ED-11BE6403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73AF35-A259-93FF-C53E-73B42A4B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284087-B8CC-AB0A-4820-94147816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04A615-1DFA-7C8A-3518-8BCDB7AD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666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A640CD-35CD-4A28-1288-862538D9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F13536-8725-4688-A7BA-355FE2C1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1B534D-3A32-4461-4E4E-E33B499E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56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16F5F-85E9-ECD5-EC8B-FF159891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119FAD-994D-60CF-8774-344A6975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805287-8B4E-8766-F6F0-BD4E9DC9B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A9DEEE-5874-23A0-901B-5F2E5F75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6196D3-7BC7-E9E2-692A-8CBC4ED7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1087-65A3-8922-38E0-250AD1EC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140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74DB9-7BF8-CC27-109B-C15DD369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8D1F07-6C06-37C2-254C-D231F22AC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5C7AE2-1E9A-84F3-30A9-884C20853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DF8271-E519-EE26-73AF-E55FCAEC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27303-F8BA-D242-E67A-BBE0BC20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0714DE-9A8D-5EF1-CEA2-AFE1959F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435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4575A7-A752-8415-BC30-29FEDA6AB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10E67D-97EA-5B75-AB41-60A39109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5BB26C-B3A9-268C-7BBE-D83418B7F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ACFE-C30F-4A87-9988-DE068E977642}" type="datetimeFigureOut">
              <a:rPr lang="es-CO" smtClean="0"/>
              <a:t>20/05/2022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9D820-DCFE-9F1F-DCBE-41C83A818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800214-F99D-1104-85DC-E45C041EC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6D84D-0DF0-4470-B754-DB11023AAF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98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7D3B6EBC-EC92-4D58-25FC-E27B0115A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835" y="1452964"/>
            <a:ext cx="1041833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Estos son los </a:t>
            </a:r>
            <a:r>
              <a:rPr lang="es-ES" altLang="es-CO" sz="24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datos </a:t>
            </a:r>
            <a:r>
              <a:rPr kumimoji="0" lang="es-ES" altLang="es-CO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mínimos</a:t>
            </a:r>
            <a:r>
              <a:rPr kumimoji="0" lang="es-ES" altLang="es-CO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que debe contener </a:t>
            </a:r>
            <a:r>
              <a:rPr lang="es-ES" altLang="es-CO" sz="24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kumimoji="0" lang="es-ES" altLang="es-CO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presentación en PowerPoint -programación de inversión 2023. Sin embargo, se sugiere se destaque </a:t>
            </a:r>
            <a:r>
              <a:rPr lang="es-ES" altLang="es-CO" sz="24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 </a:t>
            </a:r>
            <a:r>
              <a:rPr kumimoji="0" lang="es-ES" altLang="es-CO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información que sustente la asignación de presupuesto de la próxima vigencia.</a:t>
            </a:r>
            <a:endParaRPr lang="es-ES" altLang="es-CO" sz="2400" u="sng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CO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2400" dirty="0">
                <a:solidFill>
                  <a:srgbClr val="002060"/>
                </a:solidFill>
                <a:latin typeface="Arial" panose="020B0604020202020204" pitchFamily="34" charset="0"/>
              </a:rPr>
              <a:t>Cada entidad define el diseño y orden de presentación de los datos.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CO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8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6F6B409-0DED-FCFE-D06F-37DE3856B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48597"/>
              </p:ext>
            </p:extLst>
          </p:nvPr>
        </p:nvGraphicFramePr>
        <p:xfrm>
          <a:off x="3412587" y="1639722"/>
          <a:ext cx="7289410" cy="2360820"/>
        </p:xfrm>
        <a:graphic>
          <a:graphicData uri="http://schemas.openxmlformats.org/drawingml/2006/table">
            <a:tbl>
              <a:tblPr/>
              <a:tblGrid>
                <a:gridCol w="1214902">
                  <a:extLst>
                    <a:ext uri="{9D8B030D-6E8A-4147-A177-3AD203B41FA5}">
                      <a16:colId xmlns:a16="http://schemas.microsoft.com/office/drawing/2014/main" val="3577221916"/>
                    </a:ext>
                  </a:extLst>
                </a:gridCol>
                <a:gridCol w="1670490">
                  <a:extLst>
                    <a:ext uri="{9D8B030D-6E8A-4147-A177-3AD203B41FA5}">
                      <a16:colId xmlns:a16="http://schemas.microsoft.com/office/drawing/2014/main" val="1087641987"/>
                    </a:ext>
                  </a:extLst>
                </a:gridCol>
                <a:gridCol w="1104456">
                  <a:extLst>
                    <a:ext uri="{9D8B030D-6E8A-4147-A177-3AD203B41FA5}">
                      <a16:colId xmlns:a16="http://schemas.microsoft.com/office/drawing/2014/main" val="18305436"/>
                    </a:ext>
                  </a:extLst>
                </a:gridCol>
                <a:gridCol w="1587655">
                  <a:extLst>
                    <a:ext uri="{9D8B030D-6E8A-4147-A177-3AD203B41FA5}">
                      <a16:colId xmlns:a16="http://schemas.microsoft.com/office/drawing/2014/main" val="4241088779"/>
                    </a:ext>
                  </a:extLst>
                </a:gridCol>
                <a:gridCol w="1711907">
                  <a:extLst>
                    <a:ext uri="{9D8B030D-6E8A-4147-A177-3AD203B41FA5}">
                      <a16:colId xmlns:a16="http://schemas.microsoft.com/office/drawing/2014/main" val="670759764"/>
                    </a:ext>
                  </a:extLst>
                </a:gridCol>
              </a:tblGrid>
              <a:tr h="1967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 a 31 de agosto: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50627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Pasivos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Reservas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13353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Apropiación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378369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33979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11442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14358"/>
                  </a:ext>
                </a:extLst>
              </a:tr>
              <a:tr h="1967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Ejecuciónproyectada a 31 de diciembre: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8452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04838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Pasivos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Reservas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96416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Apropiación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5483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324096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74591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15DD79D4-BAC3-6D10-DE30-8A05C2ECB06B}"/>
              </a:ext>
            </a:extLst>
          </p:cNvPr>
          <p:cNvSpPr txBox="1"/>
          <p:nvPr/>
        </p:nvSpPr>
        <p:spPr>
          <a:xfrm>
            <a:off x="160422" y="6191857"/>
            <a:ext cx="114088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Mencionar aspectos destacados</a:t>
            </a:r>
          </a:p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Proyección de recaudo de las fuentes gestionadas por las entidades (SDM, SDH, SDSCJ, SED, FFDS, IDRD, </a:t>
            </a:r>
            <a:r>
              <a:rPr lang="es-CO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) para 2023</a:t>
            </a:r>
          </a:p>
          <a:p>
            <a:pPr algn="ctr"/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9A64F8C-6622-ACBD-30FC-A237EB8F3F96}"/>
              </a:ext>
            </a:extLst>
          </p:cNvPr>
          <p:cNvSpPr txBox="1"/>
          <p:nvPr/>
        </p:nvSpPr>
        <p:spPr>
          <a:xfrm>
            <a:off x="450723" y="4618403"/>
            <a:ext cx="2714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Presupuesto de inversión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C8314C5-5788-725A-5C90-4B3EDB6E0514}"/>
              </a:ext>
            </a:extLst>
          </p:cNvPr>
          <p:cNvSpPr txBox="1"/>
          <p:nvPr/>
        </p:nvSpPr>
        <p:spPr>
          <a:xfrm>
            <a:off x="411326" y="2402537"/>
            <a:ext cx="2441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Presupuesto de gasto e inversiones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42DF0D50-8CF0-B4DF-A624-89ADE8A7D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53892"/>
              </p:ext>
            </p:extLst>
          </p:nvPr>
        </p:nvGraphicFramePr>
        <p:xfrm>
          <a:off x="3234397" y="359671"/>
          <a:ext cx="7962991" cy="1178300"/>
        </p:xfrm>
        <a:graphic>
          <a:graphicData uri="http://schemas.openxmlformats.org/drawingml/2006/table">
            <a:tbl>
              <a:tblPr/>
              <a:tblGrid>
                <a:gridCol w="1678557">
                  <a:extLst>
                    <a:ext uri="{9D8B030D-6E8A-4147-A177-3AD203B41FA5}">
                      <a16:colId xmlns:a16="http://schemas.microsoft.com/office/drawing/2014/main" val="2858746973"/>
                    </a:ext>
                  </a:extLst>
                </a:gridCol>
                <a:gridCol w="1380748">
                  <a:extLst>
                    <a:ext uri="{9D8B030D-6E8A-4147-A177-3AD203B41FA5}">
                      <a16:colId xmlns:a16="http://schemas.microsoft.com/office/drawing/2014/main" val="4106941551"/>
                    </a:ext>
                  </a:extLst>
                </a:gridCol>
                <a:gridCol w="1289375">
                  <a:extLst>
                    <a:ext uri="{9D8B030D-6E8A-4147-A177-3AD203B41FA5}">
                      <a16:colId xmlns:a16="http://schemas.microsoft.com/office/drawing/2014/main" val="1387328152"/>
                    </a:ext>
                  </a:extLst>
                </a:gridCol>
                <a:gridCol w="1719167">
                  <a:extLst>
                    <a:ext uri="{9D8B030D-6E8A-4147-A177-3AD203B41FA5}">
                      <a16:colId xmlns:a16="http://schemas.microsoft.com/office/drawing/2014/main" val="1281774499"/>
                    </a:ext>
                  </a:extLst>
                </a:gridCol>
                <a:gridCol w="1895144">
                  <a:extLst>
                    <a:ext uri="{9D8B030D-6E8A-4147-A177-3AD203B41FA5}">
                      <a16:colId xmlns:a16="http://schemas.microsoft.com/office/drawing/2014/main" val="3699051671"/>
                    </a:ext>
                  </a:extLst>
                </a:gridCol>
              </a:tblGrid>
              <a:tr h="302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Recaudo 31-08-22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Por recaudar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Proyección recaudo 31-12-22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762104"/>
                  </a:ext>
                </a:extLst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Venta bienes y 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62862"/>
                  </a:ext>
                </a:extLst>
              </a:tr>
              <a:tr h="302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Rendimientos financieros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335422"/>
                  </a:ext>
                </a:extLst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724371"/>
                  </a:ext>
                </a:extLst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00090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31559607-6E4C-DBFA-C43E-67FA139FC5CF}"/>
              </a:ext>
            </a:extLst>
          </p:cNvPr>
          <p:cNvSpPr txBox="1"/>
          <p:nvPr/>
        </p:nvSpPr>
        <p:spPr>
          <a:xfrm>
            <a:off x="258185" y="482878"/>
            <a:ext cx="32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Presupuesto de rentas e ingresos</a:t>
            </a: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0143E82-3F2F-594D-C375-1CC4F5BEF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88027"/>
              </p:ext>
            </p:extLst>
          </p:nvPr>
        </p:nvGraphicFramePr>
        <p:xfrm>
          <a:off x="3412587" y="4551412"/>
          <a:ext cx="8121687" cy="1464945"/>
        </p:xfrm>
        <a:graphic>
          <a:graphicData uri="http://schemas.openxmlformats.org/drawingml/2006/table">
            <a:tbl>
              <a:tblPr/>
              <a:tblGrid>
                <a:gridCol w="1191497">
                  <a:extLst>
                    <a:ext uri="{9D8B030D-6E8A-4147-A177-3AD203B41FA5}">
                      <a16:colId xmlns:a16="http://schemas.microsoft.com/office/drawing/2014/main" val="1879341824"/>
                    </a:ext>
                  </a:extLst>
                </a:gridCol>
                <a:gridCol w="1010653">
                  <a:extLst>
                    <a:ext uri="{9D8B030D-6E8A-4147-A177-3AD203B41FA5}">
                      <a16:colId xmlns:a16="http://schemas.microsoft.com/office/drawing/2014/main" val="3718344169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val="2885754975"/>
                    </a:ext>
                  </a:extLst>
                </a:gridCol>
                <a:gridCol w="978569">
                  <a:extLst>
                    <a:ext uri="{9D8B030D-6E8A-4147-A177-3AD203B41FA5}">
                      <a16:colId xmlns:a16="http://schemas.microsoft.com/office/drawing/2014/main" val="1221451790"/>
                    </a:ext>
                  </a:extLst>
                </a:gridCol>
                <a:gridCol w="946484">
                  <a:extLst>
                    <a:ext uri="{9D8B030D-6E8A-4147-A177-3AD203B41FA5}">
                      <a16:colId xmlns:a16="http://schemas.microsoft.com/office/drawing/2014/main" val="3196723525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val="10984551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627807786"/>
                    </a:ext>
                  </a:extLst>
                </a:gridCol>
                <a:gridCol w="1010653">
                  <a:extLst>
                    <a:ext uri="{9D8B030D-6E8A-4147-A177-3AD203B41FA5}">
                      <a16:colId xmlns:a16="http://schemas.microsoft.com/office/drawing/2014/main" val="2410755911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Compromisos 31-08-22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Giros 31-08-22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Proyección compromisos 31-12-22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Proyección giros 31-12-22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Variación </a:t>
                      </a:r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ppto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2022 - 2023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102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072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892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581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734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4144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8C7B36A5-EF2A-CC89-A8FE-6B92FC89C907}"/>
              </a:ext>
            </a:extLst>
          </p:cNvPr>
          <p:cNvSpPr txBox="1"/>
          <p:nvPr/>
        </p:nvSpPr>
        <p:spPr>
          <a:xfrm>
            <a:off x="3412587" y="4068135"/>
            <a:ext cx="62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Total Pasivos constituidos a 31-12-21 $</a:t>
            </a:r>
            <a:r>
              <a:rPr lang="es-CO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; programados 2022 , $</a:t>
            </a:r>
            <a:r>
              <a:rPr lang="es-CO" sz="14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99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093FC9-FB0E-1A23-4695-D86D0A67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88" y="1643361"/>
            <a:ext cx="77738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Identificar por proyecto: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O" dirty="0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kumimoji="0" lang="es-ES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resupuesto 2023,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Principales metas PDD (programadas y avance por anualidad)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B14E0A-D3DA-DA39-2645-74CE3D3E1A2F}"/>
              </a:ext>
            </a:extLst>
          </p:cNvPr>
          <p:cNvSpPr txBox="1"/>
          <p:nvPr/>
        </p:nvSpPr>
        <p:spPr>
          <a:xfrm>
            <a:off x="709861" y="5086541"/>
            <a:ext cx="105156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O" sz="1800" dirty="0">
                <a:latin typeface="Arial" panose="020B0604020202020204" pitchFamily="34" charset="0"/>
                <a:ea typeface="Arial" panose="020B0604020202020204" pitchFamily="34" charset="0"/>
              </a:rPr>
              <a:t>Principales actividades o gastos que componen el proyecto, </a:t>
            </a:r>
            <a:r>
              <a:rPr lang="es-ES" altLang="es-CO" sz="1800" b="1" dirty="0">
                <a:latin typeface="Arial" panose="020B0604020202020204" pitchFamily="34" charset="0"/>
                <a:ea typeface="Arial" panose="020B0604020202020204" pitchFamily="34" charset="0"/>
              </a:rPr>
              <a:t>destacando lo nuevo </a:t>
            </a:r>
            <a:r>
              <a:rPr lang="es-ES" altLang="es-CO" sz="1800" dirty="0">
                <a:latin typeface="Arial" panose="020B0604020202020204" pitchFamily="34" charset="0"/>
                <a:ea typeface="Arial" panose="020B0604020202020204" pitchFamily="34" charset="0"/>
              </a:rPr>
              <a:t>(cuantificar)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ES" altLang="es-CO" sz="1800" b="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O" sz="1800" dirty="0">
                <a:latin typeface="Arial" panose="020B0604020202020204" pitchFamily="34" charset="0"/>
                <a:ea typeface="Arial" panose="020B0604020202020204" pitchFamily="34" charset="0"/>
              </a:rPr>
              <a:t>Ejecución fuente cupo de endeudamiento por obra o tipo de gasto más 2023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s-ES" altLang="es-CO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O" sz="1800" dirty="0">
                <a:latin typeface="Arial" panose="020B0604020202020204" pitchFamily="34" charset="0"/>
                <a:ea typeface="Arial" panose="020B0604020202020204" pitchFamily="34" charset="0"/>
              </a:rPr>
              <a:t>Ejecución de VF (funcionamiento e inversión) más 2023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8F608F-D266-44A2-C9E7-FFD025364FBC}"/>
              </a:ext>
            </a:extLst>
          </p:cNvPr>
          <p:cNvSpPr txBox="1"/>
          <p:nvPr/>
        </p:nvSpPr>
        <p:spPr>
          <a:xfrm>
            <a:off x="382544" y="840049"/>
            <a:ext cx="157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8F8B286-8914-FD38-53A3-46A5AC631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33155"/>
              </p:ext>
            </p:extLst>
          </p:nvPr>
        </p:nvGraphicFramePr>
        <p:xfrm>
          <a:off x="1635401" y="316920"/>
          <a:ext cx="10223500" cy="1231025"/>
        </p:xfrm>
        <a:graphic>
          <a:graphicData uri="http://schemas.openxmlformats.org/drawingml/2006/table">
            <a:tbl>
              <a:tblPr/>
              <a:tblGrid>
                <a:gridCol w="1057360">
                  <a:extLst>
                    <a:ext uri="{9D8B030D-6E8A-4147-A177-3AD203B41FA5}">
                      <a16:colId xmlns:a16="http://schemas.microsoft.com/office/drawing/2014/main" val="2888123405"/>
                    </a:ext>
                  </a:extLst>
                </a:gridCol>
                <a:gridCol w="1898250">
                  <a:extLst>
                    <a:ext uri="{9D8B030D-6E8A-4147-A177-3AD203B41FA5}">
                      <a16:colId xmlns:a16="http://schemas.microsoft.com/office/drawing/2014/main" val="965807469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2737505386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2482828613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1036761091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1941755773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3480369461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3284008955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1827402912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3360721550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2056533747"/>
                    </a:ext>
                  </a:extLst>
                </a:gridCol>
                <a:gridCol w="726789">
                  <a:extLst>
                    <a:ext uri="{9D8B030D-6E8A-4147-A177-3AD203B41FA5}">
                      <a16:colId xmlns:a16="http://schemas.microsoft.com/office/drawing/2014/main" val="2170978187"/>
                    </a:ext>
                  </a:extLst>
                </a:gridCol>
              </a:tblGrid>
              <a:tr h="2952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Agregado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Dic.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Dic.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Agos.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Proyectada Dic.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Proyectada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8311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365016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Planta (provista)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194218"/>
                  </a:ext>
                </a:extLst>
              </a:tr>
              <a:tr h="18708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Contratos prestación servicios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801597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Planta (provista)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071935"/>
                  </a:ext>
                </a:extLst>
              </a:tr>
              <a:tr h="752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Contratos prestación servicios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02133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0C00E2F-16B3-87D3-D2E4-F516665F4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8322"/>
              </p:ext>
            </p:extLst>
          </p:nvPr>
        </p:nvGraphicFramePr>
        <p:xfrm>
          <a:off x="709861" y="3097460"/>
          <a:ext cx="10515601" cy="1596087"/>
        </p:xfrm>
        <a:graphic>
          <a:graphicData uri="http://schemas.openxmlformats.org/drawingml/2006/table">
            <a:tbl>
              <a:tblPr/>
              <a:tblGrid>
                <a:gridCol w="696770">
                  <a:extLst>
                    <a:ext uri="{9D8B030D-6E8A-4147-A177-3AD203B41FA5}">
                      <a16:colId xmlns:a16="http://schemas.microsoft.com/office/drawing/2014/main" val="1618991524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2947014659"/>
                    </a:ext>
                  </a:extLst>
                </a:gridCol>
                <a:gridCol w="717264">
                  <a:extLst>
                    <a:ext uri="{9D8B030D-6E8A-4147-A177-3AD203B41FA5}">
                      <a16:colId xmlns:a16="http://schemas.microsoft.com/office/drawing/2014/main" val="916828628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3471426288"/>
                    </a:ext>
                  </a:extLst>
                </a:gridCol>
                <a:gridCol w="778743">
                  <a:extLst>
                    <a:ext uri="{9D8B030D-6E8A-4147-A177-3AD203B41FA5}">
                      <a16:colId xmlns:a16="http://schemas.microsoft.com/office/drawing/2014/main" val="2320271413"/>
                    </a:ext>
                  </a:extLst>
                </a:gridCol>
                <a:gridCol w="778743">
                  <a:extLst>
                    <a:ext uri="{9D8B030D-6E8A-4147-A177-3AD203B41FA5}">
                      <a16:colId xmlns:a16="http://schemas.microsoft.com/office/drawing/2014/main" val="1464516765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2721198309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3730837923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1218516721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1594000229"/>
                    </a:ext>
                  </a:extLst>
                </a:gridCol>
                <a:gridCol w="696770">
                  <a:extLst>
                    <a:ext uri="{9D8B030D-6E8A-4147-A177-3AD203B41FA5}">
                      <a16:colId xmlns:a16="http://schemas.microsoft.com/office/drawing/2014/main" val="2952604292"/>
                    </a:ext>
                  </a:extLst>
                </a:gridCol>
                <a:gridCol w="699332">
                  <a:extLst>
                    <a:ext uri="{9D8B030D-6E8A-4147-A177-3AD203B41FA5}">
                      <a16:colId xmlns:a16="http://schemas.microsoft.com/office/drawing/2014/main" val="2339263568"/>
                    </a:ext>
                  </a:extLst>
                </a:gridCol>
                <a:gridCol w="420112">
                  <a:extLst>
                    <a:ext uri="{9D8B030D-6E8A-4147-A177-3AD203B41FA5}">
                      <a16:colId xmlns:a16="http://schemas.microsoft.com/office/drawing/2014/main" val="959009803"/>
                    </a:ext>
                  </a:extLst>
                </a:gridCol>
                <a:gridCol w="809483">
                  <a:extLst>
                    <a:ext uri="{9D8B030D-6E8A-4147-A177-3AD203B41FA5}">
                      <a16:colId xmlns:a16="http://schemas.microsoft.com/office/drawing/2014/main" val="3108788922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3558900513"/>
                    </a:ext>
                  </a:extLst>
                </a:gridCol>
                <a:gridCol w="614798">
                  <a:extLst>
                    <a:ext uri="{9D8B030D-6E8A-4147-A177-3AD203B41FA5}">
                      <a16:colId xmlns:a16="http://schemas.microsoft.com/office/drawing/2014/main" val="1861489309"/>
                    </a:ext>
                  </a:extLst>
                </a:gridCol>
              </a:tblGrid>
              <a:tr h="16798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Meta 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Unidad de Medida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CUATRIENIO INICIAL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DEFINIDA 2023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Recursos solicitados 2023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CUATRIENIO DEF.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14268"/>
                  </a:ext>
                </a:extLst>
              </a:tr>
              <a:tr h="1679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PROGR.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EJECUTADO 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PROGR.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EJECUTADO 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PROGR.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EJECUTADO 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795185"/>
                  </a:ext>
                </a:extLst>
              </a:tr>
              <a:tr h="2502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(31 de agosto)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995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21856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74490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240141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580663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49590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01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57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548</Words>
  <Application>Microsoft Office PowerPoint</Application>
  <PresentationFormat>Panorámica</PresentationFormat>
  <Paragraphs>328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Andrade Zapata</dc:creator>
  <cp:lastModifiedBy>Jacqueline Andrade Zapata</cp:lastModifiedBy>
  <cp:revision>10</cp:revision>
  <dcterms:created xsi:type="dcterms:W3CDTF">2022-05-19T23:45:57Z</dcterms:created>
  <dcterms:modified xsi:type="dcterms:W3CDTF">2022-05-20T13:42:32Z</dcterms:modified>
</cp:coreProperties>
</file>