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1"/>
  </p:sldMasterIdLst>
  <p:notesMasterIdLst>
    <p:notesMasterId r:id="rId138"/>
  </p:notesMasterIdLst>
  <p:handoutMasterIdLst>
    <p:handoutMasterId r:id="rId139"/>
  </p:handoutMasterIdLst>
  <p:sldIdLst>
    <p:sldId id="565" r:id="rId2"/>
    <p:sldId id="440" r:id="rId3"/>
    <p:sldId id="304" r:id="rId4"/>
    <p:sldId id="305" r:id="rId5"/>
    <p:sldId id="306" r:id="rId6"/>
    <p:sldId id="307" r:id="rId7"/>
    <p:sldId id="442" r:id="rId8"/>
    <p:sldId id="443" r:id="rId9"/>
    <p:sldId id="444"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4" r:id="rId26"/>
    <p:sldId id="325" r:id="rId27"/>
    <p:sldId id="380" r:id="rId28"/>
    <p:sldId id="329" r:id="rId29"/>
    <p:sldId id="350" r:id="rId30"/>
    <p:sldId id="564" r:id="rId31"/>
    <p:sldId id="560" r:id="rId32"/>
    <p:sldId id="395" r:id="rId33"/>
    <p:sldId id="398" r:id="rId34"/>
    <p:sldId id="396" r:id="rId35"/>
    <p:sldId id="498" r:id="rId36"/>
    <p:sldId id="499" r:id="rId37"/>
    <p:sldId id="500" r:id="rId38"/>
    <p:sldId id="501" r:id="rId39"/>
    <p:sldId id="502" r:id="rId40"/>
    <p:sldId id="399" r:id="rId41"/>
    <p:sldId id="528" r:id="rId42"/>
    <p:sldId id="529" r:id="rId43"/>
    <p:sldId id="530" r:id="rId44"/>
    <p:sldId id="531" r:id="rId45"/>
    <p:sldId id="532" r:id="rId46"/>
    <p:sldId id="533" r:id="rId47"/>
    <p:sldId id="534" r:id="rId48"/>
    <p:sldId id="397" r:id="rId49"/>
    <p:sldId id="535" r:id="rId50"/>
    <p:sldId id="556" r:id="rId51"/>
    <p:sldId id="557" r:id="rId52"/>
    <p:sldId id="558" r:id="rId53"/>
    <p:sldId id="559" r:id="rId54"/>
    <p:sldId id="441" r:id="rId55"/>
    <p:sldId id="402" r:id="rId56"/>
    <p:sldId id="400" r:id="rId57"/>
    <p:sldId id="504" r:id="rId58"/>
    <p:sldId id="403" r:id="rId59"/>
    <p:sldId id="401" r:id="rId60"/>
    <p:sldId id="354" r:id="rId61"/>
    <p:sldId id="358" r:id="rId62"/>
    <p:sldId id="359" r:id="rId63"/>
    <p:sldId id="360" r:id="rId64"/>
    <p:sldId id="379" r:id="rId65"/>
    <p:sldId id="368" r:id="rId66"/>
    <p:sldId id="446" r:id="rId67"/>
    <p:sldId id="370" r:id="rId68"/>
    <p:sldId id="519" r:id="rId69"/>
    <p:sldId id="372" r:id="rId70"/>
    <p:sldId id="516" r:id="rId71"/>
    <p:sldId id="517" r:id="rId72"/>
    <p:sldId id="518" r:id="rId73"/>
    <p:sldId id="374" r:id="rId74"/>
    <p:sldId id="375" r:id="rId75"/>
    <p:sldId id="445" r:id="rId76"/>
    <p:sldId id="562" r:id="rId77"/>
    <p:sldId id="563" r:id="rId78"/>
    <p:sldId id="506" r:id="rId79"/>
    <p:sldId id="507" r:id="rId80"/>
    <p:sldId id="508" r:id="rId81"/>
    <p:sldId id="509" r:id="rId82"/>
    <p:sldId id="510" r:id="rId83"/>
    <p:sldId id="511" r:id="rId84"/>
    <p:sldId id="515" r:id="rId85"/>
    <p:sldId id="513" r:id="rId86"/>
    <p:sldId id="514" r:id="rId87"/>
    <p:sldId id="512" r:id="rId88"/>
    <p:sldId id="536" r:id="rId89"/>
    <p:sldId id="537" r:id="rId90"/>
    <p:sldId id="538" r:id="rId91"/>
    <p:sldId id="539" r:id="rId92"/>
    <p:sldId id="540" r:id="rId93"/>
    <p:sldId id="541" r:id="rId94"/>
    <p:sldId id="542" r:id="rId95"/>
    <p:sldId id="543" r:id="rId96"/>
    <p:sldId id="544" r:id="rId97"/>
    <p:sldId id="545" r:id="rId98"/>
    <p:sldId id="546" r:id="rId99"/>
    <p:sldId id="547" r:id="rId100"/>
    <p:sldId id="548" r:id="rId101"/>
    <p:sldId id="549" r:id="rId102"/>
    <p:sldId id="550" r:id="rId103"/>
    <p:sldId id="551" r:id="rId104"/>
    <p:sldId id="552" r:id="rId105"/>
    <p:sldId id="553" r:id="rId106"/>
    <p:sldId id="554" r:id="rId107"/>
    <p:sldId id="461" r:id="rId108"/>
    <p:sldId id="463" r:id="rId109"/>
    <p:sldId id="465" r:id="rId110"/>
    <p:sldId id="464" r:id="rId111"/>
    <p:sldId id="566" r:id="rId112"/>
    <p:sldId id="567" r:id="rId113"/>
    <p:sldId id="568" r:id="rId114"/>
    <p:sldId id="569" r:id="rId115"/>
    <p:sldId id="570" r:id="rId116"/>
    <p:sldId id="571" r:id="rId117"/>
    <p:sldId id="572" r:id="rId118"/>
    <p:sldId id="573" r:id="rId119"/>
    <p:sldId id="574" r:id="rId120"/>
    <p:sldId id="575" r:id="rId121"/>
    <p:sldId id="576" r:id="rId122"/>
    <p:sldId id="577" r:id="rId123"/>
    <p:sldId id="578" r:id="rId124"/>
    <p:sldId id="579" r:id="rId125"/>
    <p:sldId id="580" r:id="rId126"/>
    <p:sldId id="581" r:id="rId127"/>
    <p:sldId id="582" r:id="rId128"/>
    <p:sldId id="583" r:id="rId129"/>
    <p:sldId id="584" r:id="rId130"/>
    <p:sldId id="585" r:id="rId131"/>
    <p:sldId id="561" r:id="rId132"/>
    <p:sldId id="520" r:id="rId133"/>
    <p:sldId id="521" r:id="rId134"/>
    <p:sldId id="522" r:id="rId135"/>
    <p:sldId id="523" r:id="rId136"/>
    <p:sldId id="492" r:id="rId137"/>
  </p:sldIdLst>
  <p:sldSz cx="9144000" cy="6858000" type="screen4x3"/>
  <p:notesSz cx="7010400" cy="9236075"/>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0C0"/>
    <a:srgbClr val="CC99FF"/>
    <a:srgbClr val="FFFF99"/>
    <a:srgbClr val="0033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8" y="-86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65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D7C7F-D214-4140-BE50-91CF78F354FA}" type="doc">
      <dgm:prSet loTypeId="urn:microsoft.com/office/officeart/2005/8/layout/equation1" loCatId="relationship" qsTypeId="urn:microsoft.com/office/officeart/2005/8/quickstyle/3d3" qsCatId="3D" csTypeId="urn:microsoft.com/office/officeart/2005/8/colors/accent2_5" csCatId="accent2" phldr="1"/>
      <dgm:spPr/>
      <dgm:t>
        <a:bodyPr/>
        <a:lstStyle/>
        <a:p>
          <a:endParaRPr lang="es-CO"/>
        </a:p>
      </dgm:t>
    </dgm:pt>
    <dgm:pt modelId="{2740250C-DF48-4B50-B832-4E4AA858E04B}">
      <dgm:prSet phldrT="[Texto]" custT="1"/>
      <dgm:spPr>
        <a:solidFill>
          <a:schemeClr val="accent1">
            <a:lumMod val="75000"/>
          </a:schemeClr>
        </a:solidFill>
      </dgm:spPr>
      <dgm:t>
        <a:bodyPr/>
        <a:lstStyle/>
        <a:p>
          <a:r>
            <a:rPr lang="es-MX" sz="2200" dirty="0" smtClean="0"/>
            <a:t>Ley 38/89</a:t>
          </a:r>
          <a:endParaRPr lang="es-CO" sz="2200" dirty="0"/>
        </a:p>
      </dgm:t>
    </dgm:pt>
    <dgm:pt modelId="{0FABE6FE-690B-4758-9B4C-B9073922908D}" type="parTrans" cxnId="{D01D7362-F64B-470D-AD82-276E8908A19F}">
      <dgm:prSet/>
      <dgm:spPr/>
      <dgm:t>
        <a:bodyPr/>
        <a:lstStyle/>
        <a:p>
          <a:endParaRPr lang="es-CO"/>
        </a:p>
      </dgm:t>
    </dgm:pt>
    <dgm:pt modelId="{01FFB575-3ECA-4AE7-9582-99090D390C3F}" type="sibTrans" cxnId="{D01D7362-F64B-470D-AD82-276E8908A19F}">
      <dgm:prSet/>
      <dgm:spPr/>
      <dgm:t>
        <a:bodyPr/>
        <a:lstStyle/>
        <a:p>
          <a:endParaRPr lang="es-CO"/>
        </a:p>
      </dgm:t>
    </dgm:pt>
    <dgm:pt modelId="{CE01553A-3A05-4FE3-9F32-EDBCC8B2E3EE}">
      <dgm:prSet phldrT="[Texto]" custT="1"/>
      <dgm:spPr>
        <a:solidFill>
          <a:schemeClr val="accent1">
            <a:lumMod val="75000"/>
          </a:schemeClr>
        </a:solidFill>
      </dgm:spPr>
      <dgm:t>
        <a:bodyPr/>
        <a:lstStyle/>
        <a:p>
          <a:r>
            <a:rPr lang="es-MX" sz="2200" dirty="0" smtClean="0"/>
            <a:t>Ley 179/94</a:t>
          </a:r>
          <a:endParaRPr lang="es-CO" sz="2200" dirty="0"/>
        </a:p>
      </dgm:t>
    </dgm:pt>
    <dgm:pt modelId="{C68A5AC5-1237-4CEF-A77F-5134E2FC1A45}" type="parTrans" cxnId="{41608123-0C34-4B56-A62C-8A37757645ED}">
      <dgm:prSet/>
      <dgm:spPr/>
      <dgm:t>
        <a:bodyPr/>
        <a:lstStyle/>
        <a:p>
          <a:endParaRPr lang="es-CO"/>
        </a:p>
      </dgm:t>
    </dgm:pt>
    <dgm:pt modelId="{981F76C1-3C6B-4EA7-8644-1ACA95838AA7}" type="sibTrans" cxnId="{41608123-0C34-4B56-A62C-8A37757645ED}">
      <dgm:prSet/>
      <dgm:spPr/>
      <dgm:t>
        <a:bodyPr/>
        <a:lstStyle/>
        <a:p>
          <a:endParaRPr lang="es-CO"/>
        </a:p>
      </dgm:t>
    </dgm:pt>
    <dgm:pt modelId="{3486D556-6FDE-46D4-A75E-8B30C02E6C90}">
      <dgm:prSet custT="1"/>
      <dgm:spPr>
        <a:solidFill>
          <a:schemeClr val="accent1">
            <a:lumMod val="75000"/>
          </a:schemeClr>
        </a:solidFill>
      </dgm:spPr>
      <dgm:t>
        <a:bodyPr/>
        <a:lstStyle/>
        <a:p>
          <a:r>
            <a:rPr lang="es-MX" sz="2200" dirty="0" smtClean="0"/>
            <a:t>Ley 225/95</a:t>
          </a:r>
          <a:endParaRPr lang="es-CO" sz="2200" dirty="0"/>
        </a:p>
      </dgm:t>
    </dgm:pt>
    <dgm:pt modelId="{DD5022D6-D09F-46D1-94DD-607DCC0D44C4}" type="parTrans" cxnId="{6065B97B-359A-4227-8FDA-FFA8787F9E00}">
      <dgm:prSet/>
      <dgm:spPr/>
      <dgm:t>
        <a:bodyPr/>
        <a:lstStyle/>
        <a:p>
          <a:endParaRPr lang="es-CO"/>
        </a:p>
      </dgm:t>
    </dgm:pt>
    <dgm:pt modelId="{07361DE1-8EA3-4FB6-8828-3630C2351152}" type="sibTrans" cxnId="{6065B97B-359A-4227-8FDA-FFA8787F9E00}">
      <dgm:prSet/>
      <dgm:spPr>
        <a:solidFill>
          <a:srgbClr val="BEBED4"/>
        </a:solidFill>
      </dgm:spPr>
      <dgm:t>
        <a:bodyPr/>
        <a:lstStyle/>
        <a:p>
          <a:endParaRPr lang="es-CO"/>
        </a:p>
      </dgm:t>
    </dgm:pt>
    <dgm:pt modelId="{6F3AF240-933F-4C28-A1B3-83F6812BA12B}">
      <dgm:prSet custT="1"/>
      <dgm:spPr>
        <a:solidFill>
          <a:schemeClr val="accent1">
            <a:lumMod val="75000"/>
          </a:schemeClr>
        </a:solidFill>
      </dgm:spPr>
      <dgm:t>
        <a:bodyPr/>
        <a:lstStyle/>
        <a:p>
          <a:r>
            <a:rPr lang="es-MX" sz="2200" dirty="0" smtClean="0"/>
            <a:t>Decreto 111/96</a:t>
          </a:r>
          <a:endParaRPr lang="es-CO" sz="2200" dirty="0"/>
        </a:p>
      </dgm:t>
    </dgm:pt>
    <dgm:pt modelId="{DD423BA0-A8E3-4DDB-8861-1586EDA12BD8}" type="parTrans" cxnId="{8E1BE952-CF75-464E-A433-B8963993660A}">
      <dgm:prSet/>
      <dgm:spPr/>
      <dgm:t>
        <a:bodyPr/>
        <a:lstStyle/>
        <a:p>
          <a:endParaRPr lang="es-CO"/>
        </a:p>
      </dgm:t>
    </dgm:pt>
    <dgm:pt modelId="{6D2E022B-CA03-44B7-98DB-B33CAB558F0E}" type="sibTrans" cxnId="{8E1BE952-CF75-464E-A433-B8963993660A}">
      <dgm:prSet/>
      <dgm:spPr/>
      <dgm:t>
        <a:bodyPr/>
        <a:lstStyle/>
        <a:p>
          <a:endParaRPr lang="es-CO"/>
        </a:p>
      </dgm:t>
    </dgm:pt>
    <dgm:pt modelId="{7FF7B1BC-0EDA-4A1B-BE0D-8881DCC31235}" type="pres">
      <dgm:prSet presAssocID="{211D7C7F-D214-4140-BE50-91CF78F354FA}" presName="linearFlow" presStyleCnt="0">
        <dgm:presLayoutVars>
          <dgm:dir/>
          <dgm:resizeHandles val="exact"/>
        </dgm:presLayoutVars>
      </dgm:prSet>
      <dgm:spPr/>
      <dgm:t>
        <a:bodyPr/>
        <a:lstStyle/>
        <a:p>
          <a:endParaRPr lang="es-CO"/>
        </a:p>
      </dgm:t>
    </dgm:pt>
    <dgm:pt modelId="{DDC43F7A-2DEF-48C8-A450-29C9DD0EF9DF}" type="pres">
      <dgm:prSet presAssocID="{2740250C-DF48-4B50-B832-4E4AA858E04B}" presName="node" presStyleLbl="node1" presStyleIdx="0" presStyleCnt="4" custLinFactNeighborX="-4948" custLinFactNeighborY="-225">
        <dgm:presLayoutVars>
          <dgm:bulletEnabled val="1"/>
        </dgm:presLayoutVars>
      </dgm:prSet>
      <dgm:spPr/>
      <dgm:t>
        <a:bodyPr/>
        <a:lstStyle/>
        <a:p>
          <a:endParaRPr lang="es-CO"/>
        </a:p>
      </dgm:t>
    </dgm:pt>
    <dgm:pt modelId="{FFC8C07A-BC2F-48C9-9E2E-D5154281E3E9}" type="pres">
      <dgm:prSet presAssocID="{01FFB575-3ECA-4AE7-9582-99090D390C3F}" presName="spacerL" presStyleCnt="0"/>
      <dgm:spPr/>
    </dgm:pt>
    <dgm:pt modelId="{80251EF9-5A34-4FBB-870A-32965A0BF712}" type="pres">
      <dgm:prSet presAssocID="{01FFB575-3ECA-4AE7-9582-99090D390C3F}" presName="sibTrans" presStyleLbl="sibTrans2D1" presStyleIdx="0" presStyleCnt="3"/>
      <dgm:spPr/>
      <dgm:t>
        <a:bodyPr/>
        <a:lstStyle/>
        <a:p>
          <a:endParaRPr lang="es-CO"/>
        </a:p>
      </dgm:t>
    </dgm:pt>
    <dgm:pt modelId="{68656C1F-CA97-4CDD-9CE6-A70ECF01E19B}" type="pres">
      <dgm:prSet presAssocID="{01FFB575-3ECA-4AE7-9582-99090D390C3F}" presName="spacerR" presStyleCnt="0"/>
      <dgm:spPr/>
    </dgm:pt>
    <dgm:pt modelId="{7011D3A3-C899-48CA-BEBE-11D6EB324C28}" type="pres">
      <dgm:prSet presAssocID="{CE01553A-3A05-4FE3-9F32-EDBCC8B2E3EE}" presName="node" presStyleLbl="node1" presStyleIdx="1" presStyleCnt="4">
        <dgm:presLayoutVars>
          <dgm:bulletEnabled val="1"/>
        </dgm:presLayoutVars>
      </dgm:prSet>
      <dgm:spPr/>
      <dgm:t>
        <a:bodyPr/>
        <a:lstStyle/>
        <a:p>
          <a:endParaRPr lang="es-CO"/>
        </a:p>
      </dgm:t>
    </dgm:pt>
    <dgm:pt modelId="{3FA3DFDA-5E28-4BA9-A2BE-4FDD53A68A1A}" type="pres">
      <dgm:prSet presAssocID="{981F76C1-3C6B-4EA7-8644-1ACA95838AA7}" presName="spacerL" presStyleCnt="0"/>
      <dgm:spPr/>
    </dgm:pt>
    <dgm:pt modelId="{392A7D8C-7AAA-4366-9FF7-CA24BFFA3540}" type="pres">
      <dgm:prSet presAssocID="{981F76C1-3C6B-4EA7-8644-1ACA95838AA7}" presName="sibTrans" presStyleLbl="sibTrans2D1" presStyleIdx="1" presStyleCnt="3"/>
      <dgm:spPr/>
      <dgm:t>
        <a:bodyPr/>
        <a:lstStyle/>
        <a:p>
          <a:endParaRPr lang="es-CO"/>
        </a:p>
      </dgm:t>
    </dgm:pt>
    <dgm:pt modelId="{C4B4F62A-3B56-4BEB-AFD4-BE4ECFAECDB7}" type="pres">
      <dgm:prSet presAssocID="{981F76C1-3C6B-4EA7-8644-1ACA95838AA7}" presName="spacerR" presStyleCnt="0"/>
      <dgm:spPr/>
    </dgm:pt>
    <dgm:pt modelId="{FE97469C-80F4-4A44-909E-CE37E3DDFCBE}" type="pres">
      <dgm:prSet presAssocID="{3486D556-6FDE-46D4-A75E-8B30C02E6C90}" presName="node" presStyleLbl="node1" presStyleIdx="2" presStyleCnt="4" custLinFactNeighborX="-9256" custLinFactNeighborY="-225">
        <dgm:presLayoutVars>
          <dgm:bulletEnabled val="1"/>
        </dgm:presLayoutVars>
      </dgm:prSet>
      <dgm:spPr/>
      <dgm:t>
        <a:bodyPr/>
        <a:lstStyle/>
        <a:p>
          <a:endParaRPr lang="es-CO"/>
        </a:p>
      </dgm:t>
    </dgm:pt>
    <dgm:pt modelId="{5F990E4A-32D5-4F56-A112-7220FA7E3F15}" type="pres">
      <dgm:prSet presAssocID="{07361DE1-8EA3-4FB6-8828-3630C2351152}" presName="spacerL" presStyleCnt="0"/>
      <dgm:spPr/>
    </dgm:pt>
    <dgm:pt modelId="{25978082-D510-4528-924F-9D4B8CE296EC}" type="pres">
      <dgm:prSet presAssocID="{07361DE1-8EA3-4FB6-8828-3630C2351152}" presName="sibTrans" presStyleLbl="sibTrans2D1" presStyleIdx="2" presStyleCnt="3"/>
      <dgm:spPr/>
      <dgm:t>
        <a:bodyPr/>
        <a:lstStyle/>
        <a:p>
          <a:endParaRPr lang="es-CO"/>
        </a:p>
      </dgm:t>
    </dgm:pt>
    <dgm:pt modelId="{61F9BA7C-DE3B-4DE2-8B6F-A0333CBA4E45}" type="pres">
      <dgm:prSet presAssocID="{07361DE1-8EA3-4FB6-8828-3630C2351152}" presName="spacerR" presStyleCnt="0"/>
      <dgm:spPr/>
    </dgm:pt>
    <dgm:pt modelId="{E46EC215-97FE-4179-9700-E368FF3B7634}" type="pres">
      <dgm:prSet presAssocID="{6F3AF240-933F-4C28-A1B3-83F6812BA12B}" presName="node" presStyleLbl="node1" presStyleIdx="3" presStyleCnt="4" custScaleX="117478" custScaleY="105608">
        <dgm:presLayoutVars>
          <dgm:bulletEnabled val="1"/>
        </dgm:presLayoutVars>
      </dgm:prSet>
      <dgm:spPr/>
      <dgm:t>
        <a:bodyPr/>
        <a:lstStyle/>
        <a:p>
          <a:endParaRPr lang="es-CO"/>
        </a:p>
      </dgm:t>
    </dgm:pt>
  </dgm:ptLst>
  <dgm:cxnLst>
    <dgm:cxn modelId="{5B410157-8387-41E5-BC87-7BA47518CA1A}" type="presOf" srcId="{6F3AF240-933F-4C28-A1B3-83F6812BA12B}" destId="{E46EC215-97FE-4179-9700-E368FF3B7634}" srcOrd="0" destOrd="0" presId="urn:microsoft.com/office/officeart/2005/8/layout/equation1"/>
    <dgm:cxn modelId="{AFBE562B-64B2-46CD-A9AE-6758C01D842F}" type="presOf" srcId="{2740250C-DF48-4B50-B832-4E4AA858E04B}" destId="{DDC43F7A-2DEF-48C8-A450-29C9DD0EF9DF}" srcOrd="0" destOrd="0" presId="urn:microsoft.com/office/officeart/2005/8/layout/equation1"/>
    <dgm:cxn modelId="{8E1BE952-CF75-464E-A433-B8963993660A}" srcId="{211D7C7F-D214-4140-BE50-91CF78F354FA}" destId="{6F3AF240-933F-4C28-A1B3-83F6812BA12B}" srcOrd="3" destOrd="0" parTransId="{DD423BA0-A8E3-4DDB-8861-1586EDA12BD8}" sibTransId="{6D2E022B-CA03-44B7-98DB-B33CAB558F0E}"/>
    <dgm:cxn modelId="{F929C9DD-72CD-4429-A8AE-1ECB99146313}" type="presOf" srcId="{981F76C1-3C6B-4EA7-8644-1ACA95838AA7}" destId="{392A7D8C-7AAA-4366-9FF7-CA24BFFA3540}" srcOrd="0" destOrd="0" presId="urn:microsoft.com/office/officeart/2005/8/layout/equation1"/>
    <dgm:cxn modelId="{1A4C0AF5-FE53-403B-A09E-2DD68C6DF729}" type="presOf" srcId="{3486D556-6FDE-46D4-A75E-8B30C02E6C90}" destId="{FE97469C-80F4-4A44-909E-CE37E3DDFCBE}" srcOrd="0" destOrd="0" presId="urn:microsoft.com/office/officeart/2005/8/layout/equation1"/>
    <dgm:cxn modelId="{E3A9A116-B665-45F9-AE79-9F48C752EBE4}" type="presOf" srcId="{07361DE1-8EA3-4FB6-8828-3630C2351152}" destId="{25978082-D510-4528-924F-9D4B8CE296EC}" srcOrd="0" destOrd="0" presId="urn:microsoft.com/office/officeart/2005/8/layout/equation1"/>
    <dgm:cxn modelId="{41608123-0C34-4B56-A62C-8A37757645ED}" srcId="{211D7C7F-D214-4140-BE50-91CF78F354FA}" destId="{CE01553A-3A05-4FE3-9F32-EDBCC8B2E3EE}" srcOrd="1" destOrd="0" parTransId="{C68A5AC5-1237-4CEF-A77F-5134E2FC1A45}" sibTransId="{981F76C1-3C6B-4EA7-8644-1ACA95838AA7}"/>
    <dgm:cxn modelId="{F3488D20-1865-462F-B9BA-F3FE6A176ED1}" type="presOf" srcId="{CE01553A-3A05-4FE3-9F32-EDBCC8B2E3EE}" destId="{7011D3A3-C899-48CA-BEBE-11D6EB324C28}" srcOrd="0" destOrd="0" presId="urn:microsoft.com/office/officeart/2005/8/layout/equation1"/>
    <dgm:cxn modelId="{6065B97B-359A-4227-8FDA-FFA8787F9E00}" srcId="{211D7C7F-D214-4140-BE50-91CF78F354FA}" destId="{3486D556-6FDE-46D4-A75E-8B30C02E6C90}" srcOrd="2" destOrd="0" parTransId="{DD5022D6-D09F-46D1-94DD-607DCC0D44C4}" sibTransId="{07361DE1-8EA3-4FB6-8828-3630C2351152}"/>
    <dgm:cxn modelId="{D01D7362-F64B-470D-AD82-276E8908A19F}" srcId="{211D7C7F-D214-4140-BE50-91CF78F354FA}" destId="{2740250C-DF48-4B50-B832-4E4AA858E04B}" srcOrd="0" destOrd="0" parTransId="{0FABE6FE-690B-4758-9B4C-B9073922908D}" sibTransId="{01FFB575-3ECA-4AE7-9582-99090D390C3F}"/>
    <dgm:cxn modelId="{057E6627-B189-4B6E-BC0F-91CFA08F4AD7}" type="presOf" srcId="{01FFB575-3ECA-4AE7-9582-99090D390C3F}" destId="{80251EF9-5A34-4FBB-870A-32965A0BF712}" srcOrd="0" destOrd="0" presId="urn:microsoft.com/office/officeart/2005/8/layout/equation1"/>
    <dgm:cxn modelId="{57C54354-D9A2-4F75-8BB3-B88CEF68BC41}" type="presOf" srcId="{211D7C7F-D214-4140-BE50-91CF78F354FA}" destId="{7FF7B1BC-0EDA-4A1B-BE0D-8881DCC31235}" srcOrd="0" destOrd="0" presId="urn:microsoft.com/office/officeart/2005/8/layout/equation1"/>
    <dgm:cxn modelId="{53360E23-B9C1-4EC8-8DD1-2DCE3105BCBC}" type="presParOf" srcId="{7FF7B1BC-0EDA-4A1B-BE0D-8881DCC31235}" destId="{DDC43F7A-2DEF-48C8-A450-29C9DD0EF9DF}" srcOrd="0" destOrd="0" presId="urn:microsoft.com/office/officeart/2005/8/layout/equation1"/>
    <dgm:cxn modelId="{A8395F09-FC6F-40A7-A964-E430A0BB0A80}" type="presParOf" srcId="{7FF7B1BC-0EDA-4A1B-BE0D-8881DCC31235}" destId="{FFC8C07A-BC2F-48C9-9E2E-D5154281E3E9}" srcOrd="1" destOrd="0" presId="urn:microsoft.com/office/officeart/2005/8/layout/equation1"/>
    <dgm:cxn modelId="{9CA88378-DBB2-4E35-AE6F-971FB62788CD}" type="presParOf" srcId="{7FF7B1BC-0EDA-4A1B-BE0D-8881DCC31235}" destId="{80251EF9-5A34-4FBB-870A-32965A0BF712}" srcOrd="2" destOrd="0" presId="urn:microsoft.com/office/officeart/2005/8/layout/equation1"/>
    <dgm:cxn modelId="{E444C4D1-CCAE-4BAF-8D94-35D12DD80A67}" type="presParOf" srcId="{7FF7B1BC-0EDA-4A1B-BE0D-8881DCC31235}" destId="{68656C1F-CA97-4CDD-9CE6-A70ECF01E19B}" srcOrd="3" destOrd="0" presId="urn:microsoft.com/office/officeart/2005/8/layout/equation1"/>
    <dgm:cxn modelId="{03BDD3FC-333C-4BC6-989B-39D0EDE1A0A7}" type="presParOf" srcId="{7FF7B1BC-0EDA-4A1B-BE0D-8881DCC31235}" destId="{7011D3A3-C899-48CA-BEBE-11D6EB324C28}" srcOrd="4" destOrd="0" presId="urn:microsoft.com/office/officeart/2005/8/layout/equation1"/>
    <dgm:cxn modelId="{98DE5E8B-EB11-4FB7-B3DE-1D19A442B728}" type="presParOf" srcId="{7FF7B1BC-0EDA-4A1B-BE0D-8881DCC31235}" destId="{3FA3DFDA-5E28-4BA9-A2BE-4FDD53A68A1A}" srcOrd="5" destOrd="0" presId="urn:microsoft.com/office/officeart/2005/8/layout/equation1"/>
    <dgm:cxn modelId="{FBEB87F9-1142-4E62-9D35-E2EF217A896A}" type="presParOf" srcId="{7FF7B1BC-0EDA-4A1B-BE0D-8881DCC31235}" destId="{392A7D8C-7AAA-4366-9FF7-CA24BFFA3540}" srcOrd="6" destOrd="0" presId="urn:microsoft.com/office/officeart/2005/8/layout/equation1"/>
    <dgm:cxn modelId="{1E5CFB17-3EBF-422E-99AC-50EF7D9068A2}" type="presParOf" srcId="{7FF7B1BC-0EDA-4A1B-BE0D-8881DCC31235}" destId="{C4B4F62A-3B56-4BEB-AFD4-BE4ECFAECDB7}" srcOrd="7" destOrd="0" presId="urn:microsoft.com/office/officeart/2005/8/layout/equation1"/>
    <dgm:cxn modelId="{380B9200-2724-4D5B-8B48-58295A20D7A1}" type="presParOf" srcId="{7FF7B1BC-0EDA-4A1B-BE0D-8881DCC31235}" destId="{FE97469C-80F4-4A44-909E-CE37E3DDFCBE}" srcOrd="8" destOrd="0" presId="urn:microsoft.com/office/officeart/2005/8/layout/equation1"/>
    <dgm:cxn modelId="{1ED261F1-7607-4EE1-A91D-141885E26C64}" type="presParOf" srcId="{7FF7B1BC-0EDA-4A1B-BE0D-8881DCC31235}" destId="{5F990E4A-32D5-4F56-A112-7220FA7E3F15}" srcOrd="9" destOrd="0" presId="urn:microsoft.com/office/officeart/2005/8/layout/equation1"/>
    <dgm:cxn modelId="{1CAABE0F-32BF-492B-8A6B-7045520A76FE}" type="presParOf" srcId="{7FF7B1BC-0EDA-4A1B-BE0D-8881DCC31235}" destId="{25978082-D510-4528-924F-9D4B8CE296EC}" srcOrd="10" destOrd="0" presId="urn:microsoft.com/office/officeart/2005/8/layout/equation1"/>
    <dgm:cxn modelId="{8AF60192-F389-40FA-943D-14B902BA90B0}" type="presParOf" srcId="{7FF7B1BC-0EDA-4A1B-BE0D-8881DCC31235}" destId="{61F9BA7C-DE3B-4DE2-8B6F-A0333CBA4E45}" srcOrd="11" destOrd="0" presId="urn:microsoft.com/office/officeart/2005/8/layout/equation1"/>
    <dgm:cxn modelId="{73684375-797E-4A94-B09F-4CA564F5FDA8}" type="presParOf" srcId="{7FF7B1BC-0EDA-4A1B-BE0D-8881DCC31235}" destId="{E46EC215-97FE-4179-9700-E368FF3B7634}"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CE4746-F0B0-48BF-AEB7-F956F597CD96}" type="doc">
      <dgm:prSet loTypeId="urn:microsoft.com/office/officeart/2005/8/layout/cycle3" loCatId="cycle" qsTypeId="urn:microsoft.com/office/officeart/2005/8/quickstyle/3d3" qsCatId="3D" csTypeId="urn:microsoft.com/office/officeart/2005/8/colors/colorful1#2" csCatId="colorful" phldr="1"/>
      <dgm:spPr/>
      <dgm:t>
        <a:bodyPr/>
        <a:lstStyle/>
        <a:p>
          <a:endParaRPr lang="es-CO"/>
        </a:p>
      </dgm:t>
    </dgm:pt>
    <dgm:pt modelId="{B9F0B3BD-3D5B-423C-A6A0-798F22296341}">
      <dgm:prSet phldrT="[Texto]" custT="1"/>
      <dgm:spPr>
        <a:solidFill>
          <a:schemeClr val="accent2">
            <a:lumMod val="40000"/>
            <a:lumOff val="60000"/>
          </a:schemeClr>
        </a:solidFill>
      </dgm:spPr>
      <dgm:t>
        <a:bodyPr/>
        <a:lstStyle/>
        <a:p>
          <a:r>
            <a:rPr lang="es-CO" sz="1600" dirty="0" smtClean="0">
              <a:solidFill>
                <a:schemeClr val="tx1"/>
              </a:solidFill>
            </a:rPr>
            <a:t>Implementación artículo 53 del Plan de Desarrollo (Reporte día a día) </a:t>
          </a:r>
        </a:p>
        <a:p>
          <a:r>
            <a:rPr lang="es-CO" sz="1600" dirty="0" smtClean="0">
              <a:solidFill>
                <a:schemeClr val="tx1"/>
              </a:solidFill>
            </a:rPr>
            <a:t>2013:  </a:t>
          </a:r>
          <a:r>
            <a:rPr lang="es-CO" sz="1600" dirty="0" err="1" smtClean="0">
              <a:solidFill>
                <a:schemeClr val="tx1"/>
              </a:solidFill>
            </a:rPr>
            <a:t>Estapúblicos</a:t>
          </a:r>
          <a:endParaRPr lang="es-CO" sz="1600" dirty="0" smtClean="0">
            <a:solidFill>
              <a:schemeClr val="tx1"/>
            </a:solidFill>
          </a:endParaRPr>
        </a:p>
        <a:p>
          <a:r>
            <a:rPr lang="es-CO" sz="1600" dirty="0" smtClean="0">
              <a:solidFill>
                <a:schemeClr val="tx1"/>
              </a:solidFill>
            </a:rPr>
            <a:t>2014. Hospitales y Empresas</a:t>
          </a:r>
          <a:endParaRPr lang="es-CO" sz="1600" dirty="0">
            <a:solidFill>
              <a:schemeClr val="tx1"/>
            </a:solidFill>
          </a:endParaRPr>
        </a:p>
      </dgm:t>
    </dgm:pt>
    <dgm:pt modelId="{10353A78-709D-4EFF-AEB5-2E93D36BFB42}" type="parTrans" cxnId="{9F8919C2-09D2-430A-B4A4-97444E46D2E7}">
      <dgm:prSet/>
      <dgm:spPr/>
      <dgm:t>
        <a:bodyPr/>
        <a:lstStyle/>
        <a:p>
          <a:endParaRPr lang="es-CO" sz="1600">
            <a:solidFill>
              <a:schemeClr val="tx1"/>
            </a:solidFill>
          </a:endParaRPr>
        </a:p>
      </dgm:t>
    </dgm:pt>
    <dgm:pt modelId="{52194424-77F9-4F71-887A-102EE1861084}" type="sibTrans" cxnId="{9F8919C2-09D2-430A-B4A4-97444E46D2E7}">
      <dgm:prSet/>
      <dgm:spPr/>
      <dgm:t>
        <a:bodyPr/>
        <a:lstStyle/>
        <a:p>
          <a:endParaRPr lang="es-CO" sz="1600">
            <a:solidFill>
              <a:schemeClr val="tx1"/>
            </a:solidFill>
          </a:endParaRPr>
        </a:p>
      </dgm:t>
    </dgm:pt>
    <dgm:pt modelId="{A9C66A15-332A-4740-9E81-EAB4F59A32C4}">
      <dgm:prSet phldrT="[Texto]" custT="1"/>
      <dgm:spPr/>
      <dgm:t>
        <a:bodyPr/>
        <a:lstStyle/>
        <a:p>
          <a:r>
            <a:rPr lang="es-CO" sz="1600" dirty="0" smtClean="0">
              <a:solidFill>
                <a:schemeClr val="tx1"/>
              </a:solidFill>
            </a:rPr>
            <a:t>Cumplimiento Resolución Reglamentaria No. 010 de Enero 31 de 2013 de la Contraloría de Bogotá</a:t>
          </a:r>
          <a:endParaRPr lang="es-CO" sz="1600" dirty="0">
            <a:solidFill>
              <a:schemeClr val="tx1"/>
            </a:solidFill>
          </a:endParaRPr>
        </a:p>
      </dgm:t>
    </dgm:pt>
    <dgm:pt modelId="{EFDCAB53-49CB-4616-8FC7-6ABD034862E7}" type="parTrans" cxnId="{15BDDC61-4F39-4FAA-B48B-50F91041AF52}">
      <dgm:prSet/>
      <dgm:spPr/>
      <dgm:t>
        <a:bodyPr/>
        <a:lstStyle/>
        <a:p>
          <a:endParaRPr lang="es-CO" sz="1600">
            <a:solidFill>
              <a:schemeClr val="tx1"/>
            </a:solidFill>
          </a:endParaRPr>
        </a:p>
      </dgm:t>
    </dgm:pt>
    <dgm:pt modelId="{D9BA6524-CE29-45FE-832F-48F0DB5F8DA4}" type="sibTrans" cxnId="{15BDDC61-4F39-4FAA-B48B-50F91041AF52}">
      <dgm:prSet/>
      <dgm:spPr/>
      <dgm:t>
        <a:bodyPr/>
        <a:lstStyle/>
        <a:p>
          <a:endParaRPr lang="es-CO" sz="1600">
            <a:solidFill>
              <a:schemeClr val="tx1"/>
            </a:solidFill>
          </a:endParaRPr>
        </a:p>
      </dgm:t>
    </dgm:pt>
    <dgm:pt modelId="{BC8C78C0-D0F7-4A89-A834-351DF19A13D1}">
      <dgm:prSet phldrT="[Texto]" custT="1"/>
      <dgm:spPr>
        <a:solidFill>
          <a:srgbClr val="CC99FF"/>
        </a:solidFill>
      </dgm:spPr>
      <dgm:t>
        <a:bodyPr/>
        <a:lstStyle/>
        <a:p>
          <a:r>
            <a:rPr lang="es-CO" sz="1600" dirty="0" smtClean="0">
              <a:solidFill>
                <a:schemeClr val="tx1"/>
              </a:solidFill>
            </a:rPr>
            <a:t>Libros Contraloría General de la República  - FUT-CHIP</a:t>
          </a:r>
          <a:endParaRPr lang="es-CO" sz="1600" dirty="0">
            <a:solidFill>
              <a:schemeClr val="tx1"/>
            </a:solidFill>
          </a:endParaRPr>
        </a:p>
      </dgm:t>
    </dgm:pt>
    <dgm:pt modelId="{D9E84BA7-7246-4FF6-997B-143C8DE7A65C}" type="parTrans" cxnId="{268B917B-70CB-4203-B0C8-01359585DBBF}">
      <dgm:prSet/>
      <dgm:spPr/>
      <dgm:t>
        <a:bodyPr/>
        <a:lstStyle/>
        <a:p>
          <a:endParaRPr lang="es-CO" sz="2400">
            <a:solidFill>
              <a:schemeClr val="tx1"/>
            </a:solidFill>
          </a:endParaRPr>
        </a:p>
      </dgm:t>
    </dgm:pt>
    <dgm:pt modelId="{550FB694-18E2-49CF-A88E-B9458EF4034F}" type="sibTrans" cxnId="{268B917B-70CB-4203-B0C8-01359585DBBF}">
      <dgm:prSet/>
      <dgm:spPr/>
      <dgm:t>
        <a:bodyPr/>
        <a:lstStyle/>
        <a:p>
          <a:endParaRPr lang="es-CO" sz="2400">
            <a:solidFill>
              <a:schemeClr val="tx1"/>
            </a:solidFill>
          </a:endParaRPr>
        </a:p>
      </dgm:t>
    </dgm:pt>
    <dgm:pt modelId="{D301BE9A-E21C-46B4-8F52-1BF631C90211}">
      <dgm:prSet phldrT="[Texto]" custT="1"/>
      <dgm:spPr/>
      <dgm:t>
        <a:bodyPr/>
        <a:lstStyle/>
        <a:p>
          <a:r>
            <a:rPr lang="es-CO" sz="1600" dirty="0" smtClean="0">
              <a:solidFill>
                <a:schemeClr val="tx1"/>
              </a:solidFill>
            </a:rPr>
            <a:t>Diseño Sistema General  de Regalías</a:t>
          </a:r>
          <a:endParaRPr lang="es-CO" sz="1600" dirty="0">
            <a:solidFill>
              <a:schemeClr val="tx1"/>
            </a:solidFill>
          </a:endParaRPr>
        </a:p>
      </dgm:t>
    </dgm:pt>
    <dgm:pt modelId="{646CC850-5E6F-4489-B640-708A98390CA3}" type="parTrans" cxnId="{9892990F-AD66-4F86-A800-6DD889DD9C90}">
      <dgm:prSet/>
      <dgm:spPr/>
      <dgm:t>
        <a:bodyPr/>
        <a:lstStyle/>
        <a:p>
          <a:endParaRPr lang="es-CO" sz="2400">
            <a:solidFill>
              <a:schemeClr val="tx1"/>
            </a:solidFill>
          </a:endParaRPr>
        </a:p>
      </dgm:t>
    </dgm:pt>
    <dgm:pt modelId="{E33F2211-DAE8-4C57-B627-EA29B58DBD72}" type="sibTrans" cxnId="{9892990F-AD66-4F86-A800-6DD889DD9C90}">
      <dgm:prSet/>
      <dgm:spPr/>
      <dgm:t>
        <a:bodyPr/>
        <a:lstStyle/>
        <a:p>
          <a:endParaRPr lang="es-CO" sz="2400">
            <a:solidFill>
              <a:schemeClr val="tx1"/>
            </a:solidFill>
          </a:endParaRPr>
        </a:p>
      </dgm:t>
    </dgm:pt>
    <dgm:pt modelId="{EBA01C09-5DE6-42FD-8AF4-763AF55AB4DF}">
      <dgm:prSet phldrT="[Texto]" custT="1"/>
      <dgm:spPr/>
      <dgm:t>
        <a:bodyPr/>
        <a:lstStyle/>
        <a:p>
          <a:r>
            <a:rPr lang="es-CO" sz="1600" dirty="0" smtClean="0">
              <a:solidFill>
                <a:schemeClr val="tx1"/>
              </a:solidFill>
            </a:rPr>
            <a:t>Módulo Vigencias Futuras</a:t>
          </a:r>
          <a:endParaRPr lang="es-CO" sz="1600" dirty="0">
            <a:solidFill>
              <a:schemeClr val="tx1"/>
            </a:solidFill>
          </a:endParaRPr>
        </a:p>
      </dgm:t>
    </dgm:pt>
    <dgm:pt modelId="{5B20C596-ADF9-4DF1-92F3-B4BFD04CCFEB}" type="parTrans" cxnId="{61D45262-FE44-4845-B909-4AE50B6BABCB}">
      <dgm:prSet/>
      <dgm:spPr/>
      <dgm:t>
        <a:bodyPr/>
        <a:lstStyle/>
        <a:p>
          <a:endParaRPr lang="es-CO" sz="2400">
            <a:solidFill>
              <a:schemeClr val="tx1"/>
            </a:solidFill>
          </a:endParaRPr>
        </a:p>
      </dgm:t>
    </dgm:pt>
    <dgm:pt modelId="{E3C410C3-D8C6-41E1-BC5E-D9204069694F}" type="sibTrans" cxnId="{61D45262-FE44-4845-B909-4AE50B6BABCB}">
      <dgm:prSet/>
      <dgm:spPr/>
      <dgm:t>
        <a:bodyPr/>
        <a:lstStyle/>
        <a:p>
          <a:endParaRPr lang="es-CO" sz="2400">
            <a:solidFill>
              <a:schemeClr val="tx1"/>
            </a:solidFill>
          </a:endParaRPr>
        </a:p>
      </dgm:t>
    </dgm:pt>
    <dgm:pt modelId="{C9AA5DCA-413F-472E-8538-26C987061418}" type="pres">
      <dgm:prSet presAssocID="{21CE4746-F0B0-48BF-AEB7-F956F597CD96}" presName="Name0" presStyleCnt="0">
        <dgm:presLayoutVars>
          <dgm:dir/>
          <dgm:resizeHandles val="exact"/>
        </dgm:presLayoutVars>
      </dgm:prSet>
      <dgm:spPr/>
      <dgm:t>
        <a:bodyPr/>
        <a:lstStyle/>
        <a:p>
          <a:endParaRPr lang="es-ES"/>
        </a:p>
      </dgm:t>
    </dgm:pt>
    <dgm:pt modelId="{EA47C197-AC8C-4ACD-BB78-AD871AF77FB3}" type="pres">
      <dgm:prSet presAssocID="{21CE4746-F0B0-48BF-AEB7-F956F597CD96}" presName="cycle" presStyleCnt="0"/>
      <dgm:spPr/>
    </dgm:pt>
    <dgm:pt modelId="{A7389833-BA3F-4040-ADA1-39ACE11D700A}" type="pres">
      <dgm:prSet presAssocID="{B9F0B3BD-3D5B-423C-A6A0-798F22296341}" presName="nodeFirstNode" presStyleLbl="node1" presStyleIdx="0" presStyleCnt="5" custScaleX="134860" custScaleY="134334">
        <dgm:presLayoutVars>
          <dgm:bulletEnabled val="1"/>
        </dgm:presLayoutVars>
      </dgm:prSet>
      <dgm:spPr/>
      <dgm:t>
        <a:bodyPr/>
        <a:lstStyle/>
        <a:p>
          <a:endParaRPr lang="es-CO"/>
        </a:p>
      </dgm:t>
    </dgm:pt>
    <dgm:pt modelId="{E6A45D31-CD6B-46BC-B4E8-BF25AF033DD6}" type="pres">
      <dgm:prSet presAssocID="{52194424-77F9-4F71-887A-102EE1861084}" presName="sibTransFirstNode" presStyleLbl="bgShp" presStyleIdx="0" presStyleCnt="1"/>
      <dgm:spPr/>
      <dgm:t>
        <a:bodyPr/>
        <a:lstStyle/>
        <a:p>
          <a:endParaRPr lang="es-ES"/>
        </a:p>
      </dgm:t>
    </dgm:pt>
    <dgm:pt modelId="{F5495EAE-9E99-4CA5-AA7C-B1608D1EC448}" type="pres">
      <dgm:prSet presAssocID="{A9C66A15-332A-4740-9E81-EAB4F59A32C4}" presName="nodeFollowingNodes" presStyleLbl="node1" presStyleIdx="1" presStyleCnt="5" custRadScaleRad="103707" custRadScaleInc="37791">
        <dgm:presLayoutVars>
          <dgm:bulletEnabled val="1"/>
        </dgm:presLayoutVars>
      </dgm:prSet>
      <dgm:spPr/>
      <dgm:t>
        <a:bodyPr/>
        <a:lstStyle/>
        <a:p>
          <a:endParaRPr lang="es-ES"/>
        </a:p>
      </dgm:t>
    </dgm:pt>
    <dgm:pt modelId="{43CBD788-D324-40A7-8D39-14AC985E6AFE}" type="pres">
      <dgm:prSet presAssocID="{BC8C78C0-D0F7-4A89-A834-351DF19A13D1}" presName="nodeFollowingNodes" presStyleLbl="node1" presStyleIdx="2" presStyleCnt="5">
        <dgm:presLayoutVars>
          <dgm:bulletEnabled val="1"/>
        </dgm:presLayoutVars>
      </dgm:prSet>
      <dgm:spPr/>
      <dgm:t>
        <a:bodyPr/>
        <a:lstStyle/>
        <a:p>
          <a:endParaRPr lang="es-CO"/>
        </a:p>
      </dgm:t>
    </dgm:pt>
    <dgm:pt modelId="{73238311-4742-43B5-92B5-DDFA6F8AB77A}" type="pres">
      <dgm:prSet presAssocID="{EBA01C09-5DE6-42FD-8AF4-763AF55AB4DF}" presName="nodeFollowingNodes" presStyleLbl="node1" presStyleIdx="3" presStyleCnt="5" custRadScaleRad="94195" custRadScaleInc="32229">
        <dgm:presLayoutVars>
          <dgm:bulletEnabled val="1"/>
        </dgm:presLayoutVars>
      </dgm:prSet>
      <dgm:spPr/>
      <dgm:t>
        <a:bodyPr/>
        <a:lstStyle/>
        <a:p>
          <a:endParaRPr lang="es-ES"/>
        </a:p>
      </dgm:t>
    </dgm:pt>
    <dgm:pt modelId="{8FF38E73-951C-42B4-B57F-76BBFEE78067}" type="pres">
      <dgm:prSet presAssocID="{D301BE9A-E21C-46B4-8F52-1BF631C90211}" presName="nodeFollowingNodes" presStyleLbl="node1" presStyleIdx="4" presStyleCnt="5">
        <dgm:presLayoutVars>
          <dgm:bulletEnabled val="1"/>
        </dgm:presLayoutVars>
      </dgm:prSet>
      <dgm:spPr/>
      <dgm:t>
        <a:bodyPr/>
        <a:lstStyle/>
        <a:p>
          <a:endParaRPr lang="es-ES"/>
        </a:p>
      </dgm:t>
    </dgm:pt>
  </dgm:ptLst>
  <dgm:cxnLst>
    <dgm:cxn modelId="{61D45262-FE44-4845-B909-4AE50B6BABCB}" srcId="{21CE4746-F0B0-48BF-AEB7-F956F597CD96}" destId="{EBA01C09-5DE6-42FD-8AF4-763AF55AB4DF}" srcOrd="3" destOrd="0" parTransId="{5B20C596-ADF9-4DF1-92F3-B4BFD04CCFEB}" sibTransId="{E3C410C3-D8C6-41E1-BC5E-D9204069694F}"/>
    <dgm:cxn modelId="{76EF192D-7EBB-4C76-AB4D-A7ADED7319FE}" type="presOf" srcId="{BC8C78C0-D0F7-4A89-A834-351DF19A13D1}" destId="{43CBD788-D324-40A7-8D39-14AC985E6AFE}" srcOrd="0" destOrd="0" presId="urn:microsoft.com/office/officeart/2005/8/layout/cycle3"/>
    <dgm:cxn modelId="{7B9FB44B-10EA-4BF3-A2D2-B0FF2FA222AD}" type="presOf" srcId="{D301BE9A-E21C-46B4-8F52-1BF631C90211}" destId="{8FF38E73-951C-42B4-B57F-76BBFEE78067}" srcOrd="0" destOrd="0" presId="urn:microsoft.com/office/officeart/2005/8/layout/cycle3"/>
    <dgm:cxn modelId="{B70B9289-2AE0-4574-A434-D6A41F48A267}" type="presOf" srcId="{21CE4746-F0B0-48BF-AEB7-F956F597CD96}" destId="{C9AA5DCA-413F-472E-8538-26C987061418}" srcOrd="0" destOrd="0" presId="urn:microsoft.com/office/officeart/2005/8/layout/cycle3"/>
    <dgm:cxn modelId="{7D5BBD80-E7D1-48F0-AD1C-BB2FF08210C4}" type="presOf" srcId="{52194424-77F9-4F71-887A-102EE1861084}" destId="{E6A45D31-CD6B-46BC-B4E8-BF25AF033DD6}" srcOrd="0" destOrd="0" presId="urn:microsoft.com/office/officeart/2005/8/layout/cycle3"/>
    <dgm:cxn modelId="{9F8919C2-09D2-430A-B4A4-97444E46D2E7}" srcId="{21CE4746-F0B0-48BF-AEB7-F956F597CD96}" destId="{B9F0B3BD-3D5B-423C-A6A0-798F22296341}" srcOrd="0" destOrd="0" parTransId="{10353A78-709D-4EFF-AEB5-2E93D36BFB42}" sibTransId="{52194424-77F9-4F71-887A-102EE1861084}"/>
    <dgm:cxn modelId="{9892990F-AD66-4F86-A800-6DD889DD9C90}" srcId="{21CE4746-F0B0-48BF-AEB7-F956F597CD96}" destId="{D301BE9A-E21C-46B4-8F52-1BF631C90211}" srcOrd="4" destOrd="0" parTransId="{646CC850-5E6F-4489-B640-708A98390CA3}" sibTransId="{E33F2211-DAE8-4C57-B627-EA29B58DBD72}"/>
    <dgm:cxn modelId="{15BDDC61-4F39-4FAA-B48B-50F91041AF52}" srcId="{21CE4746-F0B0-48BF-AEB7-F956F597CD96}" destId="{A9C66A15-332A-4740-9E81-EAB4F59A32C4}" srcOrd="1" destOrd="0" parTransId="{EFDCAB53-49CB-4616-8FC7-6ABD034862E7}" sibTransId="{D9BA6524-CE29-45FE-832F-48F0DB5F8DA4}"/>
    <dgm:cxn modelId="{35D65822-AC53-418C-946A-6CC3E393115B}" type="presOf" srcId="{EBA01C09-5DE6-42FD-8AF4-763AF55AB4DF}" destId="{73238311-4742-43B5-92B5-DDFA6F8AB77A}" srcOrd="0" destOrd="0" presId="urn:microsoft.com/office/officeart/2005/8/layout/cycle3"/>
    <dgm:cxn modelId="{A20C61E4-AC25-4310-A200-1E0B268F5F2A}" type="presOf" srcId="{A9C66A15-332A-4740-9E81-EAB4F59A32C4}" destId="{F5495EAE-9E99-4CA5-AA7C-B1608D1EC448}" srcOrd="0" destOrd="0" presId="urn:microsoft.com/office/officeart/2005/8/layout/cycle3"/>
    <dgm:cxn modelId="{E16CCF10-1481-40C8-9044-DDE8837B3AFA}" type="presOf" srcId="{B9F0B3BD-3D5B-423C-A6A0-798F22296341}" destId="{A7389833-BA3F-4040-ADA1-39ACE11D700A}" srcOrd="0" destOrd="0" presId="urn:microsoft.com/office/officeart/2005/8/layout/cycle3"/>
    <dgm:cxn modelId="{268B917B-70CB-4203-B0C8-01359585DBBF}" srcId="{21CE4746-F0B0-48BF-AEB7-F956F597CD96}" destId="{BC8C78C0-D0F7-4A89-A834-351DF19A13D1}" srcOrd="2" destOrd="0" parTransId="{D9E84BA7-7246-4FF6-997B-143C8DE7A65C}" sibTransId="{550FB694-18E2-49CF-A88E-B9458EF4034F}"/>
    <dgm:cxn modelId="{E3AEB6DB-DD84-4098-B06E-4AC496C2BB22}" type="presParOf" srcId="{C9AA5DCA-413F-472E-8538-26C987061418}" destId="{EA47C197-AC8C-4ACD-BB78-AD871AF77FB3}" srcOrd="0" destOrd="0" presId="urn:microsoft.com/office/officeart/2005/8/layout/cycle3"/>
    <dgm:cxn modelId="{F01473DB-B573-47C2-811F-06F202E425C4}" type="presParOf" srcId="{EA47C197-AC8C-4ACD-BB78-AD871AF77FB3}" destId="{A7389833-BA3F-4040-ADA1-39ACE11D700A}" srcOrd="0" destOrd="0" presId="urn:microsoft.com/office/officeart/2005/8/layout/cycle3"/>
    <dgm:cxn modelId="{4F4BF112-6285-41BD-AB9C-225A6ED92940}" type="presParOf" srcId="{EA47C197-AC8C-4ACD-BB78-AD871AF77FB3}" destId="{E6A45D31-CD6B-46BC-B4E8-BF25AF033DD6}" srcOrd="1" destOrd="0" presId="urn:microsoft.com/office/officeart/2005/8/layout/cycle3"/>
    <dgm:cxn modelId="{032F8053-CFBE-4405-8B5B-714A5D675FE4}" type="presParOf" srcId="{EA47C197-AC8C-4ACD-BB78-AD871AF77FB3}" destId="{F5495EAE-9E99-4CA5-AA7C-B1608D1EC448}" srcOrd="2" destOrd="0" presId="urn:microsoft.com/office/officeart/2005/8/layout/cycle3"/>
    <dgm:cxn modelId="{026502CA-2C38-4603-BCA5-EDCC9B827996}" type="presParOf" srcId="{EA47C197-AC8C-4ACD-BB78-AD871AF77FB3}" destId="{43CBD788-D324-40A7-8D39-14AC985E6AFE}" srcOrd="3" destOrd="0" presId="urn:microsoft.com/office/officeart/2005/8/layout/cycle3"/>
    <dgm:cxn modelId="{B7C3BC36-703B-46F3-9E0E-021984592933}" type="presParOf" srcId="{EA47C197-AC8C-4ACD-BB78-AD871AF77FB3}" destId="{73238311-4742-43B5-92B5-DDFA6F8AB77A}" srcOrd="4" destOrd="0" presId="urn:microsoft.com/office/officeart/2005/8/layout/cycle3"/>
    <dgm:cxn modelId="{9C810877-9EA2-4DA7-A18B-7218BE07634C}" type="presParOf" srcId="{EA47C197-AC8C-4ACD-BB78-AD871AF77FB3}" destId="{8FF38E73-951C-42B4-B57F-76BBFEE7806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EE1F1-E310-4395-9BFD-85DA9D00F794}" type="doc">
      <dgm:prSet loTypeId="urn:microsoft.com/office/officeart/2005/8/layout/vList6" loCatId="list" qsTypeId="urn:microsoft.com/office/officeart/2005/8/quickstyle/3d3" qsCatId="3D" csTypeId="urn:microsoft.com/office/officeart/2005/8/colors/accent6_5" csCatId="accent6" phldr="1"/>
      <dgm:spPr/>
      <dgm:t>
        <a:bodyPr/>
        <a:lstStyle/>
        <a:p>
          <a:endParaRPr lang="es-CO"/>
        </a:p>
      </dgm:t>
    </dgm:pt>
    <dgm:pt modelId="{2A1DADFE-3B33-4508-9214-10FA6864C229}">
      <dgm:prSet phldrT="[Texto]"/>
      <dgm:spPr>
        <a:solidFill>
          <a:schemeClr val="accent5">
            <a:lumMod val="75000"/>
          </a:schemeClr>
        </a:solidFill>
      </dgm:spPr>
      <dgm:t>
        <a:bodyPr/>
        <a:lstStyle/>
        <a:p>
          <a:r>
            <a:rPr lang="es-MX" dirty="0" smtClean="0"/>
            <a:t>Ley 617 de 2000</a:t>
          </a:r>
          <a:endParaRPr lang="es-CO" dirty="0"/>
        </a:p>
      </dgm:t>
    </dgm:pt>
    <dgm:pt modelId="{2EEDD994-A90A-41DB-AE4A-33BF9204D40B}" type="parTrans" cxnId="{6CD8B1C0-A555-47B2-B51F-8ADCCF317541}">
      <dgm:prSet/>
      <dgm:spPr/>
      <dgm:t>
        <a:bodyPr/>
        <a:lstStyle/>
        <a:p>
          <a:endParaRPr lang="es-CO"/>
        </a:p>
      </dgm:t>
    </dgm:pt>
    <dgm:pt modelId="{DB1E6928-ED87-49E6-9AD8-9342F6BC07E4}" type="sibTrans" cxnId="{6CD8B1C0-A555-47B2-B51F-8ADCCF317541}">
      <dgm:prSet/>
      <dgm:spPr/>
      <dgm:t>
        <a:bodyPr/>
        <a:lstStyle/>
        <a:p>
          <a:endParaRPr lang="es-CO"/>
        </a:p>
      </dgm:t>
    </dgm:pt>
    <dgm:pt modelId="{38E038D2-DD4E-4F31-A80F-0FDB1288B9DD}">
      <dgm:prSet phldrT="[Texto]" custT="1"/>
      <dgm:spPr>
        <a:solidFill>
          <a:schemeClr val="accent5">
            <a:lumMod val="60000"/>
            <a:lumOff val="40000"/>
            <a:alpha val="90000"/>
          </a:schemeClr>
        </a:solidFill>
      </dgm:spPr>
      <dgm:t>
        <a:bodyPr/>
        <a:lstStyle/>
        <a:p>
          <a:r>
            <a:rPr lang="es-MX" sz="1800" dirty="0" smtClean="0"/>
            <a:t>Racionalización del Gasto Público – Saneamiento Fiscal</a:t>
          </a:r>
          <a:endParaRPr lang="es-CO" sz="1800" dirty="0"/>
        </a:p>
      </dgm:t>
    </dgm:pt>
    <dgm:pt modelId="{C6506D95-FF76-4A34-B1C6-294161D6FEE5}" type="parTrans" cxnId="{6EE4443A-9303-4BAB-8D9A-C46B8F8337F0}">
      <dgm:prSet/>
      <dgm:spPr/>
      <dgm:t>
        <a:bodyPr/>
        <a:lstStyle/>
        <a:p>
          <a:endParaRPr lang="es-CO"/>
        </a:p>
      </dgm:t>
    </dgm:pt>
    <dgm:pt modelId="{0A7CBDE4-6441-4D90-9045-19019ECC5DCD}" type="sibTrans" cxnId="{6EE4443A-9303-4BAB-8D9A-C46B8F8337F0}">
      <dgm:prSet/>
      <dgm:spPr/>
      <dgm:t>
        <a:bodyPr/>
        <a:lstStyle/>
        <a:p>
          <a:endParaRPr lang="es-CO"/>
        </a:p>
      </dgm:t>
    </dgm:pt>
    <dgm:pt modelId="{B6CD37FD-B320-4AEE-9112-00FC665C2170}">
      <dgm:prSet phldrT="[Texto]"/>
      <dgm:spPr>
        <a:solidFill>
          <a:schemeClr val="accent5">
            <a:lumMod val="75000"/>
          </a:schemeClr>
        </a:solidFill>
      </dgm:spPr>
      <dgm:t>
        <a:bodyPr/>
        <a:lstStyle/>
        <a:p>
          <a:r>
            <a:rPr lang="es-MX" dirty="0" smtClean="0"/>
            <a:t>Ley 734 de 2002</a:t>
          </a:r>
          <a:endParaRPr lang="es-CO" dirty="0"/>
        </a:p>
      </dgm:t>
    </dgm:pt>
    <dgm:pt modelId="{17562112-6850-4580-838B-454F8007A897}" type="parTrans" cxnId="{17A943AD-5BE2-45C2-B584-D78365EC28D4}">
      <dgm:prSet/>
      <dgm:spPr/>
      <dgm:t>
        <a:bodyPr/>
        <a:lstStyle/>
        <a:p>
          <a:endParaRPr lang="es-CO"/>
        </a:p>
      </dgm:t>
    </dgm:pt>
    <dgm:pt modelId="{999A55BB-933C-4CB7-A483-401B5E309655}" type="sibTrans" cxnId="{17A943AD-5BE2-45C2-B584-D78365EC28D4}">
      <dgm:prSet/>
      <dgm:spPr/>
      <dgm:t>
        <a:bodyPr/>
        <a:lstStyle/>
        <a:p>
          <a:endParaRPr lang="es-CO"/>
        </a:p>
      </dgm:t>
    </dgm:pt>
    <dgm:pt modelId="{92F04C27-2676-4E6F-9446-E031DC1DE9F2}">
      <dgm:prSet phldrT="[Texto]" custT="1"/>
      <dgm:spPr>
        <a:solidFill>
          <a:schemeClr val="accent5">
            <a:lumMod val="60000"/>
            <a:lumOff val="40000"/>
            <a:alpha val="90000"/>
          </a:schemeClr>
        </a:solidFill>
      </dgm:spPr>
      <dgm:t>
        <a:bodyPr/>
        <a:lstStyle/>
        <a:p>
          <a:r>
            <a:rPr lang="es-MX" sz="1800" dirty="0" smtClean="0"/>
            <a:t>Código Único Disciplinario (Aspectos Hacendarios)</a:t>
          </a:r>
          <a:endParaRPr lang="es-CO" sz="1800" dirty="0"/>
        </a:p>
      </dgm:t>
    </dgm:pt>
    <dgm:pt modelId="{3A5F1D85-5A09-4179-85C9-F0F8E8D53570}" type="parTrans" cxnId="{24D5E5AF-4CC7-4A70-B3A4-149902802477}">
      <dgm:prSet/>
      <dgm:spPr/>
      <dgm:t>
        <a:bodyPr/>
        <a:lstStyle/>
        <a:p>
          <a:endParaRPr lang="es-CO"/>
        </a:p>
      </dgm:t>
    </dgm:pt>
    <dgm:pt modelId="{B6B2EAC3-DB97-4D60-A561-268FCBC28BF2}" type="sibTrans" cxnId="{24D5E5AF-4CC7-4A70-B3A4-149902802477}">
      <dgm:prSet/>
      <dgm:spPr/>
      <dgm:t>
        <a:bodyPr/>
        <a:lstStyle/>
        <a:p>
          <a:endParaRPr lang="es-CO"/>
        </a:p>
      </dgm:t>
    </dgm:pt>
    <dgm:pt modelId="{66C896C2-341E-4B05-955A-9E12B4DFFE4D}">
      <dgm:prSet phldrT="[Texto]"/>
      <dgm:spPr>
        <a:solidFill>
          <a:schemeClr val="accent5">
            <a:lumMod val="75000"/>
          </a:schemeClr>
        </a:solidFill>
      </dgm:spPr>
      <dgm:t>
        <a:bodyPr/>
        <a:lstStyle/>
        <a:p>
          <a:r>
            <a:rPr lang="es-MX" dirty="0" smtClean="0"/>
            <a:t>Ley 819 de 2003</a:t>
          </a:r>
          <a:endParaRPr lang="es-CO" dirty="0"/>
        </a:p>
      </dgm:t>
    </dgm:pt>
    <dgm:pt modelId="{49D967F3-A05A-4678-BDA3-B0AE94A30661}" type="parTrans" cxnId="{EC0C4EB0-A26E-404C-A274-9F5A9515FF69}">
      <dgm:prSet/>
      <dgm:spPr/>
      <dgm:t>
        <a:bodyPr/>
        <a:lstStyle/>
        <a:p>
          <a:endParaRPr lang="es-CO"/>
        </a:p>
      </dgm:t>
    </dgm:pt>
    <dgm:pt modelId="{EAF1222D-E7C3-4EDC-969B-D651D017740C}" type="sibTrans" cxnId="{EC0C4EB0-A26E-404C-A274-9F5A9515FF69}">
      <dgm:prSet/>
      <dgm:spPr/>
      <dgm:t>
        <a:bodyPr/>
        <a:lstStyle/>
        <a:p>
          <a:endParaRPr lang="es-CO"/>
        </a:p>
      </dgm:t>
    </dgm:pt>
    <dgm:pt modelId="{CAFCD8FF-A05E-4861-8E8E-B81F0ED024AD}">
      <dgm:prSet phldrT="[Texto]" custT="1"/>
      <dgm:spPr>
        <a:solidFill>
          <a:schemeClr val="accent5">
            <a:lumMod val="60000"/>
            <a:lumOff val="40000"/>
            <a:alpha val="90000"/>
          </a:schemeClr>
        </a:solidFill>
      </dgm:spPr>
      <dgm:t>
        <a:bodyPr/>
        <a:lstStyle/>
        <a:p>
          <a:r>
            <a:rPr lang="es-MX" sz="1800" dirty="0" smtClean="0"/>
            <a:t>Normas Orgánicas en Materia de Presupuesto, Responsabilidad y Transparencia Fiscal</a:t>
          </a:r>
          <a:endParaRPr lang="es-CO" sz="1800" dirty="0"/>
        </a:p>
      </dgm:t>
    </dgm:pt>
    <dgm:pt modelId="{AEB01686-2677-4AB1-B607-EECD2EAE1954}" type="parTrans" cxnId="{506E140A-0ADD-468E-A590-95F840FEFC1E}">
      <dgm:prSet/>
      <dgm:spPr/>
      <dgm:t>
        <a:bodyPr/>
        <a:lstStyle/>
        <a:p>
          <a:endParaRPr lang="es-CO"/>
        </a:p>
      </dgm:t>
    </dgm:pt>
    <dgm:pt modelId="{36DA10DF-FE61-47E4-B78D-21F1C16FCF87}" type="sibTrans" cxnId="{506E140A-0ADD-468E-A590-95F840FEFC1E}">
      <dgm:prSet/>
      <dgm:spPr/>
      <dgm:t>
        <a:bodyPr/>
        <a:lstStyle/>
        <a:p>
          <a:endParaRPr lang="es-CO"/>
        </a:p>
      </dgm:t>
    </dgm:pt>
    <dgm:pt modelId="{1F7129C7-336F-46CE-816E-9CFA088A7E93}">
      <dgm:prSet phldrT="[Texto]" custT="1"/>
      <dgm:spPr>
        <a:solidFill>
          <a:schemeClr val="accent5">
            <a:lumMod val="75000"/>
          </a:schemeClr>
        </a:solidFill>
      </dgm:spPr>
      <dgm:t>
        <a:bodyPr/>
        <a:lstStyle/>
        <a:p>
          <a:r>
            <a:rPr lang="es-CO" sz="1800" dirty="0" smtClean="0"/>
            <a:t>Ley 1483 de 2011</a:t>
          </a:r>
          <a:endParaRPr lang="es-CO" sz="1800" dirty="0"/>
        </a:p>
      </dgm:t>
    </dgm:pt>
    <dgm:pt modelId="{1D447CCF-0383-43CF-BA05-6136325DC4A8}" type="parTrans" cxnId="{C9F87F7C-374B-407D-BB4A-ADC4272186CF}">
      <dgm:prSet/>
      <dgm:spPr/>
      <dgm:t>
        <a:bodyPr/>
        <a:lstStyle/>
        <a:p>
          <a:endParaRPr lang="es-CO"/>
        </a:p>
      </dgm:t>
    </dgm:pt>
    <dgm:pt modelId="{82C968DE-083E-41BB-BCD2-4BC6A17BB021}" type="sibTrans" cxnId="{C9F87F7C-374B-407D-BB4A-ADC4272186CF}">
      <dgm:prSet/>
      <dgm:spPr/>
      <dgm:t>
        <a:bodyPr/>
        <a:lstStyle/>
        <a:p>
          <a:endParaRPr lang="es-CO"/>
        </a:p>
      </dgm:t>
    </dgm:pt>
    <dgm:pt modelId="{51C7C493-022C-4DB4-AEEB-2FBB47509C33}">
      <dgm:prSet phldrT="[Texto]" custT="1"/>
      <dgm:spPr>
        <a:solidFill>
          <a:schemeClr val="accent5">
            <a:lumMod val="60000"/>
            <a:lumOff val="40000"/>
            <a:alpha val="90000"/>
          </a:schemeClr>
        </a:solidFill>
      </dgm:spPr>
      <dgm:t>
        <a:bodyPr/>
        <a:lstStyle/>
        <a:p>
          <a:r>
            <a:rPr lang="es-CO" sz="1800" dirty="0" smtClean="0"/>
            <a:t>Vigencias Futuras Excepcionales para Entidades Territoriales</a:t>
          </a:r>
          <a:endParaRPr lang="es-CO" sz="1800" dirty="0"/>
        </a:p>
      </dgm:t>
    </dgm:pt>
    <dgm:pt modelId="{1125D402-0F25-436D-8A86-F4494E8108DA}" type="parTrans" cxnId="{C00CA841-F789-483D-B78B-15897598D019}">
      <dgm:prSet/>
      <dgm:spPr/>
      <dgm:t>
        <a:bodyPr/>
        <a:lstStyle/>
        <a:p>
          <a:endParaRPr lang="es-CO"/>
        </a:p>
      </dgm:t>
    </dgm:pt>
    <dgm:pt modelId="{A197B08D-00DE-4182-8315-A7275158706A}" type="sibTrans" cxnId="{C00CA841-F789-483D-B78B-15897598D019}">
      <dgm:prSet/>
      <dgm:spPr/>
      <dgm:t>
        <a:bodyPr/>
        <a:lstStyle/>
        <a:p>
          <a:endParaRPr lang="es-CO"/>
        </a:p>
      </dgm:t>
    </dgm:pt>
    <dgm:pt modelId="{6AE89CC8-8C7B-4DA0-B3CB-0B8229F4973C}" type="pres">
      <dgm:prSet presAssocID="{CF2EE1F1-E310-4395-9BFD-85DA9D00F794}" presName="Name0" presStyleCnt="0">
        <dgm:presLayoutVars>
          <dgm:dir/>
          <dgm:animLvl val="lvl"/>
          <dgm:resizeHandles/>
        </dgm:presLayoutVars>
      </dgm:prSet>
      <dgm:spPr/>
      <dgm:t>
        <a:bodyPr/>
        <a:lstStyle/>
        <a:p>
          <a:endParaRPr lang="es-CO"/>
        </a:p>
      </dgm:t>
    </dgm:pt>
    <dgm:pt modelId="{0021CC66-8B19-4F18-94E1-85AC5CA8F5D8}" type="pres">
      <dgm:prSet presAssocID="{2A1DADFE-3B33-4508-9214-10FA6864C229}" presName="linNode" presStyleCnt="0"/>
      <dgm:spPr/>
    </dgm:pt>
    <dgm:pt modelId="{5FA199A5-A57C-44D0-B7AA-E88AF2CB2AD0}" type="pres">
      <dgm:prSet presAssocID="{2A1DADFE-3B33-4508-9214-10FA6864C229}" presName="parentShp" presStyleLbl="node1" presStyleIdx="0" presStyleCnt="4" custScaleX="66667">
        <dgm:presLayoutVars>
          <dgm:bulletEnabled val="1"/>
        </dgm:presLayoutVars>
      </dgm:prSet>
      <dgm:spPr/>
      <dgm:t>
        <a:bodyPr/>
        <a:lstStyle/>
        <a:p>
          <a:endParaRPr lang="es-CO"/>
        </a:p>
      </dgm:t>
    </dgm:pt>
    <dgm:pt modelId="{E3038DC0-F98D-4CF0-BFB2-D1FD51A54A5A}" type="pres">
      <dgm:prSet presAssocID="{2A1DADFE-3B33-4508-9214-10FA6864C229}" presName="childShp" presStyleLbl="bgAccFollowNode1" presStyleIdx="0" presStyleCnt="4" custLinFactNeighborX="1619">
        <dgm:presLayoutVars>
          <dgm:bulletEnabled val="1"/>
        </dgm:presLayoutVars>
      </dgm:prSet>
      <dgm:spPr/>
      <dgm:t>
        <a:bodyPr/>
        <a:lstStyle/>
        <a:p>
          <a:endParaRPr lang="es-CO"/>
        </a:p>
      </dgm:t>
    </dgm:pt>
    <dgm:pt modelId="{77EF5C32-1B90-41D5-913B-9D1E62901242}" type="pres">
      <dgm:prSet presAssocID="{DB1E6928-ED87-49E6-9AD8-9342F6BC07E4}" presName="spacing" presStyleCnt="0"/>
      <dgm:spPr/>
    </dgm:pt>
    <dgm:pt modelId="{D652F72E-3BF3-4F34-BFA0-73978F6A3A74}" type="pres">
      <dgm:prSet presAssocID="{B6CD37FD-B320-4AEE-9112-00FC665C2170}" presName="linNode" presStyleCnt="0"/>
      <dgm:spPr/>
    </dgm:pt>
    <dgm:pt modelId="{4B9FEB0D-AA62-417B-A2FF-5F3A125793A0}" type="pres">
      <dgm:prSet presAssocID="{B6CD37FD-B320-4AEE-9112-00FC665C2170}" presName="parentShp" presStyleLbl="node1" presStyleIdx="1" presStyleCnt="4" custScaleX="66667">
        <dgm:presLayoutVars>
          <dgm:bulletEnabled val="1"/>
        </dgm:presLayoutVars>
      </dgm:prSet>
      <dgm:spPr/>
      <dgm:t>
        <a:bodyPr/>
        <a:lstStyle/>
        <a:p>
          <a:endParaRPr lang="es-CO"/>
        </a:p>
      </dgm:t>
    </dgm:pt>
    <dgm:pt modelId="{3BBEBAAA-24FD-401D-AEB9-DF0E5E6BA5A3}" type="pres">
      <dgm:prSet presAssocID="{B6CD37FD-B320-4AEE-9112-00FC665C2170}" presName="childShp" presStyleLbl="bgAccFollowNode1" presStyleIdx="1" presStyleCnt="4" custLinFactNeighborX="1619">
        <dgm:presLayoutVars>
          <dgm:bulletEnabled val="1"/>
        </dgm:presLayoutVars>
      </dgm:prSet>
      <dgm:spPr/>
      <dgm:t>
        <a:bodyPr/>
        <a:lstStyle/>
        <a:p>
          <a:endParaRPr lang="es-CO"/>
        </a:p>
      </dgm:t>
    </dgm:pt>
    <dgm:pt modelId="{C4B8F52B-E235-40BA-877A-C1F518748191}" type="pres">
      <dgm:prSet presAssocID="{999A55BB-933C-4CB7-A483-401B5E309655}" presName="spacing" presStyleCnt="0"/>
      <dgm:spPr/>
    </dgm:pt>
    <dgm:pt modelId="{28F65998-992E-4D56-83E1-C5B1BDB13912}" type="pres">
      <dgm:prSet presAssocID="{66C896C2-341E-4B05-955A-9E12B4DFFE4D}" presName="linNode" presStyleCnt="0"/>
      <dgm:spPr/>
    </dgm:pt>
    <dgm:pt modelId="{707AE5C9-D79C-4483-8D34-0F76E27CC1E5}" type="pres">
      <dgm:prSet presAssocID="{66C896C2-341E-4B05-955A-9E12B4DFFE4D}" presName="parentShp" presStyleLbl="node1" presStyleIdx="2" presStyleCnt="4" custScaleX="64520" custLinFactNeighborX="2109">
        <dgm:presLayoutVars>
          <dgm:bulletEnabled val="1"/>
        </dgm:presLayoutVars>
      </dgm:prSet>
      <dgm:spPr/>
      <dgm:t>
        <a:bodyPr/>
        <a:lstStyle/>
        <a:p>
          <a:endParaRPr lang="es-CO"/>
        </a:p>
      </dgm:t>
    </dgm:pt>
    <dgm:pt modelId="{1A6AC730-3005-4F99-B424-5D2B2A76E4C9}" type="pres">
      <dgm:prSet presAssocID="{66C896C2-341E-4B05-955A-9E12B4DFFE4D}" presName="childShp" presStyleLbl="bgAccFollowNode1" presStyleIdx="2" presStyleCnt="4" custScaleX="105331" custScaleY="108236" custLinFactNeighborX="5619">
        <dgm:presLayoutVars>
          <dgm:bulletEnabled val="1"/>
        </dgm:presLayoutVars>
      </dgm:prSet>
      <dgm:spPr/>
      <dgm:t>
        <a:bodyPr/>
        <a:lstStyle/>
        <a:p>
          <a:endParaRPr lang="es-CO"/>
        </a:p>
      </dgm:t>
    </dgm:pt>
    <dgm:pt modelId="{EDDA2D0C-032B-4A10-A594-74382DF99C82}" type="pres">
      <dgm:prSet presAssocID="{EAF1222D-E7C3-4EDC-969B-D651D017740C}" presName="spacing" presStyleCnt="0"/>
      <dgm:spPr/>
    </dgm:pt>
    <dgm:pt modelId="{F1C9C3A5-773D-4034-87A6-67FE4534A4A9}" type="pres">
      <dgm:prSet presAssocID="{1F7129C7-336F-46CE-816E-9CFA088A7E93}" presName="linNode" presStyleCnt="0"/>
      <dgm:spPr/>
    </dgm:pt>
    <dgm:pt modelId="{42FED1D2-0FDA-432A-AA3B-52F5D9B6EBE3}" type="pres">
      <dgm:prSet presAssocID="{1F7129C7-336F-46CE-816E-9CFA088A7E93}" presName="parentShp" presStyleLbl="node1" presStyleIdx="3" presStyleCnt="4" custScaleX="65361" custLinFactNeighborX="-1514" custLinFactNeighborY="15">
        <dgm:presLayoutVars>
          <dgm:bulletEnabled val="1"/>
        </dgm:presLayoutVars>
      </dgm:prSet>
      <dgm:spPr/>
      <dgm:t>
        <a:bodyPr/>
        <a:lstStyle/>
        <a:p>
          <a:endParaRPr lang="es-CO"/>
        </a:p>
      </dgm:t>
    </dgm:pt>
    <dgm:pt modelId="{A34D7795-7F2B-407D-8FED-08B321155883}" type="pres">
      <dgm:prSet presAssocID="{1F7129C7-336F-46CE-816E-9CFA088A7E93}" presName="childShp" presStyleLbl="bgAccFollowNode1" presStyleIdx="3" presStyleCnt="4" custScaleX="99777" custLinFactNeighborX="1964">
        <dgm:presLayoutVars>
          <dgm:bulletEnabled val="1"/>
        </dgm:presLayoutVars>
      </dgm:prSet>
      <dgm:spPr/>
      <dgm:t>
        <a:bodyPr/>
        <a:lstStyle/>
        <a:p>
          <a:endParaRPr lang="es-CO"/>
        </a:p>
      </dgm:t>
    </dgm:pt>
  </dgm:ptLst>
  <dgm:cxnLst>
    <dgm:cxn modelId="{C9F87F7C-374B-407D-BB4A-ADC4272186CF}" srcId="{CF2EE1F1-E310-4395-9BFD-85DA9D00F794}" destId="{1F7129C7-336F-46CE-816E-9CFA088A7E93}" srcOrd="3" destOrd="0" parTransId="{1D447CCF-0383-43CF-BA05-6136325DC4A8}" sibTransId="{82C968DE-083E-41BB-BCD2-4BC6A17BB021}"/>
    <dgm:cxn modelId="{E8F38CBE-3C74-4E22-8D6F-67FF9BBF38DB}" type="presOf" srcId="{38E038D2-DD4E-4F31-A80F-0FDB1288B9DD}" destId="{E3038DC0-F98D-4CF0-BFB2-D1FD51A54A5A}" srcOrd="0" destOrd="0" presId="urn:microsoft.com/office/officeart/2005/8/layout/vList6"/>
    <dgm:cxn modelId="{C00CA841-F789-483D-B78B-15897598D019}" srcId="{1F7129C7-336F-46CE-816E-9CFA088A7E93}" destId="{51C7C493-022C-4DB4-AEEB-2FBB47509C33}" srcOrd="0" destOrd="0" parTransId="{1125D402-0F25-436D-8A86-F4494E8108DA}" sibTransId="{A197B08D-00DE-4182-8315-A7275158706A}"/>
    <dgm:cxn modelId="{6CD8B1C0-A555-47B2-B51F-8ADCCF317541}" srcId="{CF2EE1F1-E310-4395-9BFD-85DA9D00F794}" destId="{2A1DADFE-3B33-4508-9214-10FA6864C229}" srcOrd="0" destOrd="0" parTransId="{2EEDD994-A90A-41DB-AE4A-33BF9204D40B}" sibTransId="{DB1E6928-ED87-49E6-9AD8-9342F6BC07E4}"/>
    <dgm:cxn modelId="{98F6C7C8-ABF8-4BCB-9AE1-6208ED3B769D}" type="presOf" srcId="{51C7C493-022C-4DB4-AEEB-2FBB47509C33}" destId="{A34D7795-7F2B-407D-8FED-08B321155883}" srcOrd="0" destOrd="0" presId="urn:microsoft.com/office/officeart/2005/8/layout/vList6"/>
    <dgm:cxn modelId="{C3771822-CCA5-49EC-83FC-EB116030CE74}" type="presOf" srcId="{2A1DADFE-3B33-4508-9214-10FA6864C229}" destId="{5FA199A5-A57C-44D0-B7AA-E88AF2CB2AD0}" srcOrd="0" destOrd="0" presId="urn:microsoft.com/office/officeart/2005/8/layout/vList6"/>
    <dgm:cxn modelId="{5E37BFF3-3752-460A-91E2-AD8098886405}" type="presOf" srcId="{92F04C27-2676-4E6F-9446-E031DC1DE9F2}" destId="{3BBEBAAA-24FD-401D-AEB9-DF0E5E6BA5A3}" srcOrd="0" destOrd="0" presId="urn:microsoft.com/office/officeart/2005/8/layout/vList6"/>
    <dgm:cxn modelId="{EC0C4EB0-A26E-404C-A274-9F5A9515FF69}" srcId="{CF2EE1F1-E310-4395-9BFD-85DA9D00F794}" destId="{66C896C2-341E-4B05-955A-9E12B4DFFE4D}" srcOrd="2" destOrd="0" parTransId="{49D967F3-A05A-4678-BDA3-B0AE94A30661}" sibTransId="{EAF1222D-E7C3-4EDC-969B-D651D017740C}"/>
    <dgm:cxn modelId="{31F9645E-96C2-4661-8E6B-65D9F3F56C69}" type="presOf" srcId="{CF2EE1F1-E310-4395-9BFD-85DA9D00F794}" destId="{6AE89CC8-8C7B-4DA0-B3CB-0B8229F4973C}" srcOrd="0" destOrd="0" presId="urn:microsoft.com/office/officeart/2005/8/layout/vList6"/>
    <dgm:cxn modelId="{19E2BB24-46A9-4ADD-8CF0-F93E8078950D}" type="presOf" srcId="{B6CD37FD-B320-4AEE-9112-00FC665C2170}" destId="{4B9FEB0D-AA62-417B-A2FF-5F3A125793A0}" srcOrd="0" destOrd="0" presId="urn:microsoft.com/office/officeart/2005/8/layout/vList6"/>
    <dgm:cxn modelId="{10CC2253-86C8-4B22-A803-3AA65A0AA81B}" type="presOf" srcId="{CAFCD8FF-A05E-4861-8E8E-B81F0ED024AD}" destId="{1A6AC730-3005-4F99-B424-5D2B2A76E4C9}" srcOrd="0" destOrd="0" presId="urn:microsoft.com/office/officeart/2005/8/layout/vList6"/>
    <dgm:cxn modelId="{EFDE0ED4-738B-4855-A7D1-E13FB9524E42}" type="presOf" srcId="{1F7129C7-336F-46CE-816E-9CFA088A7E93}" destId="{42FED1D2-0FDA-432A-AA3B-52F5D9B6EBE3}" srcOrd="0" destOrd="0" presId="urn:microsoft.com/office/officeart/2005/8/layout/vList6"/>
    <dgm:cxn modelId="{506E140A-0ADD-468E-A590-95F840FEFC1E}" srcId="{66C896C2-341E-4B05-955A-9E12B4DFFE4D}" destId="{CAFCD8FF-A05E-4861-8E8E-B81F0ED024AD}" srcOrd="0" destOrd="0" parTransId="{AEB01686-2677-4AB1-B607-EECD2EAE1954}" sibTransId="{36DA10DF-FE61-47E4-B78D-21F1C16FCF87}"/>
    <dgm:cxn modelId="{24D5E5AF-4CC7-4A70-B3A4-149902802477}" srcId="{B6CD37FD-B320-4AEE-9112-00FC665C2170}" destId="{92F04C27-2676-4E6F-9446-E031DC1DE9F2}" srcOrd="0" destOrd="0" parTransId="{3A5F1D85-5A09-4179-85C9-F0F8E8D53570}" sibTransId="{B6B2EAC3-DB97-4D60-A561-268FCBC28BF2}"/>
    <dgm:cxn modelId="{17A943AD-5BE2-45C2-B584-D78365EC28D4}" srcId="{CF2EE1F1-E310-4395-9BFD-85DA9D00F794}" destId="{B6CD37FD-B320-4AEE-9112-00FC665C2170}" srcOrd="1" destOrd="0" parTransId="{17562112-6850-4580-838B-454F8007A897}" sibTransId="{999A55BB-933C-4CB7-A483-401B5E309655}"/>
    <dgm:cxn modelId="{9EE317DD-FF30-4D12-863E-6D825822B3BC}" type="presOf" srcId="{66C896C2-341E-4B05-955A-9E12B4DFFE4D}" destId="{707AE5C9-D79C-4483-8D34-0F76E27CC1E5}" srcOrd="0" destOrd="0" presId="urn:microsoft.com/office/officeart/2005/8/layout/vList6"/>
    <dgm:cxn modelId="{6EE4443A-9303-4BAB-8D9A-C46B8F8337F0}" srcId="{2A1DADFE-3B33-4508-9214-10FA6864C229}" destId="{38E038D2-DD4E-4F31-A80F-0FDB1288B9DD}" srcOrd="0" destOrd="0" parTransId="{C6506D95-FF76-4A34-B1C6-294161D6FEE5}" sibTransId="{0A7CBDE4-6441-4D90-9045-19019ECC5DCD}"/>
    <dgm:cxn modelId="{7E9B3D8D-0102-4601-A40C-6A4D407B3F1E}" type="presParOf" srcId="{6AE89CC8-8C7B-4DA0-B3CB-0B8229F4973C}" destId="{0021CC66-8B19-4F18-94E1-85AC5CA8F5D8}" srcOrd="0" destOrd="0" presId="urn:microsoft.com/office/officeart/2005/8/layout/vList6"/>
    <dgm:cxn modelId="{56F0D011-A183-4FF7-9BAC-CD51D26DE529}" type="presParOf" srcId="{0021CC66-8B19-4F18-94E1-85AC5CA8F5D8}" destId="{5FA199A5-A57C-44D0-B7AA-E88AF2CB2AD0}" srcOrd="0" destOrd="0" presId="urn:microsoft.com/office/officeart/2005/8/layout/vList6"/>
    <dgm:cxn modelId="{0A082BE6-C15C-475F-B981-B4B28F70B282}" type="presParOf" srcId="{0021CC66-8B19-4F18-94E1-85AC5CA8F5D8}" destId="{E3038DC0-F98D-4CF0-BFB2-D1FD51A54A5A}" srcOrd="1" destOrd="0" presId="urn:microsoft.com/office/officeart/2005/8/layout/vList6"/>
    <dgm:cxn modelId="{9FAD4E74-71F5-413C-86DB-13D0C4DAB23A}" type="presParOf" srcId="{6AE89CC8-8C7B-4DA0-B3CB-0B8229F4973C}" destId="{77EF5C32-1B90-41D5-913B-9D1E62901242}" srcOrd="1" destOrd="0" presId="urn:microsoft.com/office/officeart/2005/8/layout/vList6"/>
    <dgm:cxn modelId="{36918BE1-0A41-4AE0-BA29-61C1B4B5B7F0}" type="presParOf" srcId="{6AE89CC8-8C7B-4DA0-B3CB-0B8229F4973C}" destId="{D652F72E-3BF3-4F34-BFA0-73978F6A3A74}" srcOrd="2" destOrd="0" presId="urn:microsoft.com/office/officeart/2005/8/layout/vList6"/>
    <dgm:cxn modelId="{1FD58571-CA06-480A-981E-88C5D3001F27}" type="presParOf" srcId="{D652F72E-3BF3-4F34-BFA0-73978F6A3A74}" destId="{4B9FEB0D-AA62-417B-A2FF-5F3A125793A0}" srcOrd="0" destOrd="0" presId="urn:microsoft.com/office/officeart/2005/8/layout/vList6"/>
    <dgm:cxn modelId="{8DDC5B18-51DF-47F4-94CA-419DB9161547}" type="presParOf" srcId="{D652F72E-3BF3-4F34-BFA0-73978F6A3A74}" destId="{3BBEBAAA-24FD-401D-AEB9-DF0E5E6BA5A3}" srcOrd="1" destOrd="0" presId="urn:microsoft.com/office/officeart/2005/8/layout/vList6"/>
    <dgm:cxn modelId="{1FE5AC17-01D8-4063-ABA0-96DB29979CD6}" type="presParOf" srcId="{6AE89CC8-8C7B-4DA0-B3CB-0B8229F4973C}" destId="{C4B8F52B-E235-40BA-877A-C1F518748191}" srcOrd="3" destOrd="0" presId="urn:microsoft.com/office/officeart/2005/8/layout/vList6"/>
    <dgm:cxn modelId="{9BBE5D40-4052-45EF-BF63-F8692EBBD9DA}" type="presParOf" srcId="{6AE89CC8-8C7B-4DA0-B3CB-0B8229F4973C}" destId="{28F65998-992E-4D56-83E1-C5B1BDB13912}" srcOrd="4" destOrd="0" presId="urn:microsoft.com/office/officeart/2005/8/layout/vList6"/>
    <dgm:cxn modelId="{838A492B-2FBA-4D73-948A-F2A0A027680C}" type="presParOf" srcId="{28F65998-992E-4D56-83E1-C5B1BDB13912}" destId="{707AE5C9-D79C-4483-8D34-0F76E27CC1E5}" srcOrd="0" destOrd="0" presId="urn:microsoft.com/office/officeart/2005/8/layout/vList6"/>
    <dgm:cxn modelId="{BA9EE465-8D08-4E91-AB76-AC8EF9CDE685}" type="presParOf" srcId="{28F65998-992E-4D56-83E1-C5B1BDB13912}" destId="{1A6AC730-3005-4F99-B424-5D2B2A76E4C9}" srcOrd="1" destOrd="0" presId="urn:microsoft.com/office/officeart/2005/8/layout/vList6"/>
    <dgm:cxn modelId="{406AC3BE-8254-4AAB-BDDD-C106358DCBF9}" type="presParOf" srcId="{6AE89CC8-8C7B-4DA0-B3CB-0B8229F4973C}" destId="{EDDA2D0C-032B-4A10-A594-74382DF99C82}" srcOrd="5" destOrd="0" presId="urn:microsoft.com/office/officeart/2005/8/layout/vList6"/>
    <dgm:cxn modelId="{FF6B6FF0-6D98-4C6A-8FA8-98F5082EE8D7}" type="presParOf" srcId="{6AE89CC8-8C7B-4DA0-B3CB-0B8229F4973C}" destId="{F1C9C3A5-773D-4034-87A6-67FE4534A4A9}" srcOrd="6" destOrd="0" presId="urn:microsoft.com/office/officeart/2005/8/layout/vList6"/>
    <dgm:cxn modelId="{83DA974A-6883-4F36-BF7B-322BA02E9A4A}" type="presParOf" srcId="{F1C9C3A5-773D-4034-87A6-67FE4534A4A9}" destId="{42FED1D2-0FDA-432A-AA3B-52F5D9B6EBE3}" srcOrd="0" destOrd="0" presId="urn:microsoft.com/office/officeart/2005/8/layout/vList6"/>
    <dgm:cxn modelId="{B62C252E-D9B7-4128-9F42-537E186C7045}" type="presParOf" srcId="{F1C9C3A5-773D-4034-87A6-67FE4534A4A9}" destId="{A34D7795-7F2B-407D-8FED-08B321155883}" srcOrd="1" destOrd="0" presId="urn:microsoft.com/office/officeart/2005/8/layout/vList6"/>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D7C7F-D214-4140-BE50-91CF78F354FA}" type="doc">
      <dgm:prSet loTypeId="urn:microsoft.com/office/officeart/2005/8/layout/equation1" loCatId="relationship" qsTypeId="urn:microsoft.com/office/officeart/2005/8/quickstyle/3d3" qsCatId="3D" csTypeId="urn:microsoft.com/office/officeart/2005/8/colors/accent2_5" csCatId="accent2" phldr="1"/>
      <dgm:spPr/>
      <dgm:t>
        <a:bodyPr/>
        <a:lstStyle/>
        <a:p>
          <a:endParaRPr lang="es-CO"/>
        </a:p>
      </dgm:t>
    </dgm:pt>
    <dgm:pt modelId="{2740250C-DF48-4B50-B832-4E4AA858E04B}">
      <dgm:prSet phldrT="[Texto]" custT="1"/>
      <dgm:spPr>
        <a:solidFill>
          <a:srgbClr val="0066CC"/>
        </a:solidFill>
      </dgm:spPr>
      <dgm:t>
        <a:bodyPr/>
        <a:lstStyle/>
        <a:p>
          <a:r>
            <a:rPr lang="es-MX" sz="2000" dirty="0" smtClean="0"/>
            <a:t>Acuerdo 24/95</a:t>
          </a:r>
          <a:endParaRPr lang="es-CO" sz="2000" dirty="0"/>
        </a:p>
      </dgm:t>
    </dgm:pt>
    <dgm:pt modelId="{0FABE6FE-690B-4758-9B4C-B9073922908D}" type="parTrans" cxnId="{D01D7362-F64B-470D-AD82-276E8908A19F}">
      <dgm:prSet/>
      <dgm:spPr/>
      <dgm:t>
        <a:bodyPr/>
        <a:lstStyle/>
        <a:p>
          <a:endParaRPr lang="es-CO"/>
        </a:p>
      </dgm:t>
    </dgm:pt>
    <dgm:pt modelId="{01FFB575-3ECA-4AE7-9582-99090D390C3F}" type="sibTrans" cxnId="{D01D7362-F64B-470D-AD82-276E8908A19F}">
      <dgm:prSet/>
      <dgm:spPr>
        <a:solidFill>
          <a:schemeClr val="bg1">
            <a:lumMod val="75000"/>
          </a:schemeClr>
        </a:solidFill>
      </dgm:spPr>
      <dgm:t>
        <a:bodyPr/>
        <a:lstStyle/>
        <a:p>
          <a:endParaRPr lang="es-CO"/>
        </a:p>
      </dgm:t>
    </dgm:pt>
    <dgm:pt modelId="{CE01553A-3A05-4FE3-9F32-EDBCC8B2E3EE}">
      <dgm:prSet phldrT="[Texto]" custT="1"/>
      <dgm:spPr>
        <a:solidFill>
          <a:srgbClr val="0066CC"/>
        </a:solidFill>
      </dgm:spPr>
      <dgm:t>
        <a:bodyPr/>
        <a:lstStyle/>
        <a:p>
          <a:r>
            <a:rPr lang="es-MX" sz="2000" dirty="0" smtClean="0"/>
            <a:t>Acuerdo 20/96</a:t>
          </a:r>
          <a:endParaRPr lang="es-CO" sz="2000" dirty="0"/>
        </a:p>
      </dgm:t>
    </dgm:pt>
    <dgm:pt modelId="{C68A5AC5-1237-4CEF-A77F-5134E2FC1A45}" type="parTrans" cxnId="{41608123-0C34-4B56-A62C-8A37757645ED}">
      <dgm:prSet/>
      <dgm:spPr/>
      <dgm:t>
        <a:bodyPr/>
        <a:lstStyle/>
        <a:p>
          <a:endParaRPr lang="es-CO"/>
        </a:p>
      </dgm:t>
    </dgm:pt>
    <dgm:pt modelId="{981F76C1-3C6B-4EA7-8644-1ACA95838AA7}" type="sibTrans" cxnId="{41608123-0C34-4B56-A62C-8A37757645ED}">
      <dgm:prSet/>
      <dgm:spPr>
        <a:solidFill>
          <a:schemeClr val="bg1">
            <a:lumMod val="75000"/>
          </a:schemeClr>
        </a:solidFill>
      </dgm:spPr>
      <dgm:t>
        <a:bodyPr/>
        <a:lstStyle/>
        <a:p>
          <a:endParaRPr lang="es-CO"/>
        </a:p>
      </dgm:t>
    </dgm:pt>
    <dgm:pt modelId="{6F3AF240-933F-4C28-A1B3-83F6812BA12B}">
      <dgm:prSet custT="1"/>
      <dgm:spPr>
        <a:solidFill>
          <a:srgbClr val="0066CC"/>
        </a:solidFill>
      </dgm:spPr>
      <dgm:t>
        <a:bodyPr/>
        <a:lstStyle/>
        <a:p>
          <a:r>
            <a:rPr lang="es-MX" sz="2200" dirty="0" smtClean="0"/>
            <a:t>Decreto 714/96</a:t>
          </a:r>
          <a:endParaRPr lang="es-CO" sz="2200" dirty="0"/>
        </a:p>
      </dgm:t>
    </dgm:pt>
    <dgm:pt modelId="{DD423BA0-A8E3-4DDB-8861-1586EDA12BD8}" type="parTrans" cxnId="{8E1BE952-CF75-464E-A433-B8963993660A}">
      <dgm:prSet/>
      <dgm:spPr/>
      <dgm:t>
        <a:bodyPr/>
        <a:lstStyle/>
        <a:p>
          <a:endParaRPr lang="es-CO"/>
        </a:p>
      </dgm:t>
    </dgm:pt>
    <dgm:pt modelId="{6D2E022B-CA03-44B7-98DB-B33CAB558F0E}" type="sibTrans" cxnId="{8E1BE952-CF75-464E-A433-B8963993660A}">
      <dgm:prSet/>
      <dgm:spPr/>
      <dgm:t>
        <a:bodyPr/>
        <a:lstStyle/>
        <a:p>
          <a:endParaRPr lang="es-CO"/>
        </a:p>
      </dgm:t>
    </dgm:pt>
    <dgm:pt modelId="{7FF7B1BC-0EDA-4A1B-BE0D-8881DCC31235}" type="pres">
      <dgm:prSet presAssocID="{211D7C7F-D214-4140-BE50-91CF78F354FA}" presName="linearFlow" presStyleCnt="0">
        <dgm:presLayoutVars>
          <dgm:dir/>
          <dgm:resizeHandles val="exact"/>
        </dgm:presLayoutVars>
      </dgm:prSet>
      <dgm:spPr/>
      <dgm:t>
        <a:bodyPr/>
        <a:lstStyle/>
        <a:p>
          <a:endParaRPr lang="es-CO"/>
        </a:p>
      </dgm:t>
    </dgm:pt>
    <dgm:pt modelId="{DDC43F7A-2DEF-48C8-A450-29C9DD0EF9DF}" type="pres">
      <dgm:prSet presAssocID="{2740250C-DF48-4B50-B832-4E4AA858E04B}" presName="node" presStyleLbl="node1" presStyleIdx="0" presStyleCnt="3">
        <dgm:presLayoutVars>
          <dgm:bulletEnabled val="1"/>
        </dgm:presLayoutVars>
      </dgm:prSet>
      <dgm:spPr/>
      <dgm:t>
        <a:bodyPr/>
        <a:lstStyle/>
        <a:p>
          <a:endParaRPr lang="es-CO"/>
        </a:p>
      </dgm:t>
    </dgm:pt>
    <dgm:pt modelId="{FFC8C07A-BC2F-48C9-9E2E-D5154281E3E9}" type="pres">
      <dgm:prSet presAssocID="{01FFB575-3ECA-4AE7-9582-99090D390C3F}" presName="spacerL" presStyleCnt="0"/>
      <dgm:spPr/>
    </dgm:pt>
    <dgm:pt modelId="{80251EF9-5A34-4FBB-870A-32965A0BF712}" type="pres">
      <dgm:prSet presAssocID="{01FFB575-3ECA-4AE7-9582-99090D390C3F}" presName="sibTrans" presStyleLbl="sibTrans2D1" presStyleIdx="0" presStyleCnt="2"/>
      <dgm:spPr/>
      <dgm:t>
        <a:bodyPr/>
        <a:lstStyle/>
        <a:p>
          <a:endParaRPr lang="es-CO"/>
        </a:p>
      </dgm:t>
    </dgm:pt>
    <dgm:pt modelId="{68656C1F-CA97-4CDD-9CE6-A70ECF01E19B}" type="pres">
      <dgm:prSet presAssocID="{01FFB575-3ECA-4AE7-9582-99090D390C3F}" presName="spacerR" presStyleCnt="0"/>
      <dgm:spPr/>
    </dgm:pt>
    <dgm:pt modelId="{7011D3A3-C899-48CA-BEBE-11D6EB324C28}" type="pres">
      <dgm:prSet presAssocID="{CE01553A-3A05-4FE3-9F32-EDBCC8B2E3EE}" presName="node" presStyleLbl="node1" presStyleIdx="1" presStyleCnt="3">
        <dgm:presLayoutVars>
          <dgm:bulletEnabled val="1"/>
        </dgm:presLayoutVars>
      </dgm:prSet>
      <dgm:spPr/>
      <dgm:t>
        <a:bodyPr/>
        <a:lstStyle/>
        <a:p>
          <a:endParaRPr lang="es-CO"/>
        </a:p>
      </dgm:t>
    </dgm:pt>
    <dgm:pt modelId="{3FA3DFDA-5E28-4BA9-A2BE-4FDD53A68A1A}" type="pres">
      <dgm:prSet presAssocID="{981F76C1-3C6B-4EA7-8644-1ACA95838AA7}" presName="spacerL" presStyleCnt="0"/>
      <dgm:spPr/>
    </dgm:pt>
    <dgm:pt modelId="{392A7D8C-7AAA-4366-9FF7-CA24BFFA3540}" type="pres">
      <dgm:prSet presAssocID="{981F76C1-3C6B-4EA7-8644-1ACA95838AA7}" presName="sibTrans" presStyleLbl="sibTrans2D1" presStyleIdx="1" presStyleCnt="2"/>
      <dgm:spPr/>
      <dgm:t>
        <a:bodyPr/>
        <a:lstStyle/>
        <a:p>
          <a:endParaRPr lang="es-CO"/>
        </a:p>
      </dgm:t>
    </dgm:pt>
    <dgm:pt modelId="{C4B4F62A-3B56-4BEB-AFD4-BE4ECFAECDB7}" type="pres">
      <dgm:prSet presAssocID="{981F76C1-3C6B-4EA7-8644-1ACA95838AA7}" presName="spacerR" presStyleCnt="0"/>
      <dgm:spPr/>
    </dgm:pt>
    <dgm:pt modelId="{E46EC215-97FE-4179-9700-E368FF3B7634}" type="pres">
      <dgm:prSet presAssocID="{6F3AF240-933F-4C28-A1B3-83F6812BA12B}" presName="node" presStyleLbl="node1" presStyleIdx="2" presStyleCnt="3" custScaleX="117478" custScaleY="105608">
        <dgm:presLayoutVars>
          <dgm:bulletEnabled val="1"/>
        </dgm:presLayoutVars>
      </dgm:prSet>
      <dgm:spPr/>
      <dgm:t>
        <a:bodyPr/>
        <a:lstStyle/>
        <a:p>
          <a:endParaRPr lang="es-CO"/>
        </a:p>
      </dgm:t>
    </dgm:pt>
  </dgm:ptLst>
  <dgm:cxnLst>
    <dgm:cxn modelId="{16483451-9E2C-43CC-B888-3BC40167894A}" type="presOf" srcId="{6F3AF240-933F-4C28-A1B3-83F6812BA12B}" destId="{E46EC215-97FE-4179-9700-E368FF3B7634}" srcOrd="0" destOrd="0" presId="urn:microsoft.com/office/officeart/2005/8/layout/equation1"/>
    <dgm:cxn modelId="{B45B33EB-C403-442E-BDE3-EA456279A2FA}" type="presOf" srcId="{211D7C7F-D214-4140-BE50-91CF78F354FA}" destId="{7FF7B1BC-0EDA-4A1B-BE0D-8881DCC31235}" srcOrd="0" destOrd="0" presId="urn:microsoft.com/office/officeart/2005/8/layout/equation1"/>
    <dgm:cxn modelId="{67990A6A-465F-41BE-8092-0931D1EA95EA}" type="presOf" srcId="{2740250C-DF48-4B50-B832-4E4AA858E04B}" destId="{DDC43F7A-2DEF-48C8-A450-29C9DD0EF9DF}" srcOrd="0" destOrd="0" presId="urn:microsoft.com/office/officeart/2005/8/layout/equation1"/>
    <dgm:cxn modelId="{8E1BE952-CF75-464E-A433-B8963993660A}" srcId="{211D7C7F-D214-4140-BE50-91CF78F354FA}" destId="{6F3AF240-933F-4C28-A1B3-83F6812BA12B}" srcOrd="2" destOrd="0" parTransId="{DD423BA0-A8E3-4DDB-8861-1586EDA12BD8}" sibTransId="{6D2E022B-CA03-44B7-98DB-B33CAB558F0E}"/>
    <dgm:cxn modelId="{7659432D-A28E-4C89-A8A1-EC58151DBAF5}" type="presOf" srcId="{01FFB575-3ECA-4AE7-9582-99090D390C3F}" destId="{80251EF9-5A34-4FBB-870A-32965A0BF712}" srcOrd="0" destOrd="0" presId="urn:microsoft.com/office/officeart/2005/8/layout/equation1"/>
    <dgm:cxn modelId="{EDD48961-B216-43C2-ADF1-B4321C330FCA}" type="presOf" srcId="{981F76C1-3C6B-4EA7-8644-1ACA95838AA7}" destId="{392A7D8C-7AAA-4366-9FF7-CA24BFFA3540}" srcOrd="0" destOrd="0" presId="urn:microsoft.com/office/officeart/2005/8/layout/equation1"/>
    <dgm:cxn modelId="{5DF86164-358F-4346-B60F-A61231B100BB}" type="presOf" srcId="{CE01553A-3A05-4FE3-9F32-EDBCC8B2E3EE}" destId="{7011D3A3-C899-48CA-BEBE-11D6EB324C28}" srcOrd="0" destOrd="0" presId="urn:microsoft.com/office/officeart/2005/8/layout/equation1"/>
    <dgm:cxn modelId="{41608123-0C34-4B56-A62C-8A37757645ED}" srcId="{211D7C7F-D214-4140-BE50-91CF78F354FA}" destId="{CE01553A-3A05-4FE3-9F32-EDBCC8B2E3EE}" srcOrd="1" destOrd="0" parTransId="{C68A5AC5-1237-4CEF-A77F-5134E2FC1A45}" sibTransId="{981F76C1-3C6B-4EA7-8644-1ACA95838AA7}"/>
    <dgm:cxn modelId="{D01D7362-F64B-470D-AD82-276E8908A19F}" srcId="{211D7C7F-D214-4140-BE50-91CF78F354FA}" destId="{2740250C-DF48-4B50-B832-4E4AA858E04B}" srcOrd="0" destOrd="0" parTransId="{0FABE6FE-690B-4758-9B4C-B9073922908D}" sibTransId="{01FFB575-3ECA-4AE7-9582-99090D390C3F}"/>
    <dgm:cxn modelId="{63B635CF-6811-4C00-A7B6-86949AA3EB9C}" type="presParOf" srcId="{7FF7B1BC-0EDA-4A1B-BE0D-8881DCC31235}" destId="{DDC43F7A-2DEF-48C8-A450-29C9DD0EF9DF}" srcOrd="0" destOrd="0" presId="urn:microsoft.com/office/officeart/2005/8/layout/equation1"/>
    <dgm:cxn modelId="{CD11B8AF-B621-4E21-B80B-42588E888992}" type="presParOf" srcId="{7FF7B1BC-0EDA-4A1B-BE0D-8881DCC31235}" destId="{FFC8C07A-BC2F-48C9-9E2E-D5154281E3E9}" srcOrd="1" destOrd="0" presId="urn:microsoft.com/office/officeart/2005/8/layout/equation1"/>
    <dgm:cxn modelId="{1077C32B-981C-4FD3-933D-1AB41A920298}" type="presParOf" srcId="{7FF7B1BC-0EDA-4A1B-BE0D-8881DCC31235}" destId="{80251EF9-5A34-4FBB-870A-32965A0BF712}" srcOrd="2" destOrd="0" presId="urn:microsoft.com/office/officeart/2005/8/layout/equation1"/>
    <dgm:cxn modelId="{976FC69A-0B9D-48EA-9163-AE1404F188FF}" type="presParOf" srcId="{7FF7B1BC-0EDA-4A1B-BE0D-8881DCC31235}" destId="{68656C1F-CA97-4CDD-9CE6-A70ECF01E19B}" srcOrd="3" destOrd="0" presId="urn:microsoft.com/office/officeart/2005/8/layout/equation1"/>
    <dgm:cxn modelId="{17B5401C-F035-457D-AE04-753D75A572F1}" type="presParOf" srcId="{7FF7B1BC-0EDA-4A1B-BE0D-8881DCC31235}" destId="{7011D3A3-C899-48CA-BEBE-11D6EB324C28}" srcOrd="4" destOrd="0" presId="urn:microsoft.com/office/officeart/2005/8/layout/equation1"/>
    <dgm:cxn modelId="{010C89A5-BAF1-4105-A5A7-6B1B88E8BDBF}" type="presParOf" srcId="{7FF7B1BC-0EDA-4A1B-BE0D-8881DCC31235}" destId="{3FA3DFDA-5E28-4BA9-A2BE-4FDD53A68A1A}" srcOrd="5" destOrd="0" presId="urn:microsoft.com/office/officeart/2005/8/layout/equation1"/>
    <dgm:cxn modelId="{55DA92BF-9FA6-4C96-82B6-ACCCB84383B9}" type="presParOf" srcId="{7FF7B1BC-0EDA-4A1B-BE0D-8881DCC31235}" destId="{392A7D8C-7AAA-4366-9FF7-CA24BFFA3540}" srcOrd="6" destOrd="0" presId="urn:microsoft.com/office/officeart/2005/8/layout/equation1"/>
    <dgm:cxn modelId="{0534E262-8B1F-4E23-A115-981BCC74B753}" type="presParOf" srcId="{7FF7B1BC-0EDA-4A1B-BE0D-8881DCC31235}" destId="{C4B4F62A-3B56-4BEB-AFD4-BE4ECFAECDB7}" srcOrd="7" destOrd="0" presId="urn:microsoft.com/office/officeart/2005/8/layout/equation1"/>
    <dgm:cxn modelId="{8F6904B1-5329-4B3B-ACAE-6905193FA296}" type="presParOf" srcId="{7FF7B1BC-0EDA-4A1B-BE0D-8881DCC31235}" destId="{E46EC215-97FE-4179-9700-E368FF3B763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2EE1F1-E310-4395-9BFD-85DA9D00F794}" type="doc">
      <dgm:prSet loTypeId="urn:microsoft.com/office/officeart/2005/8/layout/vList6" loCatId="list" qsTypeId="urn:microsoft.com/office/officeart/2005/8/quickstyle/3d3" qsCatId="3D" csTypeId="urn:microsoft.com/office/officeart/2005/8/colors/accent6_5" csCatId="accent6" phldr="1"/>
      <dgm:spPr/>
      <dgm:t>
        <a:bodyPr/>
        <a:lstStyle/>
        <a:p>
          <a:endParaRPr lang="es-CO"/>
        </a:p>
      </dgm:t>
    </dgm:pt>
    <dgm:pt modelId="{2A1DADFE-3B33-4508-9214-10FA6864C229}">
      <dgm:prSet phldrT="[Texto]" custT="1"/>
      <dgm:spPr>
        <a:solidFill>
          <a:schemeClr val="accent3">
            <a:lumMod val="60000"/>
            <a:lumOff val="40000"/>
          </a:schemeClr>
        </a:solidFill>
      </dgm:spPr>
      <dgm:t>
        <a:bodyPr/>
        <a:lstStyle/>
        <a:p>
          <a:r>
            <a:rPr lang="es-MX" sz="2000" dirty="0" smtClean="0">
              <a:solidFill>
                <a:schemeClr val="tx1"/>
              </a:solidFill>
            </a:rPr>
            <a:t>Decreto 195 de 2007</a:t>
          </a:r>
          <a:endParaRPr lang="es-CO" sz="2000" dirty="0">
            <a:solidFill>
              <a:schemeClr val="tx1"/>
            </a:solidFill>
          </a:endParaRPr>
        </a:p>
      </dgm:t>
    </dgm:pt>
    <dgm:pt modelId="{2EEDD994-A90A-41DB-AE4A-33BF9204D40B}" type="parTrans" cxnId="{6CD8B1C0-A555-47B2-B51F-8ADCCF317541}">
      <dgm:prSet/>
      <dgm:spPr/>
      <dgm:t>
        <a:bodyPr/>
        <a:lstStyle/>
        <a:p>
          <a:endParaRPr lang="es-CO"/>
        </a:p>
      </dgm:t>
    </dgm:pt>
    <dgm:pt modelId="{DB1E6928-ED87-49E6-9AD8-9342F6BC07E4}" type="sibTrans" cxnId="{6CD8B1C0-A555-47B2-B51F-8ADCCF317541}">
      <dgm:prSet/>
      <dgm:spPr/>
      <dgm:t>
        <a:bodyPr/>
        <a:lstStyle/>
        <a:p>
          <a:endParaRPr lang="es-CO"/>
        </a:p>
      </dgm:t>
    </dgm:pt>
    <dgm:pt modelId="{38E038D2-DD4E-4F31-A80F-0FDB1288B9DD}">
      <dgm:prSet phldrT="[Texto]" custT="1"/>
      <dgm:spPr>
        <a:solidFill>
          <a:schemeClr val="accent3">
            <a:lumMod val="60000"/>
            <a:lumOff val="40000"/>
          </a:schemeClr>
        </a:solidFill>
      </dgm:spPr>
      <dgm:t>
        <a:bodyPr/>
        <a:lstStyle/>
        <a:p>
          <a:r>
            <a:rPr lang="es-MX" sz="1800" dirty="0" smtClean="0"/>
            <a:t>Directrices y Controles en el Proceso Presupuestal  de las Entidades Descentralizadas y Empresas Sociales del Estado </a:t>
          </a:r>
          <a:endParaRPr lang="es-CO" sz="1800" dirty="0"/>
        </a:p>
      </dgm:t>
    </dgm:pt>
    <dgm:pt modelId="{C6506D95-FF76-4A34-B1C6-294161D6FEE5}" type="parTrans" cxnId="{6EE4443A-9303-4BAB-8D9A-C46B8F8337F0}">
      <dgm:prSet/>
      <dgm:spPr/>
      <dgm:t>
        <a:bodyPr/>
        <a:lstStyle/>
        <a:p>
          <a:endParaRPr lang="es-CO"/>
        </a:p>
      </dgm:t>
    </dgm:pt>
    <dgm:pt modelId="{0A7CBDE4-6441-4D90-9045-19019ECC5DCD}" type="sibTrans" cxnId="{6EE4443A-9303-4BAB-8D9A-C46B8F8337F0}">
      <dgm:prSet/>
      <dgm:spPr/>
      <dgm:t>
        <a:bodyPr/>
        <a:lstStyle/>
        <a:p>
          <a:endParaRPr lang="es-CO"/>
        </a:p>
      </dgm:t>
    </dgm:pt>
    <dgm:pt modelId="{B6CD37FD-B320-4AEE-9112-00FC665C2170}">
      <dgm:prSet phldrT="[Texto]" custT="1"/>
      <dgm:spPr>
        <a:solidFill>
          <a:schemeClr val="accent6">
            <a:lumMod val="60000"/>
            <a:lumOff val="40000"/>
          </a:schemeClr>
        </a:solidFill>
      </dgm:spPr>
      <dgm:t>
        <a:bodyPr/>
        <a:lstStyle/>
        <a:p>
          <a:r>
            <a:rPr lang="es-MX" sz="2000" dirty="0" smtClean="0">
              <a:solidFill>
                <a:schemeClr val="tx1"/>
              </a:solidFill>
            </a:rPr>
            <a:t>Decreto 372 de 2010</a:t>
          </a:r>
          <a:endParaRPr lang="es-CO" sz="2000" dirty="0">
            <a:solidFill>
              <a:schemeClr val="tx1"/>
            </a:solidFill>
          </a:endParaRPr>
        </a:p>
      </dgm:t>
    </dgm:pt>
    <dgm:pt modelId="{17562112-6850-4580-838B-454F8007A897}" type="parTrans" cxnId="{17A943AD-5BE2-45C2-B584-D78365EC28D4}">
      <dgm:prSet/>
      <dgm:spPr/>
      <dgm:t>
        <a:bodyPr/>
        <a:lstStyle/>
        <a:p>
          <a:endParaRPr lang="es-CO"/>
        </a:p>
      </dgm:t>
    </dgm:pt>
    <dgm:pt modelId="{999A55BB-933C-4CB7-A483-401B5E309655}" type="sibTrans" cxnId="{17A943AD-5BE2-45C2-B584-D78365EC28D4}">
      <dgm:prSet/>
      <dgm:spPr/>
      <dgm:t>
        <a:bodyPr/>
        <a:lstStyle/>
        <a:p>
          <a:endParaRPr lang="es-CO"/>
        </a:p>
      </dgm:t>
    </dgm:pt>
    <dgm:pt modelId="{92F04C27-2676-4E6F-9446-E031DC1DE9F2}">
      <dgm:prSet phldrT="[Texto]" custT="1"/>
      <dgm:spPr>
        <a:solidFill>
          <a:schemeClr val="accent6">
            <a:lumMod val="60000"/>
            <a:lumOff val="40000"/>
          </a:schemeClr>
        </a:solidFill>
      </dgm:spPr>
      <dgm:t>
        <a:bodyPr/>
        <a:lstStyle/>
        <a:p>
          <a:r>
            <a:rPr lang="es-MX" sz="1800" dirty="0" smtClean="0"/>
            <a:t>Reglamenta el Proceso Presupuestal  de los Fondos de Desarrollo Local </a:t>
          </a:r>
          <a:endParaRPr lang="es-CO" sz="1800" dirty="0"/>
        </a:p>
      </dgm:t>
    </dgm:pt>
    <dgm:pt modelId="{3A5F1D85-5A09-4179-85C9-F0F8E8D53570}" type="parTrans" cxnId="{24D5E5AF-4CC7-4A70-B3A4-149902802477}">
      <dgm:prSet/>
      <dgm:spPr/>
      <dgm:t>
        <a:bodyPr/>
        <a:lstStyle/>
        <a:p>
          <a:endParaRPr lang="es-CO"/>
        </a:p>
      </dgm:t>
    </dgm:pt>
    <dgm:pt modelId="{B6B2EAC3-DB97-4D60-A561-268FCBC28BF2}" type="sibTrans" cxnId="{24D5E5AF-4CC7-4A70-B3A4-149902802477}">
      <dgm:prSet/>
      <dgm:spPr/>
      <dgm:t>
        <a:bodyPr/>
        <a:lstStyle/>
        <a:p>
          <a:endParaRPr lang="es-CO"/>
        </a:p>
      </dgm:t>
    </dgm:pt>
    <dgm:pt modelId="{2091F8FF-B8ED-4577-BAA5-A317989E2A63}">
      <dgm:prSet phldrT="[Texto]" custT="1"/>
      <dgm:spPr>
        <a:solidFill>
          <a:schemeClr val="accent6">
            <a:lumMod val="60000"/>
            <a:lumOff val="40000"/>
          </a:schemeClr>
        </a:solidFill>
      </dgm:spPr>
      <dgm:t>
        <a:bodyPr/>
        <a:lstStyle/>
        <a:p>
          <a:r>
            <a:rPr lang="es-CO" sz="1800" dirty="0" smtClean="0"/>
            <a:t>(Manual Operativo Presupuestal Res. 0383/2010)</a:t>
          </a:r>
          <a:endParaRPr lang="es-CO" sz="1800" dirty="0"/>
        </a:p>
      </dgm:t>
    </dgm:pt>
    <dgm:pt modelId="{195B2EE7-2896-4B62-93F1-08E8AE90E265}" type="parTrans" cxnId="{570E1034-4964-439D-86B3-670C30F0BDE9}">
      <dgm:prSet/>
      <dgm:spPr/>
    </dgm:pt>
    <dgm:pt modelId="{88CC062C-E31E-46DF-810F-BE7CE57A5306}" type="sibTrans" cxnId="{570E1034-4964-439D-86B3-670C30F0BDE9}">
      <dgm:prSet/>
      <dgm:spPr/>
    </dgm:pt>
    <dgm:pt modelId="{6AE89CC8-8C7B-4DA0-B3CB-0B8229F4973C}" type="pres">
      <dgm:prSet presAssocID="{CF2EE1F1-E310-4395-9BFD-85DA9D00F794}" presName="Name0" presStyleCnt="0">
        <dgm:presLayoutVars>
          <dgm:dir/>
          <dgm:animLvl val="lvl"/>
          <dgm:resizeHandles/>
        </dgm:presLayoutVars>
      </dgm:prSet>
      <dgm:spPr/>
      <dgm:t>
        <a:bodyPr/>
        <a:lstStyle/>
        <a:p>
          <a:endParaRPr lang="es-CO"/>
        </a:p>
      </dgm:t>
    </dgm:pt>
    <dgm:pt modelId="{0021CC66-8B19-4F18-94E1-85AC5CA8F5D8}" type="pres">
      <dgm:prSet presAssocID="{2A1DADFE-3B33-4508-9214-10FA6864C229}" presName="linNode" presStyleCnt="0"/>
      <dgm:spPr/>
    </dgm:pt>
    <dgm:pt modelId="{5FA199A5-A57C-44D0-B7AA-E88AF2CB2AD0}" type="pres">
      <dgm:prSet presAssocID="{2A1DADFE-3B33-4508-9214-10FA6864C229}" presName="parentShp" presStyleLbl="node1" presStyleIdx="0" presStyleCnt="2" custScaleX="48649">
        <dgm:presLayoutVars>
          <dgm:bulletEnabled val="1"/>
        </dgm:presLayoutVars>
      </dgm:prSet>
      <dgm:spPr/>
      <dgm:t>
        <a:bodyPr/>
        <a:lstStyle/>
        <a:p>
          <a:endParaRPr lang="es-CO"/>
        </a:p>
      </dgm:t>
    </dgm:pt>
    <dgm:pt modelId="{E3038DC0-F98D-4CF0-BFB2-D1FD51A54A5A}" type="pres">
      <dgm:prSet presAssocID="{2A1DADFE-3B33-4508-9214-10FA6864C229}" presName="childShp" presStyleLbl="bgAccFollowNode1" presStyleIdx="0" presStyleCnt="2" custScaleX="119219">
        <dgm:presLayoutVars>
          <dgm:bulletEnabled val="1"/>
        </dgm:presLayoutVars>
      </dgm:prSet>
      <dgm:spPr/>
      <dgm:t>
        <a:bodyPr/>
        <a:lstStyle/>
        <a:p>
          <a:endParaRPr lang="es-CO"/>
        </a:p>
      </dgm:t>
    </dgm:pt>
    <dgm:pt modelId="{77EF5C32-1B90-41D5-913B-9D1E62901242}" type="pres">
      <dgm:prSet presAssocID="{DB1E6928-ED87-49E6-9AD8-9342F6BC07E4}" presName="spacing" presStyleCnt="0"/>
      <dgm:spPr/>
    </dgm:pt>
    <dgm:pt modelId="{D652F72E-3BF3-4F34-BFA0-73978F6A3A74}" type="pres">
      <dgm:prSet presAssocID="{B6CD37FD-B320-4AEE-9112-00FC665C2170}" presName="linNode" presStyleCnt="0"/>
      <dgm:spPr/>
    </dgm:pt>
    <dgm:pt modelId="{4B9FEB0D-AA62-417B-A2FF-5F3A125793A0}" type="pres">
      <dgm:prSet presAssocID="{B6CD37FD-B320-4AEE-9112-00FC665C2170}" presName="parentShp" presStyleLbl="node1" presStyleIdx="1" presStyleCnt="2" custScaleX="48649">
        <dgm:presLayoutVars>
          <dgm:bulletEnabled val="1"/>
        </dgm:presLayoutVars>
      </dgm:prSet>
      <dgm:spPr/>
      <dgm:t>
        <a:bodyPr/>
        <a:lstStyle/>
        <a:p>
          <a:endParaRPr lang="es-CO"/>
        </a:p>
      </dgm:t>
    </dgm:pt>
    <dgm:pt modelId="{3BBEBAAA-24FD-401D-AEB9-DF0E5E6BA5A3}" type="pres">
      <dgm:prSet presAssocID="{B6CD37FD-B320-4AEE-9112-00FC665C2170}" presName="childShp" presStyleLbl="bgAccFollowNode1" presStyleIdx="1" presStyleCnt="2" custScaleX="119219">
        <dgm:presLayoutVars>
          <dgm:bulletEnabled val="1"/>
        </dgm:presLayoutVars>
      </dgm:prSet>
      <dgm:spPr/>
      <dgm:t>
        <a:bodyPr/>
        <a:lstStyle/>
        <a:p>
          <a:endParaRPr lang="es-CO"/>
        </a:p>
      </dgm:t>
    </dgm:pt>
  </dgm:ptLst>
  <dgm:cxnLst>
    <dgm:cxn modelId="{24D5E5AF-4CC7-4A70-B3A4-149902802477}" srcId="{B6CD37FD-B320-4AEE-9112-00FC665C2170}" destId="{92F04C27-2676-4E6F-9446-E031DC1DE9F2}" srcOrd="0" destOrd="0" parTransId="{3A5F1D85-5A09-4179-85C9-F0F8E8D53570}" sibTransId="{B6B2EAC3-DB97-4D60-A561-268FCBC28BF2}"/>
    <dgm:cxn modelId="{570E1034-4964-439D-86B3-670C30F0BDE9}" srcId="{B6CD37FD-B320-4AEE-9112-00FC665C2170}" destId="{2091F8FF-B8ED-4577-BAA5-A317989E2A63}" srcOrd="1" destOrd="0" parTransId="{195B2EE7-2896-4B62-93F1-08E8AE90E265}" sibTransId="{88CC062C-E31E-46DF-810F-BE7CE57A5306}"/>
    <dgm:cxn modelId="{B17F3A4C-F100-49FF-84E8-84665A925C95}" type="presOf" srcId="{2A1DADFE-3B33-4508-9214-10FA6864C229}" destId="{5FA199A5-A57C-44D0-B7AA-E88AF2CB2AD0}" srcOrd="0" destOrd="0" presId="urn:microsoft.com/office/officeart/2005/8/layout/vList6"/>
    <dgm:cxn modelId="{2A8C9AF3-891A-4127-AFF3-7516289735F2}" type="presOf" srcId="{38E038D2-DD4E-4F31-A80F-0FDB1288B9DD}" destId="{E3038DC0-F98D-4CF0-BFB2-D1FD51A54A5A}" srcOrd="0" destOrd="0" presId="urn:microsoft.com/office/officeart/2005/8/layout/vList6"/>
    <dgm:cxn modelId="{6FD19D72-72C4-48E0-8944-0A6A1714EA1A}" type="presOf" srcId="{2091F8FF-B8ED-4577-BAA5-A317989E2A63}" destId="{3BBEBAAA-24FD-401D-AEB9-DF0E5E6BA5A3}" srcOrd="0" destOrd="1" presId="urn:microsoft.com/office/officeart/2005/8/layout/vList6"/>
    <dgm:cxn modelId="{12181E15-1637-48F6-9105-B652D7F6DF7B}" type="presOf" srcId="{B6CD37FD-B320-4AEE-9112-00FC665C2170}" destId="{4B9FEB0D-AA62-417B-A2FF-5F3A125793A0}" srcOrd="0" destOrd="0" presId="urn:microsoft.com/office/officeart/2005/8/layout/vList6"/>
    <dgm:cxn modelId="{6EE4443A-9303-4BAB-8D9A-C46B8F8337F0}" srcId="{2A1DADFE-3B33-4508-9214-10FA6864C229}" destId="{38E038D2-DD4E-4F31-A80F-0FDB1288B9DD}" srcOrd="0" destOrd="0" parTransId="{C6506D95-FF76-4A34-B1C6-294161D6FEE5}" sibTransId="{0A7CBDE4-6441-4D90-9045-19019ECC5DCD}"/>
    <dgm:cxn modelId="{6CD8B1C0-A555-47B2-B51F-8ADCCF317541}" srcId="{CF2EE1F1-E310-4395-9BFD-85DA9D00F794}" destId="{2A1DADFE-3B33-4508-9214-10FA6864C229}" srcOrd="0" destOrd="0" parTransId="{2EEDD994-A90A-41DB-AE4A-33BF9204D40B}" sibTransId="{DB1E6928-ED87-49E6-9AD8-9342F6BC07E4}"/>
    <dgm:cxn modelId="{5B78B261-514F-4F11-8439-A0ED670FBC94}" type="presOf" srcId="{CF2EE1F1-E310-4395-9BFD-85DA9D00F794}" destId="{6AE89CC8-8C7B-4DA0-B3CB-0B8229F4973C}" srcOrd="0" destOrd="0" presId="urn:microsoft.com/office/officeart/2005/8/layout/vList6"/>
    <dgm:cxn modelId="{11C8DF98-8EA8-46F0-93C8-F5E11A51273C}" type="presOf" srcId="{92F04C27-2676-4E6F-9446-E031DC1DE9F2}" destId="{3BBEBAAA-24FD-401D-AEB9-DF0E5E6BA5A3}" srcOrd="0" destOrd="0" presId="urn:microsoft.com/office/officeart/2005/8/layout/vList6"/>
    <dgm:cxn modelId="{17A943AD-5BE2-45C2-B584-D78365EC28D4}" srcId="{CF2EE1F1-E310-4395-9BFD-85DA9D00F794}" destId="{B6CD37FD-B320-4AEE-9112-00FC665C2170}" srcOrd="1" destOrd="0" parTransId="{17562112-6850-4580-838B-454F8007A897}" sibTransId="{999A55BB-933C-4CB7-A483-401B5E309655}"/>
    <dgm:cxn modelId="{0444365B-B06C-46B7-AFB5-7D71197AC72E}" type="presParOf" srcId="{6AE89CC8-8C7B-4DA0-B3CB-0B8229F4973C}" destId="{0021CC66-8B19-4F18-94E1-85AC5CA8F5D8}" srcOrd="0" destOrd="0" presId="urn:microsoft.com/office/officeart/2005/8/layout/vList6"/>
    <dgm:cxn modelId="{3180CA8D-75B2-4202-9CBC-F7B41DB234E6}" type="presParOf" srcId="{0021CC66-8B19-4F18-94E1-85AC5CA8F5D8}" destId="{5FA199A5-A57C-44D0-B7AA-E88AF2CB2AD0}" srcOrd="0" destOrd="0" presId="urn:microsoft.com/office/officeart/2005/8/layout/vList6"/>
    <dgm:cxn modelId="{B2238908-F86C-4203-B639-AF6073C05585}" type="presParOf" srcId="{0021CC66-8B19-4F18-94E1-85AC5CA8F5D8}" destId="{E3038DC0-F98D-4CF0-BFB2-D1FD51A54A5A}" srcOrd="1" destOrd="0" presId="urn:microsoft.com/office/officeart/2005/8/layout/vList6"/>
    <dgm:cxn modelId="{E5268880-BE33-46CF-B0BC-475B8DED52E3}" type="presParOf" srcId="{6AE89CC8-8C7B-4DA0-B3CB-0B8229F4973C}" destId="{77EF5C32-1B90-41D5-913B-9D1E62901242}" srcOrd="1" destOrd="0" presId="urn:microsoft.com/office/officeart/2005/8/layout/vList6"/>
    <dgm:cxn modelId="{27961936-61EB-44FB-89B0-CA1783D88086}" type="presParOf" srcId="{6AE89CC8-8C7B-4DA0-B3CB-0B8229F4973C}" destId="{D652F72E-3BF3-4F34-BFA0-73978F6A3A74}" srcOrd="2" destOrd="0" presId="urn:microsoft.com/office/officeart/2005/8/layout/vList6"/>
    <dgm:cxn modelId="{0B1E7ADD-4BC6-449E-BFE6-F581F00CDF08}" type="presParOf" srcId="{D652F72E-3BF3-4F34-BFA0-73978F6A3A74}" destId="{4B9FEB0D-AA62-417B-A2FF-5F3A125793A0}" srcOrd="0" destOrd="0" presId="urn:microsoft.com/office/officeart/2005/8/layout/vList6"/>
    <dgm:cxn modelId="{C38EAE7B-8C39-4D85-A728-4436EF35AB4A}" type="presParOf" srcId="{D652F72E-3BF3-4F34-BFA0-73978F6A3A74}" destId="{3BBEBAAA-24FD-401D-AEB9-DF0E5E6BA5A3}"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4D9D51-8D81-41D0-A961-893D6284C045}" type="doc">
      <dgm:prSet loTypeId="urn:microsoft.com/office/officeart/2005/8/layout/hList9" loCatId="list" qsTypeId="urn:microsoft.com/office/officeart/2005/8/quickstyle/3d3" qsCatId="3D" csTypeId="urn:microsoft.com/office/officeart/2005/8/colors/accent2_2" csCatId="accent2" phldr="1"/>
      <dgm:spPr/>
      <dgm:t>
        <a:bodyPr/>
        <a:lstStyle/>
        <a:p>
          <a:endParaRPr lang="es-CO"/>
        </a:p>
      </dgm:t>
    </dgm:pt>
    <dgm:pt modelId="{6B2667E8-89D1-47D5-BF3E-77BA08772A87}">
      <dgm:prSet phldrT="[Texto]"/>
      <dgm:spPr>
        <a:solidFill>
          <a:schemeClr val="accent1">
            <a:lumMod val="75000"/>
          </a:schemeClr>
        </a:solidFill>
      </dgm:spPr>
      <dgm:t>
        <a:bodyPr/>
        <a:lstStyle/>
        <a:p>
          <a:r>
            <a:rPr lang="es-MX" dirty="0" smtClean="0">
              <a:solidFill>
                <a:schemeClr val="bg1"/>
              </a:solidFill>
            </a:rPr>
            <a:t>Decreto 1421 de 1993</a:t>
          </a:r>
          <a:endParaRPr lang="es-CO" dirty="0">
            <a:solidFill>
              <a:schemeClr val="bg1"/>
            </a:solidFill>
          </a:endParaRPr>
        </a:p>
      </dgm:t>
    </dgm:pt>
    <dgm:pt modelId="{8B6CE358-412A-4698-A1FB-D4482F5114A5}" type="parTrans" cxnId="{3D7AED76-F004-4B45-A65B-FF54C9D26BE2}">
      <dgm:prSet/>
      <dgm:spPr/>
      <dgm:t>
        <a:bodyPr/>
        <a:lstStyle/>
        <a:p>
          <a:endParaRPr lang="es-CO"/>
        </a:p>
      </dgm:t>
    </dgm:pt>
    <dgm:pt modelId="{E2B0B163-9C16-4331-B394-53142F74FBAB}" type="sibTrans" cxnId="{3D7AED76-F004-4B45-A65B-FF54C9D26BE2}">
      <dgm:prSet/>
      <dgm:spPr/>
      <dgm:t>
        <a:bodyPr/>
        <a:lstStyle/>
        <a:p>
          <a:endParaRPr lang="es-CO"/>
        </a:p>
      </dgm:t>
    </dgm:pt>
    <dgm:pt modelId="{BBDF1F98-0D7A-4834-9AD2-AF65659153AB}">
      <dgm:prSet phldrT="[Texto]" custT="1"/>
      <dgm:spPr>
        <a:solidFill>
          <a:schemeClr val="accent1">
            <a:lumMod val="75000"/>
          </a:schemeClr>
        </a:solidFill>
      </dgm:spPr>
      <dgm:t>
        <a:bodyPr/>
        <a:lstStyle/>
        <a:p>
          <a:r>
            <a:rPr lang="es-MX" sz="2000" dirty="0" smtClean="0">
              <a:solidFill>
                <a:schemeClr val="bg1"/>
              </a:solidFill>
            </a:rPr>
            <a:t>Régimen Especial para el Distrito Capital de Bogotá</a:t>
          </a:r>
          <a:endParaRPr lang="es-CO" sz="2000" dirty="0">
            <a:solidFill>
              <a:schemeClr val="bg1"/>
            </a:solidFill>
          </a:endParaRPr>
        </a:p>
      </dgm:t>
    </dgm:pt>
    <dgm:pt modelId="{4881A51B-0FC2-4571-8653-FF9577F28569}" type="parTrans" cxnId="{F28FD667-B436-43D6-8833-5D1F409960D3}">
      <dgm:prSet/>
      <dgm:spPr/>
      <dgm:t>
        <a:bodyPr/>
        <a:lstStyle/>
        <a:p>
          <a:endParaRPr lang="es-CO"/>
        </a:p>
      </dgm:t>
    </dgm:pt>
    <dgm:pt modelId="{482A37D2-266E-4F35-B2E7-1A0385D3D587}" type="sibTrans" cxnId="{F28FD667-B436-43D6-8833-5D1F409960D3}">
      <dgm:prSet/>
      <dgm:spPr/>
      <dgm:t>
        <a:bodyPr/>
        <a:lstStyle/>
        <a:p>
          <a:endParaRPr lang="es-CO"/>
        </a:p>
      </dgm:t>
    </dgm:pt>
    <dgm:pt modelId="{3AE1CB6E-CB85-4B22-878A-E55FA66506CE}" type="pres">
      <dgm:prSet presAssocID="{474D9D51-8D81-41D0-A961-893D6284C045}" presName="list" presStyleCnt="0">
        <dgm:presLayoutVars>
          <dgm:dir/>
          <dgm:animLvl val="lvl"/>
        </dgm:presLayoutVars>
      </dgm:prSet>
      <dgm:spPr/>
      <dgm:t>
        <a:bodyPr/>
        <a:lstStyle/>
        <a:p>
          <a:endParaRPr lang="es-CO"/>
        </a:p>
      </dgm:t>
    </dgm:pt>
    <dgm:pt modelId="{ADA9C515-BD7F-44F3-AA79-7C95CBA9F85E}" type="pres">
      <dgm:prSet presAssocID="{6B2667E8-89D1-47D5-BF3E-77BA08772A87}" presName="posSpace" presStyleCnt="0"/>
      <dgm:spPr/>
    </dgm:pt>
    <dgm:pt modelId="{67CEA58E-F6E6-4EEC-8273-8D3111DD8B1A}" type="pres">
      <dgm:prSet presAssocID="{6B2667E8-89D1-47D5-BF3E-77BA08772A87}" presName="vertFlow" presStyleCnt="0"/>
      <dgm:spPr/>
    </dgm:pt>
    <dgm:pt modelId="{B3F6FD72-7527-486D-9245-7170B9189AAC}" type="pres">
      <dgm:prSet presAssocID="{6B2667E8-89D1-47D5-BF3E-77BA08772A87}" presName="topSpace" presStyleCnt="0"/>
      <dgm:spPr/>
    </dgm:pt>
    <dgm:pt modelId="{274B3A57-672D-40D5-93B4-73F21819E532}" type="pres">
      <dgm:prSet presAssocID="{6B2667E8-89D1-47D5-BF3E-77BA08772A87}" presName="firstComp" presStyleCnt="0"/>
      <dgm:spPr/>
    </dgm:pt>
    <dgm:pt modelId="{993C8EF2-7A1B-40D8-9705-5CF83FF83D68}" type="pres">
      <dgm:prSet presAssocID="{6B2667E8-89D1-47D5-BF3E-77BA08772A87}" presName="firstChild" presStyleLbl="bgAccFollowNode1" presStyleIdx="0" presStyleCnt="1" custScaleX="143089" custScaleY="30355" custLinFactNeighborX="1916" custLinFactNeighborY="-31978"/>
      <dgm:spPr/>
      <dgm:t>
        <a:bodyPr/>
        <a:lstStyle/>
        <a:p>
          <a:endParaRPr lang="es-CO"/>
        </a:p>
      </dgm:t>
    </dgm:pt>
    <dgm:pt modelId="{8E712DF9-FEEC-4D21-BED3-30CA0FC76D01}" type="pres">
      <dgm:prSet presAssocID="{6B2667E8-89D1-47D5-BF3E-77BA08772A87}" presName="firstChildTx" presStyleLbl="bgAccFollowNode1" presStyleIdx="0" presStyleCnt="1">
        <dgm:presLayoutVars>
          <dgm:bulletEnabled val="1"/>
        </dgm:presLayoutVars>
      </dgm:prSet>
      <dgm:spPr/>
      <dgm:t>
        <a:bodyPr/>
        <a:lstStyle/>
        <a:p>
          <a:endParaRPr lang="es-CO"/>
        </a:p>
      </dgm:t>
    </dgm:pt>
    <dgm:pt modelId="{4FB7E704-A5A4-4060-9913-2A80119E9A4C}" type="pres">
      <dgm:prSet presAssocID="{6B2667E8-89D1-47D5-BF3E-77BA08772A87}" presName="negSpace" presStyleCnt="0"/>
      <dgm:spPr/>
    </dgm:pt>
    <dgm:pt modelId="{459B0FCC-6172-4F6C-AEB4-A44FE73F6741}" type="pres">
      <dgm:prSet presAssocID="{6B2667E8-89D1-47D5-BF3E-77BA08772A87}" presName="circle" presStyleLbl="node1" presStyleIdx="0" presStyleCnt="1" custScaleX="55542" custScaleY="51155" custLinFactNeighborX="-40354" custLinFactNeighborY="5404"/>
      <dgm:spPr/>
      <dgm:t>
        <a:bodyPr/>
        <a:lstStyle/>
        <a:p>
          <a:endParaRPr lang="es-CO"/>
        </a:p>
      </dgm:t>
    </dgm:pt>
  </dgm:ptLst>
  <dgm:cxnLst>
    <dgm:cxn modelId="{80C26505-1235-4D09-9FF8-B643A9388228}" type="presOf" srcId="{6B2667E8-89D1-47D5-BF3E-77BA08772A87}" destId="{459B0FCC-6172-4F6C-AEB4-A44FE73F6741}" srcOrd="0" destOrd="0" presId="urn:microsoft.com/office/officeart/2005/8/layout/hList9"/>
    <dgm:cxn modelId="{3D7AED76-F004-4B45-A65B-FF54C9D26BE2}" srcId="{474D9D51-8D81-41D0-A961-893D6284C045}" destId="{6B2667E8-89D1-47D5-BF3E-77BA08772A87}" srcOrd="0" destOrd="0" parTransId="{8B6CE358-412A-4698-A1FB-D4482F5114A5}" sibTransId="{E2B0B163-9C16-4331-B394-53142F74FBAB}"/>
    <dgm:cxn modelId="{2FFFCA93-E91F-4AA4-A6BF-8B4902CF7FF5}" type="presOf" srcId="{BBDF1F98-0D7A-4834-9AD2-AF65659153AB}" destId="{993C8EF2-7A1B-40D8-9705-5CF83FF83D68}" srcOrd="0" destOrd="0" presId="urn:microsoft.com/office/officeart/2005/8/layout/hList9"/>
    <dgm:cxn modelId="{F28FD667-B436-43D6-8833-5D1F409960D3}" srcId="{6B2667E8-89D1-47D5-BF3E-77BA08772A87}" destId="{BBDF1F98-0D7A-4834-9AD2-AF65659153AB}" srcOrd="0" destOrd="0" parTransId="{4881A51B-0FC2-4571-8653-FF9577F28569}" sibTransId="{482A37D2-266E-4F35-B2E7-1A0385D3D587}"/>
    <dgm:cxn modelId="{D430BFD0-D96C-4211-BBF6-B46B6DAD0509}" type="presOf" srcId="{BBDF1F98-0D7A-4834-9AD2-AF65659153AB}" destId="{8E712DF9-FEEC-4D21-BED3-30CA0FC76D01}" srcOrd="1" destOrd="0" presId="urn:microsoft.com/office/officeart/2005/8/layout/hList9"/>
    <dgm:cxn modelId="{5D6F013F-1A61-4027-9CB4-A32D38948FA3}" type="presOf" srcId="{474D9D51-8D81-41D0-A961-893D6284C045}" destId="{3AE1CB6E-CB85-4B22-878A-E55FA66506CE}" srcOrd="0" destOrd="0" presId="urn:microsoft.com/office/officeart/2005/8/layout/hList9"/>
    <dgm:cxn modelId="{4DAFC3DE-5566-494C-AAF8-F3A37F8DC16B}" type="presParOf" srcId="{3AE1CB6E-CB85-4B22-878A-E55FA66506CE}" destId="{ADA9C515-BD7F-44F3-AA79-7C95CBA9F85E}" srcOrd="0" destOrd="0" presId="urn:microsoft.com/office/officeart/2005/8/layout/hList9"/>
    <dgm:cxn modelId="{974A9CB8-959E-480D-A438-7646FFE34693}" type="presParOf" srcId="{3AE1CB6E-CB85-4B22-878A-E55FA66506CE}" destId="{67CEA58E-F6E6-4EEC-8273-8D3111DD8B1A}" srcOrd="1" destOrd="0" presId="urn:microsoft.com/office/officeart/2005/8/layout/hList9"/>
    <dgm:cxn modelId="{FAE116DD-A54A-4F38-8578-79E37B585F95}" type="presParOf" srcId="{67CEA58E-F6E6-4EEC-8273-8D3111DD8B1A}" destId="{B3F6FD72-7527-486D-9245-7170B9189AAC}" srcOrd="0" destOrd="0" presId="urn:microsoft.com/office/officeart/2005/8/layout/hList9"/>
    <dgm:cxn modelId="{2AA9A3D9-F9BA-48AF-A3C2-3CD1B7438168}" type="presParOf" srcId="{67CEA58E-F6E6-4EEC-8273-8D3111DD8B1A}" destId="{274B3A57-672D-40D5-93B4-73F21819E532}" srcOrd="1" destOrd="0" presId="urn:microsoft.com/office/officeart/2005/8/layout/hList9"/>
    <dgm:cxn modelId="{78042EAF-4D24-4E83-BDBC-87127D3C97D8}" type="presParOf" srcId="{274B3A57-672D-40D5-93B4-73F21819E532}" destId="{993C8EF2-7A1B-40D8-9705-5CF83FF83D68}" srcOrd="0" destOrd="0" presId="urn:microsoft.com/office/officeart/2005/8/layout/hList9"/>
    <dgm:cxn modelId="{B5E3CAF5-4044-4621-9DFC-243415DF10B7}" type="presParOf" srcId="{274B3A57-672D-40D5-93B4-73F21819E532}" destId="{8E712DF9-FEEC-4D21-BED3-30CA0FC76D01}" srcOrd="1" destOrd="0" presId="urn:microsoft.com/office/officeart/2005/8/layout/hList9"/>
    <dgm:cxn modelId="{DB73400F-22AC-45CE-A86F-41E39306D930}" type="presParOf" srcId="{3AE1CB6E-CB85-4B22-878A-E55FA66506CE}" destId="{4FB7E704-A5A4-4060-9913-2A80119E9A4C}" srcOrd="2" destOrd="0" presId="urn:microsoft.com/office/officeart/2005/8/layout/hList9"/>
    <dgm:cxn modelId="{E222A8B5-4597-4C6E-BC27-4C6B23EF5161}" type="presParOf" srcId="{3AE1CB6E-CB85-4B22-878A-E55FA66506CE}" destId="{459B0FCC-6172-4F6C-AEB4-A44FE73F6741}" srcOrd="3" destOrd="0" presId="urn:microsoft.com/office/officeart/2005/8/layout/hList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4D9D51-8D81-41D0-A961-893D6284C045}" type="doc">
      <dgm:prSet loTypeId="urn:microsoft.com/office/officeart/2005/8/layout/hList9" loCatId="list" qsTypeId="urn:microsoft.com/office/officeart/2005/8/quickstyle/3d3" qsCatId="3D" csTypeId="urn:microsoft.com/office/officeart/2005/8/colors/accent2_2" csCatId="accent2" phldr="1"/>
      <dgm:spPr/>
      <dgm:t>
        <a:bodyPr/>
        <a:lstStyle/>
        <a:p>
          <a:endParaRPr lang="es-CO"/>
        </a:p>
      </dgm:t>
    </dgm:pt>
    <dgm:pt modelId="{6B2667E8-89D1-47D5-BF3E-77BA08772A87}">
      <dgm:prSet phldrT="[Texto]" custT="1"/>
      <dgm:spPr/>
      <dgm:t>
        <a:bodyPr/>
        <a:lstStyle/>
        <a:p>
          <a:r>
            <a:rPr lang="es-MX" sz="2100" dirty="0" smtClean="0"/>
            <a:t>Aprueba</a:t>
          </a:r>
          <a:endParaRPr lang="es-CO" sz="2100" dirty="0"/>
        </a:p>
      </dgm:t>
    </dgm:pt>
    <dgm:pt modelId="{8B6CE358-412A-4698-A1FB-D4482F5114A5}" type="parTrans" cxnId="{3D7AED76-F004-4B45-A65B-FF54C9D26BE2}">
      <dgm:prSet/>
      <dgm:spPr/>
      <dgm:t>
        <a:bodyPr/>
        <a:lstStyle/>
        <a:p>
          <a:endParaRPr lang="es-CO"/>
        </a:p>
      </dgm:t>
    </dgm:pt>
    <dgm:pt modelId="{E2B0B163-9C16-4331-B394-53142F74FBAB}" type="sibTrans" cxnId="{3D7AED76-F004-4B45-A65B-FF54C9D26BE2}">
      <dgm:prSet/>
      <dgm:spPr/>
      <dgm:t>
        <a:bodyPr/>
        <a:lstStyle/>
        <a:p>
          <a:endParaRPr lang="es-CO"/>
        </a:p>
      </dgm:t>
    </dgm:pt>
    <dgm:pt modelId="{BBDF1F98-0D7A-4834-9AD2-AF65659153AB}">
      <dgm:prSet phldrT="[Texto]" custT="1"/>
      <dgm:spPr/>
      <dgm:t>
        <a:bodyPr/>
        <a:lstStyle/>
        <a:p>
          <a:r>
            <a:rPr lang="es-MX" sz="2400" b="1" dirty="0" smtClean="0"/>
            <a:t>Administración Central  y Establecimientos Públicos</a:t>
          </a:r>
          <a:endParaRPr lang="es-CO" sz="2400" b="1" dirty="0"/>
        </a:p>
      </dgm:t>
    </dgm:pt>
    <dgm:pt modelId="{4881A51B-0FC2-4571-8653-FF9577F28569}" type="parTrans" cxnId="{F28FD667-B436-43D6-8833-5D1F409960D3}">
      <dgm:prSet/>
      <dgm:spPr/>
      <dgm:t>
        <a:bodyPr/>
        <a:lstStyle/>
        <a:p>
          <a:endParaRPr lang="es-CO"/>
        </a:p>
      </dgm:t>
    </dgm:pt>
    <dgm:pt modelId="{482A37D2-266E-4F35-B2E7-1A0385D3D587}" type="sibTrans" cxnId="{F28FD667-B436-43D6-8833-5D1F409960D3}">
      <dgm:prSet/>
      <dgm:spPr/>
      <dgm:t>
        <a:bodyPr/>
        <a:lstStyle/>
        <a:p>
          <a:endParaRPr lang="es-CO"/>
        </a:p>
      </dgm:t>
    </dgm:pt>
    <dgm:pt modelId="{3AE1CB6E-CB85-4B22-878A-E55FA66506CE}" type="pres">
      <dgm:prSet presAssocID="{474D9D51-8D81-41D0-A961-893D6284C045}" presName="list" presStyleCnt="0">
        <dgm:presLayoutVars>
          <dgm:dir/>
          <dgm:animLvl val="lvl"/>
        </dgm:presLayoutVars>
      </dgm:prSet>
      <dgm:spPr/>
      <dgm:t>
        <a:bodyPr/>
        <a:lstStyle/>
        <a:p>
          <a:endParaRPr lang="es-CO"/>
        </a:p>
      </dgm:t>
    </dgm:pt>
    <dgm:pt modelId="{ADA9C515-BD7F-44F3-AA79-7C95CBA9F85E}" type="pres">
      <dgm:prSet presAssocID="{6B2667E8-89D1-47D5-BF3E-77BA08772A87}" presName="posSpace" presStyleCnt="0"/>
      <dgm:spPr/>
    </dgm:pt>
    <dgm:pt modelId="{67CEA58E-F6E6-4EEC-8273-8D3111DD8B1A}" type="pres">
      <dgm:prSet presAssocID="{6B2667E8-89D1-47D5-BF3E-77BA08772A87}" presName="vertFlow" presStyleCnt="0"/>
      <dgm:spPr/>
    </dgm:pt>
    <dgm:pt modelId="{B3F6FD72-7527-486D-9245-7170B9189AAC}" type="pres">
      <dgm:prSet presAssocID="{6B2667E8-89D1-47D5-BF3E-77BA08772A87}" presName="topSpace" presStyleCnt="0"/>
      <dgm:spPr/>
    </dgm:pt>
    <dgm:pt modelId="{274B3A57-672D-40D5-93B4-73F21819E532}" type="pres">
      <dgm:prSet presAssocID="{6B2667E8-89D1-47D5-BF3E-77BA08772A87}" presName="firstComp" presStyleCnt="0"/>
      <dgm:spPr/>
    </dgm:pt>
    <dgm:pt modelId="{993C8EF2-7A1B-40D8-9705-5CF83FF83D68}" type="pres">
      <dgm:prSet presAssocID="{6B2667E8-89D1-47D5-BF3E-77BA08772A87}" presName="firstChild" presStyleLbl="bgAccFollowNode1" presStyleIdx="0" presStyleCnt="1" custScaleX="143089" custScaleY="30355" custLinFactNeighborX="1916" custLinFactNeighborY="-31978"/>
      <dgm:spPr/>
      <dgm:t>
        <a:bodyPr/>
        <a:lstStyle/>
        <a:p>
          <a:endParaRPr lang="es-CO"/>
        </a:p>
      </dgm:t>
    </dgm:pt>
    <dgm:pt modelId="{8E712DF9-FEEC-4D21-BED3-30CA0FC76D01}" type="pres">
      <dgm:prSet presAssocID="{6B2667E8-89D1-47D5-BF3E-77BA08772A87}" presName="firstChildTx" presStyleLbl="bgAccFollowNode1" presStyleIdx="0" presStyleCnt="1">
        <dgm:presLayoutVars>
          <dgm:bulletEnabled val="1"/>
        </dgm:presLayoutVars>
      </dgm:prSet>
      <dgm:spPr/>
      <dgm:t>
        <a:bodyPr/>
        <a:lstStyle/>
        <a:p>
          <a:endParaRPr lang="es-CO"/>
        </a:p>
      </dgm:t>
    </dgm:pt>
    <dgm:pt modelId="{4FB7E704-A5A4-4060-9913-2A80119E9A4C}" type="pres">
      <dgm:prSet presAssocID="{6B2667E8-89D1-47D5-BF3E-77BA08772A87}" presName="negSpace" presStyleCnt="0"/>
      <dgm:spPr/>
    </dgm:pt>
    <dgm:pt modelId="{459B0FCC-6172-4F6C-AEB4-A44FE73F6741}" type="pres">
      <dgm:prSet presAssocID="{6B2667E8-89D1-47D5-BF3E-77BA08772A87}" presName="circle" presStyleLbl="node1" presStyleIdx="0" presStyleCnt="1" custScaleX="55542" custScaleY="51155" custLinFactNeighborX="-40354" custLinFactNeighborY="5225"/>
      <dgm:spPr/>
      <dgm:t>
        <a:bodyPr/>
        <a:lstStyle/>
        <a:p>
          <a:endParaRPr lang="es-CO"/>
        </a:p>
      </dgm:t>
    </dgm:pt>
  </dgm:ptLst>
  <dgm:cxnLst>
    <dgm:cxn modelId="{5984BF5D-DBBA-4887-A347-9A03AC2CA8AE}" type="presOf" srcId="{BBDF1F98-0D7A-4834-9AD2-AF65659153AB}" destId="{8E712DF9-FEEC-4D21-BED3-30CA0FC76D01}" srcOrd="1" destOrd="0" presId="urn:microsoft.com/office/officeart/2005/8/layout/hList9"/>
    <dgm:cxn modelId="{DA09F2ED-240C-4E1D-A860-D67BD568774D}" type="presOf" srcId="{6B2667E8-89D1-47D5-BF3E-77BA08772A87}" destId="{459B0FCC-6172-4F6C-AEB4-A44FE73F6741}" srcOrd="0" destOrd="0" presId="urn:microsoft.com/office/officeart/2005/8/layout/hList9"/>
    <dgm:cxn modelId="{9ECDE064-91AC-4377-BF9A-6B2C312A2257}" type="presOf" srcId="{474D9D51-8D81-41D0-A961-893D6284C045}" destId="{3AE1CB6E-CB85-4B22-878A-E55FA66506CE}" srcOrd="0" destOrd="0" presId="urn:microsoft.com/office/officeart/2005/8/layout/hList9"/>
    <dgm:cxn modelId="{3D7AED76-F004-4B45-A65B-FF54C9D26BE2}" srcId="{474D9D51-8D81-41D0-A961-893D6284C045}" destId="{6B2667E8-89D1-47D5-BF3E-77BA08772A87}" srcOrd="0" destOrd="0" parTransId="{8B6CE358-412A-4698-A1FB-D4482F5114A5}" sibTransId="{E2B0B163-9C16-4331-B394-53142F74FBAB}"/>
    <dgm:cxn modelId="{F28FD667-B436-43D6-8833-5D1F409960D3}" srcId="{6B2667E8-89D1-47D5-BF3E-77BA08772A87}" destId="{BBDF1F98-0D7A-4834-9AD2-AF65659153AB}" srcOrd="0" destOrd="0" parTransId="{4881A51B-0FC2-4571-8653-FF9577F28569}" sibTransId="{482A37D2-266E-4F35-B2E7-1A0385D3D587}"/>
    <dgm:cxn modelId="{E13C3343-1439-4D75-81DC-19FD937EEC68}" type="presOf" srcId="{BBDF1F98-0D7A-4834-9AD2-AF65659153AB}" destId="{993C8EF2-7A1B-40D8-9705-5CF83FF83D68}" srcOrd="0" destOrd="0" presId="urn:microsoft.com/office/officeart/2005/8/layout/hList9"/>
    <dgm:cxn modelId="{AE898219-C3C3-42D3-AABD-1EF8CF828B13}" type="presParOf" srcId="{3AE1CB6E-CB85-4B22-878A-E55FA66506CE}" destId="{ADA9C515-BD7F-44F3-AA79-7C95CBA9F85E}" srcOrd="0" destOrd="0" presId="urn:microsoft.com/office/officeart/2005/8/layout/hList9"/>
    <dgm:cxn modelId="{F930411D-011F-437C-A6F0-C32AA3831620}" type="presParOf" srcId="{3AE1CB6E-CB85-4B22-878A-E55FA66506CE}" destId="{67CEA58E-F6E6-4EEC-8273-8D3111DD8B1A}" srcOrd="1" destOrd="0" presId="urn:microsoft.com/office/officeart/2005/8/layout/hList9"/>
    <dgm:cxn modelId="{0A770855-2D88-4A29-888D-5A73C6150A0C}" type="presParOf" srcId="{67CEA58E-F6E6-4EEC-8273-8D3111DD8B1A}" destId="{B3F6FD72-7527-486D-9245-7170B9189AAC}" srcOrd="0" destOrd="0" presId="urn:microsoft.com/office/officeart/2005/8/layout/hList9"/>
    <dgm:cxn modelId="{4502EF57-C73B-482E-AACE-219066A2CEC3}" type="presParOf" srcId="{67CEA58E-F6E6-4EEC-8273-8D3111DD8B1A}" destId="{274B3A57-672D-40D5-93B4-73F21819E532}" srcOrd="1" destOrd="0" presId="urn:microsoft.com/office/officeart/2005/8/layout/hList9"/>
    <dgm:cxn modelId="{5F67F902-9507-4512-8D24-4BE87D06B16E}" type="presParOf" srcId="{274B3A57-672D-40D5-93B4-73F21819E532}" destId="{993C8EF2-7A1B-40D8-9705-5CF83FF83D68}" srcOrd="0" destOrd="0" presId="urn:microsoft.com/office/officeart/2005/8/layout/hList9"/>
    <dgm:cxn modelId="{7F4CAF49-80DA-4B3F-84AA-C516EB09BE5A}" type="presParOf" srcId="{274B3A57-672D-40D5-93B4-73F21819E532}" destId="{8E712DF9-FEEC-4D21-BED3-30CA0FC76D01}" srcOrd="1" destOrd="0" presId="urn:microsoft.com/office/officeart/2005/8/layout/hList9"/>
    <dgm:cxn modelId="{0DC8CFD5-CD0E-45AC-A7FB-5FF97B6CC1A7}" type="presParOf" srcId="{3AE1CB6E-CB85-4B22-878A-E55FA66506CE}" destId="{4FB7E704-A5A4-4060-9913-2A80119E9A4C}" srcOrd="2" destOrd="0" presId="urn:microsoft.com/office/officeart/2005/8/layout/hList9"/>
    <dgm:cxn modelId="{D26996F5-A14E-4520-802F-4135BAACE559}" type="presParOf" srcId="{3AE1CB6E-CB85-4B22-878A-E55FA66506CE}" destId="{459B0FCC-6172-4F6C-AEB4-A44FE73F6741}"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4D9D51-8D81-41D0-A961-893D6284C045}" type="doc">
      <dgm:prSet loTypeId="urn:microsoft.com/office/officeart/2005/8/layout/hList9" loCatId="list" qsTypeId="urn:microsoft.com/office/officeart/2005/8/quickstyle/3d3" qsCatId="3D" csTypeId="urn:microsoft.com/office/officeart/2005/8/colors/accent2_2" csCatId="accent2" phldr="1"/>
      <dgm:spPr/>
      <dgm:t>
        <a:bodyPr/>
        <a:lstStyle/>
        <a:p>
          <a:endParaRPr lang="es-CO"/>
        </a:p>
      </dgm:t>
    </dgm:pt>
    <dgm:pt modelId="{6B2667E8-89D1-47D5-BF3E-77BA08772A87}">
      <dgm:prSet phldrT="[Texto]" custT="1"/>
      <dgm:spPr/>
      <dgm:t>
        <a:bodyPr/>
        <a:lstStyle/>
        <a:p>
          <a:r>
            <a:rPr lang="es-MX" sz="2100" b="1" dirty="0" smtClean="0"/>
            <a:t>Aprueba</a:t>
          </a:r>
          <a:endParaRPr lang="es-CO" sz="2100" b="1" dirty="0"/>
        </a:p>
      </dgm:t>
    </dgm:pt>
    <dgm:pt modelId="{8B6CE358-412A-4698-A1FB-D4482F5114A5}" type="parTrans" cxnId="{3D7AED76-F004-4B45-A65B-FF54C9D26BE2}">
      <dgm:prSet/>
      <dgm:spPr/>
      <dgm:t>
        <a:bodyPr/>
        <a:lstStyle/>
        <a:p>
          <a:endParaRPr lang="es-CO"/>
        </a:p>
      </dgm:t>
    </dgm:pt>
    <dgm:pt modelId="{E2B0B163-9C16-4331-B394-53142F74FBAB}" type="sibTrans" cxnId="{3D7AED76-F004-4B45-A65B-FF54C9D26BE2}">
      <dgm:prSet/>
      <dgm:spPr/>
      <dgm:t>
        <a:bodyPr/>
        <a:lstStyle/>
        <a:p>
          <a:endParaRPr lang="es-CO"/>
        </a:p>
      </dgm:t>
    </dgm:pt>
    <dgm:pt modelId="{BBDF1F98-0D7A-4834-9AD2-AF65659153AB}">
      <dgm:prSet phldrT="[Texto]" custT="1"/>
      <dgm:spPr/>
      <dgm:t>
        <a:bodyPr/>
        <a:lstStyle/>
        <a:p>
          <a:r>
            <a:rPr lang="es-MX" sz="2200" b="1" dirty="0" smtClean="0"/>
            <a:t>Empresas Industriales y Comerciales, Sociedades de Economía Mixta y Empresas Sociales del Estado</a:t>
          </a:r>
          <a:endParaRPr lang="es-CO" sz="2200" b="1" dirty="0"/>
        </a:p>
      </dgm:t>
    </dgm:pt>
    <dgm:pt modelId="{4881A51B-0FC2-4571-8653-FF9577F28569}" type="parTrans" cxnId="{F28FD667-B436-43D6-8833-5D1F409960D3}">
      <dgm:prSet/>
      <dgm:spPr/>
      <dgm:t>
        <a:bodyPr/>
        <a:lstStyle/>
        <a:p>
          <a:endParaRPr lang="es-CO"/>
        </a:p>
      </dgm:t>
    </dgm:pt>
    <dgm:pt modelId="{482A37D2-266E-4F35-B2E7-1A0385D3D587}" type="sibTrans" cxnId="{F28FD667-B436-43D6-8833-5D1F409960D3}">
      <dgm:prSet/>
      <dgm:spPr/>
      <dgm:t>
        <a:bodyPr/>
        <a:lstStyle/>
        <a:p>
          <a:endParaRPr lang="es-CO"/>
        </a:p>
      </dgm:t>
    </dgm:pt>
    <dgm:pt modelId="{3AE1CB6E-CB85-4B22-878A-E55FA66506CE}" type="pres">
      <dgm:prSet presAssocID="{474D9D51-8D81-41D0-A961-893D6284C045}" presName="list" presStyleCnt="0">
        <dgm:presLayoutVars>
          <dgm:dir/>
          <dgm:animLvl val="lvl"/>
        </dgm:presLayoutVars>
      </dgm:prSet>
      <dgm:spPr/>
      <dgm:t>
        <a:bodyPr/>
        <a:lstStyle/>
        <a:p>
          <a:endParaRPr lang="es-CO"/>
        </a:p>
      </dgm:t>
    </dgm:pt>
    <dgm:pt modelId="{ADA9C515-BD7F-44F3-AA79-7C95CBA9F85E}" type="pres">
      <dgm:prSet presAssocID="{6B2667E8-89D1-47D5-BF3E-77BA08772A87}" presName="posSpace" presStyleCnt="0"/>
      <dgm:spPr/>
    </dgm:pt>
    <dgm:pt modelId="{67CEA58E-F6E6-4EEC-8273-8D3111DD8B1A}" type="pres">
      <dgm:prSet presAssocID="{6B2667E8-89D1-47D5-BF3E-77BA08772A87}" presName="vertFlow" presStyleCnt="0"/>
      <dgm:spPr/>
    </dgm:pt>
    <dgm:pt modelId="{B3F6FD72-7527-486D-9245-7170B9189AAC}" type="pres">
      <dgm:prSet presAssocID="{6B2667E8-89D1-47D5-BF3E-77BA08772A87}" presName="topSpace" presStyleCnt="0"/>
      <dgm:spPr/>
    </dgm:pt>
    <dgm:pt modelId="{274B3A57-672D-40D5-93B4-73F21819E532}" type="pres">
      <dgm:prSet presAssocID="{6B2667E8-89D1-47D5-BF3E-77BA08772A87}" presName="firstComp" presStyleCnt="0"/>
      <dgm:spPr/>
    </dgm:pt>
    <dgm:pt modelId="{993C8EF2-7A1B-40D8-9705-5CF83FF83D68}" type="pres">
      <dgm:prSet presAssocID="{6B2667E8-89D1-47D5-BF3E-77BA08772A87}" presName="firstChild" presStyleLbl="bgAccFollowNode1" presStyleIdx="0" presStyleCnt="1" custScaleX="143089" custScaleY="30355" custLinFactNeighborX="1916" custLinFactNeighborY="-31978"/>
      <dgm:spPr/>
      <dgm:t>
        <a:bodyPr/>
        <a:lstStyle/>
        <a:p>
          <a:endParaRPr lang="es-CO"/>
        </a:p>
      </dgm:t>
    </dgm:pt>
    <dgm:pt modelId="{8E712DF9-FEEC-4D21-BED3-30CA0FC76D01}" type="pres">
      <dgm:prSet presAssocID="{6B2667E8-89D1-47D5-BF3E-77BA08772A87}" presName="firstChildTx" presStyleLbl="bgAccFollowNode1" presStyleIdx="0" presStyleCnt="1">
        <dgm:presLayoutVars>
          <dgm:bulletEnabled val="1"/>
        </dgm:presLayoutVars>
      </dgm:prSet>
      <dgm:spPr/>
      <dgm:t>
        <a:bodyPr/>
        <a:lstStyle/>
        <a:p>
          <a:endParaRPr lang="es-CO"/>
        </a:p>
      </dgm:t>
    </dgm:pt>
    <dgm:pt modelId="{4FB7E704-A5A4-4060-9913-2A80119E9A4C}" type="pres">
      <dgm:prSet presAssocID="{6B2667E8-89D1-47D5-BF3E-77BA08772A87}" presName="negSpace" presStyleCnt="0"/>
      <dgm:spPr/>
    </dgm:pt>
    <dgm:pt modelId="{459B0FCC-6172-4F6C-AEB4-A44FE73F6741}" type="pres">
      <dgm:prSet presAssocID="{6B2667E8-89D1-47D5-BF3E-77BA08772A87}" presName="circle" presStyleLbl="node1" presStyleIdx="0" presStyleCnt="1" custScaleX="55542" custScaleY="51155" custLinFactNeighborX="-40354" custLinFactNeighborY="5225"/>
      <dgm:spPr/>
      <dgm:t>
        <a:bodyPr/>
        <a:lstStyle/>
        <a:p>
          <a:endParaRPr lang="es-CO"/>
        </a:p>
      </dgm:t>
    </dgm:pt>
  </dgm:ptLst>
  <dgm:cxnLst>
    <dgm:cxn modelId="{04D4DDAB-B0A0-4814-8FA6-DDF5DA768E79}" type="presOf" srcId="{BBDF1F98-0D7A-4834-9AD2-AF65659153AB}" destId="{993C8EF2-7A1B-40D8-9705-5CF83FF83D68}" srcOrd="0" destOrd="0" presId="urn:microsoft.com/office/officeart/2005/8/layout/hList9"/>
    <dgm:cxn modelId="{A4C489E6-5D39-4F52-B324-A8BE751AB6AC}" type="presOf" srcId="{6B2667E8-89D1-47D5-BF3E-77BA08772A87}" destId="{459B0FCC-6172-4F6C-AEB4-A44FE73F6741}" srcOrd="0" destOrd="0" presId="urn:microsoft.com/office/officeart/2005/8/layout/hList9"/>
    <dgm:cxn modelId="{9D616CB3-2599-4282-8658-A2AA14CBB202}" type="presOf" srcId="{BBDF1F98-0D7A-4834-9AD2-AF65659153AB}" destId="{8E712DF9-FEEC-4D21-BED3-30CA0FC76D01}" srcOrd="1" destOrd="0" presId="urn:microsoft.com/office/officeart/2005/8/layout/hList9"/>
    <dgm:cxn modelId="{3D7AED76-F004-4B45-A65B-FF54C9D26BE2}" srcId="{474D9D51-8D81-41D0-A961-893D6284C045}" destId="{6B2667E8-89D1-47D5-BF3E-77BA08772A87}" srcOrd="0" destOrd="0" parTransId="{8B6CE358-412A-4698-A1FB-D4482F5114A5}" sibTransId="{E2B0B163-9C16-4331-B394-53142F74FBAB}"/>
    <dgm:cxn modelId="{6442D549-97F8-47D1-8D49-53612EA56913}" type="presOf" srcId="{474D9D51-8D81-41D0-A961-893D6284C045}" destId="{3AE1CB6E-CB85-4B22-878A-E55FA66506CE}" srcOrd="0" destOrd="0" presId="urn:microsoft.com/office/officeart/2005/8/layout/hList9"/>
    <dgm:cxn modelId="{F28FD667-B436-43D6-8833-5D1F409960D3}" srcId="{6B2667E8-89D1-47D5-BF3E-77BA08772A87}" destId="{BBDF1F98-0D7A-4834-9AD2-AF65659153AB}" srcOrd="0" destOrd="0" parTransId="{4881A51B-0FC2-4571-8653-FF9577F28569}" sibTransId="{482A37D2-266E-4F35-B2E7-1A0385D3D587}"/>
    <dgm:cxn modelId="{35A60052-9CE5-443E-8738-3D6D779A4637}" type="presParOf" srcId="{3AE1CB6E-CB85-4B22-878A-E55FA66506CE}" destId="{ADA9C515-BD7F-44F3-AA79-7C95CBA9F85E}" srcOrd="0" destOrd="0" presId="urn:microsoft.com/office/officeart/2005/8/layout/hList9"/>
    <dgm:cxn modelId="{674329EB-9966-4F63-999C-C5A4F97E4B51}" type="presParOf" srcId="{3AE1CB6E-CB85-4B22-878A-E55FA66506CE}" destId="{67CEA58E-F6E6-4EEC-8273-8D3111DD8B1A}" srcOrd="1" destOrd="0" presId="urn:microsoft.com/office/officeart/2005/8/layout/hList9"/>
    <dgm:cxn modelId="{FD21D84F-B3CF-4DBF-B7AA-70D59108BD22}" type="presParOf" srcId="{67CEA58E-F6E6-4EEC-8273-8D3111DD8B1A}" destId="{B3F6FD72-7527-486D-9245-7170B9189AAC}" srcOrd="0" destOrd="0" presId="urn:microsoft.com/office/officeart/2005/8/layout/hList9"/>
    <dgm:cxn modelId="{994514D4-B892-477A-92B7-201748C714C5}" type="presParOf" srcId="{67CEA58E-F6E6-4EEC-8273-8D3111DD8B1A}" destId="{274B3A57-672D-40D5-93B4-73F21819E532}" srcOrd="1" destOrd="0" presId="urn:microsoft.com/office/officeart/2005/8/layout/hList9"/>
    <dgm:cxn modelId="{6CE212ED-A201-484E-B58E-4AF753B31934}" type="presParOf" srcId="{274B3A57-672D-40D5-93B4-73F21819E532}" destId="{993C8EF2-7A1B-40D8-9705-5CF83FF83D68}" srcOrd="0" destOrd="0" presId="urn:microsoft.com/office/officeart/2005/8/layout/hList9"/>
    <dgm:cxn modelId="{FB529825-A5C4-49A6-BF26-C771409B5264}" type="presParOf" srcId="{274B3A57-672D-40D5-93B4-73F21819E532}" destId="{8E712DF9-FEEC-4D21-BED3-30CA0FC76D01}" srcOrd="1" destOrd="0" presId="urn:microsoft.com/office/officeart/2005/8/layout/hList9"/>
    <dgm:cxn modelId="{B4231AAF-4C33-48AC-A145-D68F17C9B182}" type="presParOf" srcId="{3AE1CB6E-CB85-4B22-878A-E55FA66506CE}" destId="{4FB7E704-A5A4-4060-9913-2A80119E9A4C}" srcOrd="2" destOrd="0" presId="urn:microsoft.com/office/officeart/2005/8/layout/hList9"/>
    <dgm:cxn modelId="{0099AD14-7944-4AFD-A299-CFAB34C7A8B9}" type="presParOf" srcId="{3AE1CB6E-CB85-4B22-878A-E55FA66506CE}" destId="{459B0FCC-6172-4F6C-AEB4-A44FE73F6741}"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4D9D51-8D81-41D0-A961-893D6284C045}" type="doc">
      <dgm:prSet loTypeId="urn:microsoft.com/office/officeart/2005/8/layout/hList9" loCatId="list" qsTypeId="urn:microsoft.com/office/officeart/2005/8/quickstyle/3d3" qsCatId="3D" csTypeId="urn:microsoft.com/office/officeart/2005/8/colors/accent2_2" csCatId="accent2" phldr="1"/>
      <dgm:spPr/>
      <dgm:t>
        <a:bodyPr/>
        <a:lstStyle/>
        <a:p>
          <a:endParaRPr lang="es-CO"/>
        </a:p>
      </dgm:t>
    </dgm:pt>
    <dgm:pt modelId="{6B2667E8-89D1-47D5-BF3E-77BA08772A87}">
      <dgm:prSet phldrT="[Texto]" custT="1"/>
      <dgm:spPr/>
      <dgm:t>
        <a:bodyPr/>
        <a:lstStyle/>
        <a:p>
          <a:r>
            <a:rPr lang="es-MX" sz="1800" b="1" dirty="0" smtClean="0"/>
            <a:t>Conceptúa</a:t>
          </a:r>
          <a:endParaRPr lang="es-CO" sz="1800" b="1" dirty="0"/>
        </a:p>
      </dgm:t>
    </dgm:pt>
    <dgm:pt modelId="{8B6CE358-412A-4698-A1FB-D4482F5114A5}" type="parTrans" cxnId="{3D7AED76-F004-4B45-A65B-FF54C9D26BE2}">
      <dgm:prSet/>
      <dgm:spPr/>
      <dgm:t>
        <a:bodyPr/>
        <a:lstStyle/>
        <a:p>
          <a:endParaRPr lang="es-CO"/>
        </a:p>
      </dgm:t>
    </dgm:pt>
    <dgm:pt modelId="{E2B0B163-9C16-4331-B394-53142F74FBAB}" type="sibTrans" cxnId="{3D7AED76-F004-4B45-A65B-FF54C9D26BE2}">
      <dgm:prSet/>
      <dgm:spPr/>
      <dgm:t>
        <a:bodyPr/>
        <a:lstStyle/>
        <a:p>
          <a:endParaRPr lang="es-CO"/>
        </a:p>
      </dgm:t>
    </dgm:pt>
    <dgm:pt modelId="{BBDF1F98-0D7A-4834-9AD2-AF65659153AB}">
      <dgm:prSet phldrT="[Texto]" custT="1"/>
      <dgm:spPr/>
      <dgm:t>
        <a:bodyPr/>
        <a:lstStyle/>
        <a:p>
          <a:r>
            <a:rPr lang="es-MX" sz="2200" b="1" dirty="0" smtClean="0"/>
            <a:t>Fondos de Desarrollo Local</a:t>
          </a:r>
          <a:endParaRPr lang="es-CO" sz="2200" b="1" dirty="0"/>
        </a:p>
      </dgm:t>
    </dgm:pt>
    <dgm:pt modelId="{4881A51B-0FC2-4571-8653-FF9577F28569}" type="parTrans" cxnId="{F28FD667-B436-43D6-8833-5D1F409960D3}">
      <dgm:prSet/>
      <dgm:spPr/>
      <dgm:t>
        <a:bodyPr/>
        <a:lstStyle/>
        <a:p>
          <a:endParaRPr lang="es-CO"/>
        </a:p>
      </dgm:t>
    </dgm:pt>
    <dgm:pt modelId="{482A37D2-266E-4F35-B2E7-1A0385D3D587}" type="sibTrans" cxnId="{F28FD667-B436-43D6-8833-5D1F409960D3}">
      <dgm:prSet/>
      <dgm:spPr/>
      <dgm:t>
        <a:bodyPr/>
        <a:lstStyle/>
        <a:p>
          <a:endParaRPr lang="es-CO"/>
        </a:p>
      </dgm:t>
    </dgm:pt>
    <dgm:pt modelId="{3AE1CB6E-CB85-4B22-878A-E55FA66506CE}" type="pres">
      <dgm:prSet presAssocID="{474D9D51-8D81-41D0-A961-893D6284C045}" presName="list" presStyleCnt="0">
        <dgm:presLayoutVars>
          <dgm:dir/>
          <dgm:animLvl val="lvl"/>
        </dgm:presLayoutVars>
      </dgm:prSet>
      <dgm:spPr/>
      <dgm:t>
        <a:bodyPr/>
        <a:lstStyle/>
        <a:p>
          <a:endParaRPr lang="es-CO"/>
        </a:p>
      </dgm:t>
    </dgm:pt>
    <dgm:pt modelId="{ADA9C515-BD7F-44F3-AA79-7C95CBA9F85E}" type="pres">
      <dgm:prSet presAssocID="{6B2667E8-89D1-47D5-BF3E-77BA08772A87}" presName="posSpace" presStyleCnt="0"/>
      <dgm:spPr/>
    </dgm:pt>
    <dgm:pt modelId="{67CEA58E-F6E6-4EEC-8273-8D3111DD8B1A}" type="pres">
      <dgm:prSet presAssocID="{6B2667E8-89D1-47D5-BF3E-77BA08772A87}" presName="vertFlow" presStyleCnt="0"/>
      <dgm:spPr/>
    </dgm:pt>
    <dgm:pt modelId="{B3F6FD72-7527-486D-9245-7170B9189AAC}" type="pres">
      <dgm:prSet presAssocID="{6B2667E8-89D1-47D5-BF3E-77BA08772A87}" presName="topSpace" presStyleCnt="0"/>
      <dgm:spPr/>
    </dgm:pt>
    <dgm:pt modelId="{274B3A57-672D-40D5-93B4-73F21819E532}" type="pres">
      <dgm:prSet presAssocID="{6B2667E8-89D1-47D5-BF3E-77BA08772A87}" presName="firstComp" presStyleCnt="0"/>
      <dgm:spPr/>
    </dgm:pt>
    <dgm:pt modelId="{993C8EF2-7A1B-40D8-9705-5CF83FF83D68}" type="pres">
      <dgm:prSet presAssocID="{6B2667E8-89D1-47D5-BF3E-77BA08772A87}" presName="firstChild" presStyleLbl="bgAccFollowNode1" presStyleIdx="0" presStyleCnt="1" custScaleX="143089" custScaleY="30355" custLinFactNeighborX="1916" custLinFactNeighborY="-31978"/>
      <dgm:spPr/>
      <dgm:t>
        <a:bodyPr/>
        <a:lstStyle/>
        <a:p>
          <a:endParaRPr lang="es-CO"/>
        </a:p>
      </dgm:t>
    </dgm:pt>
    <dgm:pt modelId="{8E712DF9-FEEC-4D21-BED3-30CA0FC76D01}" type="pres">
      <dgm:prSet presAssocID="{6B2667E8-89D1-47D5-BF3E-77BA08772A87}" presName="firstChildTx" presStyleLbl="bgAccFollowNode1" presStyleIdx="0" presStyleCnt="1">
        <dgm:presLayoutVars>
          <dgm:bulletEnabled val="1"/>
        </dgm:presLayoutVars>
      </dgm:prSet>
      <dgm:spPr/>
      <dgm:t>
        <a:bodyPr/>
        <a:lstStyle/>
        <a:p>
          <a:endParaRPr lang="es-CO"/>
        </a:p>
      </dgm:t>
    </dgm:pt>
    <dgm:pt modelId="{4FB7E704-A5A4-4060-9913-2A80119E9A4C}" type="pres">
      <dgm:prSet presAssocID="{6B2667E8-89D1-47D5-BF3E-77BA08772A87}" presName="negSpace" presStyleCnt="0"/>
      <dgm:spPr/>
    </dgm:pt>
    <dgm:pt modelId="{459B0FCC-6172-4F6C-AEB4-A44FE73F6741}" type="pres">
      <dgm:prSet presAssocID="{6B2667E8-89D1-47D5-BF3E-77BA08772A87}" presName="circle" presStyleLbl="node1" presStyleIdx="0" presStyleCnt="1" custScaleX="55542" custScaleY="51155" custLinFactNeighborX="-40354" custLinFactNeighborY="5225"/>
      <dgm:spPr/>
      <dgm:t>
        <a:bodyPr/>
        <a:lstStyle/>
        <a:p>
          <a:endParaRPr lang="es-CO"/>
        </a:p>
      </dgm:t>
    </dgm:pt>
  </dgm:ptLst>
  <dgm:cxnLst>
    <dgm:cxn modelId="{795373D1-AF6B-48D8-A6FB-BA7E9CEBEC7A}" type="presOf" srcId="{BBDF1F98-0D7A-4834-9AD2-AF65659153AB}" destId="{993C8EF2-7A1B-40D8-9705-5CF83FF83D68}" srcOrd="0" destOrd="0" presId="urn:microsoft.com/office/officeart/2005/8/layout/hList9"/>
    <dgm:cxn modelId="{3D7AED76-F004-4B45-A65B-FF54C9D26BE2}" srcId="{474D9D51-8D81-41D0-A961-893D6284C045}" destId="{6B2667E8-89D1-47D5-BF3E-77BA08772A87}" srcOrd="0" destOrd="0" parTransId="{8B6CE358-412A-4698-A1FB-D4482F5114A5}" sibTransId="{E2B0B163-9C16-4331-B394-53142F74FBAB}"/>
    <dgm:cxn modelId="{B29EDC14-9128-4CF5-94BE-6B0B009F51B2}" type="presOf" srcId="{474D9D51-8D81-41D0-A961-893D6284C045}" destId="{3AE1CB6E-CB85-4B22-878A-E55FA66506CE}" srcOrd="0" destOrd="0" presId="urn:microsoft.com/office/officeart/2005/8/layout/hList9"/>
    <dgm:cxn modelId="{EB985048-A8F1-4A11-BD42-1D2640BC20B5}" type="presOf" srcId="{6B2667E8-89D1-47D5-BF3E-77BA08772A87}" destId="{459B0FCC-6172-4F6C-AEB4-A44FE73F6741}" srcOrd="0" destOrd="0" presId="urn:microsoft.com/office/officeart/2005/8/layout/hList9"/>
    <dgm:cxn modelId="{F28FD667-B436-43D6-8833-5D1F409960D3}" srcId="{6B2667E8-89D1-47D5-BF3E-77BA08772A87}" destId="{BBDF1F98-0D7A-4834-9AD2-AF65659153AB}" srcOrd="0" destOrd="0" parTransId="{4881A51B-0FC2-4571-8653-FF9577F28569}" sibTransId="{482A37D2-266E-4F35-B2E7-1A0385D3D587}"/>
    <dgm:cxn modelId="{5525888D-7B92-4697-B000-A02AAC032F84}" type="presOf" srcId="{BBDF1F98-0D7A-4834-9AD2-AF65659153AB}" destId="{8E712DF9-FEEC-4D21-BED3-30CA0FC76D01}" srcOrd="1" destOrd="0" presId="urn:microsoft.com/office/officeart/2005/8/layout/hList9"/>
    <dgm:cxn modelId="{40FE002A-30ED-493C-86C8-9E1906828454}" type="presParOf" srcId="{3AE1CB6E-CB85-4B22-878A-E55FA66506CE}" destId="{ADA9C515-BD7F-44F3-AA79-7C95CBA9F85E}" srcOrd="0" destOrd="0" presId="urn:microsoft.com/office/officeart/2005/8/layout/hList9"/>
    <dgm:cxn modelId="{0456A8AC-0872-40F4-9313-A5421B7C8E36}" type="presParOf" srcId="{3AE1CB6E-CB85-4B22-878A-E55FA66506CE}" destId="{67CEA58E-F6E6-4EEC-8273-8D3111DD8B1A}" srcOrd="1" destOrd="0" presId="urn:microsoft.com/office/officeart/2005/8/layout/hList9"/>
    <dgm:cxn modelId="{810A9E1C-C02B-44F2-9C69-9768A7AAA539}" type="presParOf" srcId="{67CEA58E-F6E6-4EEC-8273-8D3111DD8B1A}" destId="{B3F6FD72-7527-486D-9245-7170B9189AAC}" srcOrd="0" destOrd="0" presId="urn:microsoft.com/office/officeart/2005/8/layout/hList9"/>
    <dgm:cxn modelId="{E98E176E-C588-44C6-95D8-0B1475EB73EF}" type="presParOf" srcId="{67CEA58E-F6E6-4EEC-8273-8D3111DD8B1A}" destId="{274B3A57-672D-40D5-93B4-73F21819E532}" srcOrd="1" destOrd="0" presId="urn:microsoft.com/office/officeart/2005/8/layout/hList9"/>
    <dgm:cxn modelId="{AD20A99C-15D9-4FBF-A6AE-BB68422A9C11}" type="presParOf" srcId="{274B3A57-672D-40D5-93B4-73F21819E532}" destId="{993C8EF2-7A1B-40D8-9705-5CF83FF83D68}" srcOrd="0" destOrd="0" presId="urn:microsoft.com/office/officeart/2005/8/layout/hList9"/>
    <dgm:cxn modelId="{96862554-B8C1-4913-BC32-8E9795872ADE}" type="presParOf" srcId="{274B3A57-672D-40D5-93B4-73F21819E532}" destId="{8E712DF9-FEEC-4D21-BED3-30CA0FC76D01}" srcOrd="1" destOrd="0" presId="urn:microsoft.com/office/officeart/2005/8/layout/hList9"/>
    <dgm:cxn modelId="{FDEE732C-E706-4D31-B95C-2BE8381BA6E3}" type="presParOf" srcId="{3AE1CB6E-CB85-4B22-878A-E55FA66506CE}" destId="{4FB7E704-A5A4-4060-9913-2A80119E9A4C}" srcOrd="2" destOrd="0" presId="urn:microsoft.com/office/officeart/2005/8/layout/hList9"/>
    <dgm:cxn modelId="{363175B8-1F9F-4BD0-BC6D-02C7F33EA3E3}" type="presParOf" srcId="{3AE1CB6E-CB85-4B22-878A-E55FA66506CE}" destId="{459B0FCC-6172-4F6C-AEB4-A44FE73F6741}" srcOrd="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CE4746-F0B0-48BF-AEB7-F956F597CD96}" type="doc">
      <dgm:prSet loTypeId="urn:microsoft.com/office/officeart/2005/8/layout/hProcess9" loCatId="process" qsTypeId="urn:microsoft.com/office/officeart/2005/8/quickstyle/3d1" qsCatId="3D" csTypeId="urn:microsoft.com/office/officeart/2005/8/colors/colorful1#1" csCatId="colorful" phldr="1"/>
      <dgm:spPr/>
      <dgm:t>
        <a:bodyPr/>
        <a:lstStyle/>
        <a:p>
          <a:endParaRPr lang="es-CO"/>
        </a:p>
      </dgm:t>
    </dgm:pt>
    <dgm:pt modelId="{4E3C179E-2876-40AF-96DE-3479210AA268}">
      <dgm:prSet phldrT="[Texto]" custT="1"/>
      <dgm:spPr/>
      <dgm:t>
        <a:bodyPr/>
        <a:lstStyle/>
        <a:p>
          <a:r>
            <a:rPr lang="es-CO" sz="2000" dirty="0" smtClean="0"/>
            <a:t>Presupuesto  de Reservas</a:t>
          </a:r>
        </a:p>
        <a:p>
          <a:r>
            <a:rPr lang="es-CO" sz="2000" dirty="0" smtClean="0"/>
            <a:t>(2013)</a:t>
          </a:r>
        </a:p>
        <a:p>
          <a:r>
            <a:rPr lang="es-CO" sz="2000" dirty="0" smtClean="0"/>
            <a:t>FUT - CHIP</a:t>
          </a:r>
          <a:endParaRPr lang="es-CO" sz="2000" dirty="0"/>
        </a:p>
      </dgm:t>
    </dgm:pt>
    <dgm:pt modelId="{CF38EE07-6227-42DF-BF88-A72E3C1C11BE}" type="parTrans" cxnId="{1CAABE7E-410E-426C-85C1-4E532BA6AE4A}">
      <dgm:prSet/>
      <dgm:spPr/>
      <dgm:t>
        <a:bodyPr/>
        <a:lstStyle/>
        <a:p>
          <a:endParaRPr lang="es-CO" sz="2000"/>
        </a:p>
      </dgm:t>
    </dgm:pt>
    <dgm:pt modelId="{DDBF040B-FFF6-4C05-851B-86CC860F5805}" type="sibTrans" cxnId="{1CAABE7E-410E-426C-85C1-4E532BA6AE4A}">
      <dgm:prSet/>
      <dgm:spPr/>
      <dgm:t>
        <a:bodyPr/>
        <a:lstStyle/>
        <a:p>
          <a:endParaRPr lang="es-CO" sz="2000"/>
        </a:p>
      </dgm:t>
    </dgm:pt>
    <dgm:pt modelId="{0974A4EC-0498-4B2F-857E-6BEC942510D1}">
      <dgm:prSet phldrT="[Texto]" custT="1"/>
      <dgm:spPr/>
      <dgm:t>
        <a:bodyPr/>
        <a:lstStyle/>
        <a:p>
          <a:r>
            <a:rPr lang="es-CO" sz="2000" dirty="0" smtClean="0"/>
            <a:t>Fuentes de Financiación en rubros de funcionamiento y deuda</a:t>
          </a:r>
        </a:p>
        <a:p>
          <a:r>
            <a:rPr lang="es-CO" sz="2000" dirty="0" smtClean="0"/>
            <a:t>(2013)</a:t>
          </a:r>
        </a:p>
        <a:p>
          <a:r>
            <a:rPr lang="es-CO" sz="2000" dirty="0" smtClean="0"/>
            <a:t>FUT - CHIP</a:t>
          </a:r>
          <a:endParaRPr lang="es-CO" sz="2000" dirty="0"/>
        </a:p>
      </dgm:t>
    </dgm:pt>
    <dgm:pt modelId="{527807A1-7394-463F-B4CE-1A95471CC171}" type="parTrans" cxnId="{1C6AD411-9ED7-4367-8D11-7291781C1AAD}">
      <dgm:prSet/>
      <dgm:spPr/>
      <dgm:t>
        <a:bodyPr/>
        <a:lstStyle/>
        <a:p>
          <a:endParaRPr lang="es-CO" sz="2000"/>
        </a:p>
      </dgm:t>
    </dgm:pt>
    <dgm:pt modelId="{E7460F01-7288-46BC-BE28-0E5F75BB5DC4}" type="sibTrans" cxnId="{1C6AD411-9ED7-4367-8D11-7291781C1AAD}">
      <dgm:prSet/>
      <dgm:spPr/>
      <dgm:t>
        <a:bodyPr/>
        <a:lstStyle/>
        <a:p>
          <a:endParaRPr lang="es-CO" sz="2000"/>
        </a:p>
      </dgm:t>
    </dgm:pt>
    <dgm:pt modelId="{40D634FC-2266-4490-B00A-0131500C570B}">
      <dgm:prSet phldrT="[Texto]" custT="1"/>
      <dgm:spPr/>
      <dgm:t>
        <a:bodyPr/>
        <a:lstStyle/>
        <a:p>
          <a:r>
            <a:rPr lang="es-CO" sz="2000" dirty="0" smtClean="0"/>
            <a:t>Conceptos de gastos en rubros de inversión</a:t>
          </a:r>
        </a:p>
        <a:p>
          <a:r>
            <a:rPr lang="es-CO" sz="2000" dirty="0" smtClean="0"/>
            <a:t>(2008)</a:t>
          </a:r>
        </a:p>
        <a:p>
          <a:r>
            <a:rPr lang="es-CO" sz="2000" dirty="0" smtClean="0"/>
            <a:t>FUT - CHIP</a:t>
          </a:r>
          <a:endParaRPr lang="es-CO" sz="2000" dirty="0"/>
        </a:p>
      </dgm:t>
    </dgm:pt>
    <dgm:pt modelId="{56872CC7-33A0-4D33-A5D8-31916AB930A1}" type="parTrans" cxnId="{4232A2C5-EB99-4D22-AE71-A060671A6F03}">
      <dgm:prSet/>
      <dgm:spPr/>
      <dgm:t>
        <a:bodyPr/>
        <a:lstStyle/>
        <a:p>
          <a:endParaRPr lang="es-CO" sz="2000"/>
        </a:p>
      </dgm:t>
    </dgm:pt>
    <dgm:pt modelId="{06CB0206-4B52-4FEC-8AB4-4F741F626C74}" type="sibTrans" cxnId="{4232A2C5-EB99-4D22-AE71-A060671A6F03}">
      <dgm:prSet/>
      <dgm:spPr/>
      <dgm:t>
        <a:bodyPr/>
        <a:lstStyle/>
        <a:p>
          <a:endParaRPr lang="es-CO" sz="2000"/>
        </a:p>
      </dgm:t>
    </dgm:pt>
    <dgm:pt modelId="{9C6C6394-11FD-4414-87F6-E4082B971B91}">
      <dgm:prSet phldrT="[Texto]" custT="1"/>
      <dgm:spPr/>
      <dgm:t>
        <a:bodyPr/>
        <a:lstStyle/>
        <a:p>
          <a:r>
            <a:rPr lang="es-CO" sz="2000" dirty="0" smtClean="0"/>
            <a:t>Cierre mensual automático</a:t>
          </a:r>
        </a:p>
        <a:p>
          <a:r>
            <a:rPr lang="es-CO" sz="2000" dirty="0" smtClean="0"/>
            <a:t>(2012)</a:t>
          </a:r>
          <a:endParaRPr lang="es-CO" sz="2000" dirty="0"/>
        </a:p>
      </dgm:t>
    </dgm:pt>
    <dgm:pt modelId="{DB0ED359-8607-4C92-ADD2-BB74CC085307}" type="parTrans" cxnId="{5A5298F6-3691-4067-B140-3EEE2002DF9E}">
      <dgm:prSet/>
      <dgm:spPr/>
      <dgm:t>
        <a:bodyPr/>
        <a:lstStyle/>
        <a:p>
          <a:endParaRPr lang="es-CO" sz="2000"/>
        </a:p>
      </dgm:t>
    </dgm:pt>
    <dgm:pt modelId="{1C121275-3389-4102-B858-94E0065BB091}" type="sibTrans" cxnId="{5A5298F6-3691-4067-B140-3EEE2002DF9E}">
      <dgm:prSet/>
      <dgm:spPr/>
      <dgm:t>
        <a:bodyPr/>
        <a:lstStyle/>
        <a:p>
          <a:endParaRPr lang="es-CO" sz="2000"/>
        </a:p>
      </dgm:t>
    </dgm:pt>
    <dgm:pt modelId="{006729AD-26FA-4610-A8B2-AB1192FA3635}" type="pres">
      <dgm:prSet presAssocID="{21CE4746-F0B0-48BF-AEB7-F956F597CD96}" presName="CompostProcess" presStyleCnt="0">
        <dgm:presLayoutVars>
          <dgm:dir/>
          <dgm:resizeHandles val="exact"/>
        </dgm:presLayoutVars>
      </dgm:prSet>
      <dgm:spPr/>
      <dgm:t>
        <a:bodyPr/>
        <a:lstStyle/>
        <a:p>
          <a:endParaRPr lang="es-ES"/>
        </a:p>
      </dgm:t>
    </dgm:pt>
    <dgm:pt modelId="{07E4F6F1-DA51-48F1-8A56-60AE7668EC60}" type="pres">
      <dgm:prSet presAssocID="{21CE4746-F0B0-48BF-AEB7-F956F597CD96}" presName="arrow" presStyleLbl="bgShp" presStyleIdx="0" presStyleCnt="1"/>
      <dgm:spPr/>
    </dgm:pt>
    <dgm:pt modelId="{2ADE5C88-B261-4488-BF98-D45800D2E34D}" type="pres">
      <dgm:prSet presAssocID="{21CE4746-F0B0-48BF-AEB7-F956F597CD96}" presName="linearProcess" presStyleCnt="0"/>
      <dgm:spPr/>
    </dgm:pt>
    <dgm:pt modelId="{E6E95F06-A455-4BC3-B976-B66629C4424B}" type="pres">
      <dgm:prSet presAssocID="{4E3C179E-2876-40AF-96DE-3479210AA268}" presName="textNode" presStyleLbl="node1" presStyleIdx="0" presStyleCnt="4" custLinFactX="300000" custLinFactNeighborX="324199" custLinFactNeighborY="342">
        <dgm:presLayoutVars>
          <dgm:bulletEnabled val="1"/>
        </dgm:presLayoutVars>
      </dgm:prSet>
      <dgm:spPr/>
      <dgm:t>
        <a:bodyPr/>
        <a:lstStyle/>
        <a:p>
          <a:endParaRPr lang="es-CO"/>
        </a:p>
      </dgm:t>
    </dgm:pt>
    <dgm:pt modelId="{801DE251-45F3-464B-A39B-AD1746A30235}" type="pres">
      <dgm:prSet presAssocID="{DDBF040B-FFF6-4C05-851B-86CC860F5805}" presName="sibTrans" presStyleCnt="0"/>
      <dgm:spPr/>
    </dgm:pt>
    <dgm:pt modelId="{FC645BC3-89FD-49EE-80C2-1B5AD7F0E321}" type="pres">
      <dgm:prSet presAssocID="{0974A4EC-0498-4B2F-857E-6BEC942510D1}" presName="textNode" presStyleLbl="node1" presStyleIdx="1" presStyleCnt="4" custScaleX="111838" custLinFactX="93671" custLinFactNeighborX="100000" custLinFactNeighborY="342">
        <dgm:presLayoutVars>
          <dgm:bulletEnabled val="1"/>
        </dgm:presLayoutVars>
      </dgm:prSet>
      <dgm:spPr/>
      <dgm:t>
        <a:bodyPr/>
        <a:lstStyle/>
        <a:p>
          <a:endParaRPr lang="es-CO"/>
        </a:p>
      </dgm:t>
    </dgm:pt>
    <dgm:pt modelId="{CF5362C2-673B-4834-8DD7-BD1BF79EEC6E}" type="pres">
      <dgm:prSet presAssocID="{E7460F01-7288-46BC-BE28-0E5F75BB5DC4}" presName="sibTrans" presStyleCnt="0"/>
      <dgm:spPr/>
    </dgm:pt>
    <dgm:pt modelId="{E3C82997-E470-415A-AB00-9DFBA6207126}" type="pres">
      <dgm:prSet presAssocID="{40D634FC-2266-4490-B00A-0131500C570B}" presName="textNode" presStyleLbl="node1" presStyleIdx="2" presStyleCnt="4" custLinFactX="-200000" custLinFactNeighborX="-247684" custLinFactNeighborY="-342">
        <dgm:presLayoutVars>
          <dgm:bulletEnabled val="1"/>
        </dgm:presLayoutVars>
      </dgm:prSet>
      <dgm:spPr/>
      <dgm:t>
        <a:bodyPr/>
        <a:lstStyle/>
        <a:p>
          <a:endParaRPr lang="es-ES"/>
        </a:p>
      </dgm:t>
    </dgm:pt>
    <dgm:pt modelId="{3609674F-BDFB-4CBC-B41D-089EEBEA5FA9}" type="pres">
      <dgm:prSet presAssocID="{06CB0206-4B52-4FEC-8AB4-4F741F626C74}" presName="sibTrans" presStyleCnt="0"/>
      <dgm:spPr/>
    </dgm:pt>
    <dgm:pt modelId="{254925F8-3F72-453F-B146-B3B2D6BAB29E}" type="pres">
      <dgm:prSet presAssocID="{9C6C6394-11FD-4414-87F6-E4082B971B91}" presName="textNode" presStyleLbl="node1" presStyleIdx="3" presStyleCnt="4" custLinFactX="-200000" custLinFactNeighborX="-290085" custLinFactNeighborY="-3082">
        <dgm:presLayoutVars>
          <dgm:bulletEnabled val="1"/>
        </dgm:presLayoutVars>
      </dgm:prSet>
      <dgm:spPr/>
      <dgm:t>
        <a:bodyPr/>
        <a:lstStyle/>
        <a:p>
          <a:endParaRPr lang="es-ES"/>
        </a:p>
      </dgm:t>
    </dgm:pt>
  </dgm:ptLst>
  <dgm:cxnLst>
    <dgm:cxn modelId="{1C6AD411-9ED7-4367-8D11-7291781C1AAD}" srcId="{21CE4746-F0B0-48BF-AEB7-F956F597CD96}" destId="{0974A4EC-0498-4B2F-857E-6BEC942510D1}" srcOrd="1" destOrd="0" parTransId="{527807A1-7394-463F-B4CE-1A95471CC171}" sibTransId="{E7460F01-7288-46BC-BE28-0E5F75BB5DC4}"/>
    <dgm:cxn modelId="{A0586E7F-1C73-4D79-B280-BABD47840A0F}" type="presOf" srcId="{21CE4746-F0B0-48BF-AEB7-F956F597CD96}" destId="{006729AD-26FA-4610-A8B2-AB1192FA3635}" srcOrd="0" destOrd="0" presId="urn:microsoft.com/office/officeart/2005/8/layout/hProcess9"/>
    <dgm:cxn modelId="{4232A2C5-EB99-4D22-AE71-A060671A6F03}" srcId="{21CE4746-F0B0-48BF-AEB7-F956F597CD96}" destId="{40D634FC-2266-4490-B00A-0131500C570B}" srcOrd="2" destOrd="0" parTransId="{56872CC7-33A0-4D33-A5D8-31916AB930A1}" sibTransId="{06CB0206-4B52-4FEC-8AB4-4F741F626C74}"/>
    <dgm:cxn modelId="{5A5298F6-3691-4067-B140-3EEE2002DF9E}" srcId="{21CE4746-F0B0-48BF-AEB7-F956F597CD96}" destId="{9C6C6394-11FD-4414-87F6-E4082B971B91}" srcOrd="3" destOrd="0" parTransId="{DB0ED359-8607-4C92-ADD2-BB74CC085307}" sibTransId="{1C121275-3389-4102-B858-94E0065BB091}"/>
    <dgm:cxn modelId="{6CE0BAEB-9878-4186-98BE-F5810CC2032D}" type="presOf" srcId="{0974A4EC-0498-4B2F-857E-6BEC942510D1}" destId="{FC645BC3-89FD-49EE-80C2-1B5AD7F0E321}" srcOrd="0" destOrd="0" presId="urn:microsoft.com/office/officeart/2005/8/layout/hProcess9"/>
    <dgm:cxn modelId="{1CAABE7E-410E-426C-85C1-4E532BA6AE4A}" srcId="{21CE4746-F0B0-48BF-AEB7-F956F597CD96}" destId="{4E3C179E-2876-40AF-96DE-3479210AA268}" srcOrd="0" destOrd="0" parTransId="{CF38EE07-6227-42DF-BF88-A72E3C1C11BE}" sibTransId="{DDBF040B-FFF6-4C05-851B-86CC860F5805}"/>
    <dgm:cxn modelId="{4CFC6BC0-E478-42AC-910C-69CEAD3A0D8D}" type="presOf" srcId="{4E3C179E-2876-40AF-96DE-3479210AA268}" destId="{E6E95F06-A455-4BC3-B976-B66629C4424B}" srcOrd="0" destOrd="0" presId="urn:microsoft.com/office/officeart/2005/8/layout/hProcess9"/>
    <dgm:cxn modelId="{A8B3E835-BC46-424A-9E05-D6E978B6B0FC}" type="presOf" srcId="{40D634FC-2266-4490-B00A-0131500C570B}" destId="{E3C82997-E470-415A-AB00-9DFBA6207126}" srcOrd="0" destOrd="0" presId="urn:microsoft.com/office/officeart/2005/8/layout/hProcess9"/>
    <dgm:cxn modelId="{F6C5EB36-C7F4-4957-BF22-11B3632A8DB7}" type="presOf" srcId="{9C6C6394-11FD-4414-87F6-E4082B971B91}" destId="{254925F8-3F72-453F-B146-B3B2D6BAB29E}" srcOrd="0" destOrd="0" presId="urn:microsoft.com/office/officeart/2005/8/layout/hProcess9"/>
    <dgm:cxn modelId="{F11672F5-61EA-4E8E-9CA9-C990C9EF59AB}" type="presParOf" srcId="{006729AD-26FA-4610-A8B2-AB1192FA3635}" destId="{07E4F6F1-DA51-48F1-8A56-60AE7668EC60}" srcOrd="0" destOrd="0" presId="urn:microsoft.com/office/officeart/2005/8/layout/hProcess9"/>
    <dgm:cxn modelId="{591E2877-E6C4-4416-A950-E6AC14FAEF35}" type="presParOf" srcId="{006729AD-26FA-4610-A8B2-AB1192FA3635}" destId="{2ADE5C88-B261-4488-BF98-D45800D2E34D}" srcOrd="1" destOrd="0" presId="urn:microsoft.com/office/officeart/2005/8/layout/hProcess9"/>
    <dgm:cxn modelId="{7A2831ED-C45C-42F5-8B04-E3B3CAFBEC69}" type="presParOf" srcId="{2ADE5C88-B261-4488-BF98-D45800D2E34D}" destId="{E6E95F06-A455-4BC3-B976-B66629C4424B}" srcOrd="0" destOrd="0" presId="urn:microsoft.com/office/officeart/2005/8/layout/hProcess9"/>
    <dgm:cxn modelId="{A37A7F6A-CDB8-44ED-9D37-1CCBC6AC81D3}" type="presParOf" srcId="{2ADE5C88-B261-4488-BF98-D45800D2E34D}" destId="{801DE251-45F3-464B-A39B-AD1746A30235}" srcOrd="1" destOrd="0" presId="urn:microsoft.com/office/officeart/2005/8/layout/hProcess9"/>
    <dgm:cxn modelId="{300BFC52-F323-4D29-B8BD-3200E5233EF3}" type="presParOf" srcId="{2ADE5C88-B261-4488-BF98-D45800D2E34D}" destId="{FC645BC3-89FD-49EE-80C2-1B5AD7F0E321}" srcOrd="2" destOrd="0" presId="urn:microsoft.com/office/officeart/2005/8/layout/hProcess9"/>
    <dgm:cxn modelId="{86426C25-756B-4962-9F04-7A86E52FA7B3}" type="presParOf" srcId="{2ADE5C88-B261-4488-BF98-D45800D2E34D}" destId="{CF5362C2-673B-4834-8DD7-BD1BF79EEC6E}" srcOrd="3" destOrd="0" presId="urn:microsoft.com/office/officeart/2005/8/layout/hProcess9"/>
    <dgm:cxn modelId="{1F4C7072-93E3-4BD9-AA6D-FEF44ADD76AD}" type="presParOf" srcId="{2ADE5C88-B261-4488-BF98-D45800D2E34D}" destId="{E3C82997-E470-415A-AB00-9DFBA6207126}" srcOrd="4" destOrd="0" presId="urn:microsoft.com/office/officeart/2005/8/layout/hProcess9"/>
    <dgm:cxn modelId="{F311F52D-8F36-443E-9A51-DEC7EE981047}" type="presParOf" srcId="{2ADE5C88-B261-4488-BF98-D45800D2E34D}" destId="{3609674F-BDFB-4CBC-B41D-089EEBEA5FA9}" srcOrd="5" destOrd="0" presId="urn:microsoft.com/office/officeart/2005/8/layout/hProcess9"/>
    <dgm:cxn modelId="{A68D664B-31B1-4994-8A6A-1AF0000B044B}" type="presParOf" srcId="{2ADE5C88-B261-4488-BF98-D45800D2E34D}" destId="{254925F8-3F72-453F-B146-B3B2D6BAB29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defRPr sz="1200">
                <a:latin typeface="Arial" charset="0"/>
              </a:defRPr>
            </a:lvl1pPr>
          </a:lstStyle>
          <a:p>
            <a:pPr>
              <a:defRPr/>
            </a:pPr>
            <a:endParaRPr lang="es-ES"/>
          </a:p>
        </p:txBody>
      </p:sp>
      <p:sp>
        <p:nvSpPr>
          <p:cNvPr id="3075"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lgn="r">
              <a:defRPr sz="1200">
                <a:latin typeface="Arial" charset="0"/>
              </a:defRPr>
            </a:lvl1pPr>
          </a:lstStyle>
          <a:p>
            <a:pPr>
              <a:defRPr/>
            </a:pPr>
            <a:endParaRPr lang="es-ES"/>
          </a:p>
        </p:txBody>
      </p:sp>
      <p:sp>
        <p:nvSpPr>
          <p:cNvPr id="3076"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defRPr sz="1200">
                <a:latin typeface="Arial" charset="0"/>
              </a:defRPr>
            </a:lvl1pPr>
          </a:lstStyle>
          <a:p>
            <a:pPr>
              <a:defRPr/>
            </a:pPr>
            <a:endParaRPr lang="es-ES"/>
          </a:p>
        </p:txBody>
      </p:sp>
      <p:sp>
        <p:nvSpPr>
          <p:cNvPr id="3077"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lgn="r">
              <a:defRPr sz="1200">
                <a:latin typeface="Arial" charset="0"/>
              </a:defRPr>
            </a:lvl1pPr>
          </a:lstStyle>
          <a:p>
            <a:pPr>
              <a:defRPr/>
            </a:pPr>
            <a:fld id="{94B409B6-6275-4BCA-BC8B-A1174D58815E}" type="slidenum">
              <a:rPr lang="es-ES"/>
              <a:pPr>
                <a:defRPr/>
              </a:pPr>
              <a:t>‹Nº›</a:t>
            </a:fld>
            <a:endParaRPr lang="es-ES"/>
          </a:p>
        </p:txBody>
      </p:sp>
    </p:spTree>
    <p:extLst>
      <p:ext uri="{BB962C8B-B14F-4D97-AF65-F5344CB8AC3E}">
        <p14:creationId xmlns:p14="http://schemas.microsoft.com/office/powerpoint/2010/main" val="225316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defRPr sz="1200">
                <a:latin typeface="Arial" charset="0"/>
              </a:defRPr>
            </a:lvl1pPr>
          </a:lstStyle>
          <a:p>
            <a:pPr>
              <a:defRPr/>
            </a:pPr>
            <a:endParaRPr lang="es-ES"/>
          </a:p>
        </p:txBody>
      </p:sp>
      <p:sp>
        <p:nvSpPr>
          <p:cNvPr id="2051"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lgn="r">
              <a:defRPr sz="1200">
                <a:latin typeface="Arial" charset="0"/>
              </a:defRPr>
            </a:lvl1pPr>
          </a:lstStyle>
          <a:p>
            <a:pPr>
              <a:defRPr/>
            </a:pPr>
            <a:endParaRPr lang="es-ES"/>
          </a:p>
        </p:txBody>
      </p:sp>
      <p:sp>
        <p:nvSpPr>
          <p:cNvPr id="116740" name="Rectangle 4"/>
          <p:cNvSpPr>
            <a:spLocks noGrp="1" noRot="1" noChangeAspect="1" noChangeArrowheads="1" noTextEdit="1"/>
          </p:cNvSpPr>
          <p:nvPr>
            <p:ph type="sldImg" idx="2"/>
          </p:nvPr>
        </p:nvSpPr>
        <p:spPr bwMode="auto">
          <a:xfrm>
            <a:off x="1198563" y="693738"/>
            <a:ext cx="4613275" cy="3460750"/>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054"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defRPr sz="1200">
                <a:latin typeface="Arial" charset="0"/>
              </a:defRPr>
            </a:lvl1pPr>
          </a:lstStyle>
          <a:p>
            <a:pPr>
              <a:defRPr/>
            </a:pPr>
            <a:endParaRPr lang="es-ES"/>
          </a:p>
        </p:txBody>
      </p:sp>
      <p:sp>
        <p:nvSpPr>
          <p:cNvPr id="2055"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lgn="r">
              <a:defRPr sz="1200">
                <a:latin typeface="Arial" charset="0"/>
              </a:defRPr>
            </a:lvl1pPr>
          </a:lstStyle>
          <a:p>
            <a:pPr>
              <a:defRPr/>
            </a:pPr>
            <a:fld id="{7EDE6991-45C3-4A5A-8E4D-96448E0F1B37}" type="slidenum">
              <a:rPr lang="es-ES"/>
              <a:pPr>
                <a:defRPr/>
              </a:pPr>
              <a:t>‹Nº›</a:t>
            </a:fld>
            <a:endParaRPr lang="es-ES"/>
          </a:p>
        </p:txBody>
      </p:sp>
    </p:spTree>
    <p:extLst>
      <p:ext uri="{BB962C8B-B14F-4D97-AF65-F5344CB8AC3E}">
        <p14:creationId xmlns:p14="http://schemas.microsoft.com/office/powerpoint/2010/main" val="549342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AE28752-5627-4EBD-B1A9-88047CBF0AAF}" type="slidenum">
              <a:rPr lang="es-ES"/>
              <a:pPr/>
              <a:t>1</a:t>
            </a:fld>
            <a:endParaRPr lang="es-ES"/>
          </a:p>
        </p:txBody>
      </p:sp>
      <p:sp>
        <p:nvSpPr>
          <p:cNvPr id="7171" name="Rectangle 2"/>
          <p:cNvSpPr>
            <a:spLocks noGrp="1" noRot="1" noChangeAspect="1" noChangeArrowheads="1" noTextEdit="1"/>
          </p:cNvSpPr>
          <p:nvPr>
            <p:ph type="sldImg"/>
          </p:nvPr>
        </p:nvSpPr>
        <p:spPr>
          <a:ln cap="flat"/>
        </p:spPr>
      </p:sp>
      <p:sp>
        <p:nvSpPr>
          <p:cNvPr id="7172" name="Rectangle 3"/>
          <p:cNvSpPr>
            <a:spLocks noGrp="1" noChangeArrowheads="1"/>
          </p:cNvSpPr>
          <p:nvPr>
            <p:ph type="body" idx="1"/>
          </p:nvPr>
        </p:nvSpPr>
        <p:spPr>
          <a:noFill/>
          <a:ln/>
        </p:spPr>
        <p:txBody>
          <a:bodyPr/>
          <a:lstStyle/>
          <a:p>
            <a:pPr eaLnBrk="1" hangingPunct="1"/>
            <a:endParaRPr lang="es-CO" dirty="0" smtClean="0"/>
          </a:p>
        </p:txBody>
      </p:sp>
    </p:spTree>
    <p:extLst>
      <p:ext uri="{BB962C8B-B14F-4D97-AF65-F5344CB8AC3E}">
        <p14:creationId xmlns:p14="http://schemas.microsoft.com/office/powerpoint/2010/main" val="285265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F6CEF21-4AC6-4355-BEE2-44798528A5A9}" type="slidenum">
              <a:rPr lang="es-ES" smtClean="0">
                <a:latin typeface="Arial" pitchFamily="34" charset="0"/>
              </a:rPr>
              <a:pPr/>
              <a:t>25</a:t>
            </a:fld>
            <a:endParaRPr lang="es-ES" smtClean="0">
              <a:latin typeface="Arial" pitchFamily="34" charset="0"/>
            </a:endParaRPr>
          </a:p>
        </p:txBody>
      </p:sp>
      <p:sp>
        <p:nvSpPr>
          <p:cNvPr id="125955" name="Rectangle 2"/>
          <p:cNvSpPr>
            <a:spLocks noGrp="1" noRot="1" noChangeAspect="1" noChangeArrowheads="1" noTextEdit="1"/>
          </p:cNvSpPr>
          <p:nvPr>
            <p:ph type="sldImg"/>
          </p:nvPr>
        </p:nvSpPr>
        <p:spPr>
          <a:xfrm>
            <a:off x="1208088" y="727075"/>
            <a:ext cx="4597400" cy="3448050"/>
          </a:xfrm>
          <a:solidFill>
            <a:srgbClr val="FFFFFF"/>
          </a:solidFill>
          <a:ln/>
        </p:spPr>
      </p:sp>
      <p:sp>
        <p:nvSpPr>
          <p:cNvPr id="125956" name="Rectangle 3"/>
          <p:cNvSpPr>
            <a:spLocks noGrp="1" noChangeArrowheads="1"/>
          </p:cNvSpPr>
          <p:nvPr>
            <p:ph type="body" idx="1"/>
          </p:nvPr>
        </p:nvSpPr>
        <p:spPr>
          <a:xfrm>
            <a:off x="935038" y="4413250"/>
            <a:ext cx="5140325" cy="4103688"/>
          </a:xfrm>
          <a:solidFill>
            <a:srgbClr val="FFFFFF"/>
          </a:solidFill>
          <a:ln>
            <a:solidFill>
              <a:srgbClr val="000000"/>
            </a:solidFill>
          </a:ln>
        </p:spPr>
        <p:txBody>
          <a:bodyPr lIns="92808" tIns="46404" rIns="92808" bIns="46404"/>
          <a:lstStyle/>
          <a:p>
            <a:pPr eaLnBrk="1" hangingPunct="1">
              <a:spcBef>
                <a:spcPct val="0"/>
              </a:spcBef>
            </a:pPr>
            <a:endParaRPr lang="es-CO" smtClean="0">
              <a:latin typeface="Arial" pitchFamily="34" charset="0"/>
            </a:endParaRPr>
          </a:p>
        </p:txBody>
      </p:sp>
    </p:spTree>
    <p:extLst>
      <p:ext uri="{BB962C8B-B14F-4D97-AF65-F5344CB8AC3E}">
        <p14:creationId xmlns:p14="http://schemas.microsoft.com/office/powerpoint/2010/main" val="329019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7A21D45-09B1-4653-93FC-474B459B04BF}" type="slidenum">
              <a:rPr lang="es-ES" smtClean="0">
                <a:solidFill>
                  <a:srgbClr val="000000"/>
                </a:solidFill>
                <a:latin typeface="Arial" pitchFamily="34" charset="0"/>
              </a:rPr>
              <a:pPr/>
              <a:t>27</a:t>
            </a:fld>
            <a:endParaRPr lang="es-ES" smtClean="0">
              <a:solidFill>
                <a:srgbClr val="000000"/>
              </a:solidFill>
              <a:latin typeface="Arial" pitchFamily="34" charset="0"/>
            </a:endParaRPr>
          </a:p>
        </p:txBody>
      </p:sp>
      <p:sp>
        <p:nvSpPr>
          <p:cNvPr id="126979" name="Rectangle 2"/>
          <p:cNvSpPr>
            <a:spLocks noGrp="1" noRot="1" noChangeAspect="1" noChangeArrowheads="1" noTextEdit="1"/>
          </p:cNvSpPr>
          <p:nvPr>
            <p:ph type="sldImg"/>
          </p:nvPr>
        </p:nvSpPr>
        <p:spPr>
          <a:ln cap="flat"/>
        </p:spPr>
      </p:sp>
      <p:sp>
        <p:nvSpPr>
          <p:cNvPr id="126980"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228551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44FD1FA4-5317-4F65-9831-7F0CDC06E859}" type="slidenum">
              <a:rPr lang="es-ES" smtClean="0">
                <a:latin typeface="Arial" pitchFamily="34" charset="0"/>
              </a:rPr>
              <a:pPr/>
              <a:t>41</a:t>
            </a:fld>
            <a:endParaRPr lang="es-ES" smtClean="0">
              <a:latin typeface="Arial" pitchFamily="34" charset="0"/>
            </a:endParaRPr>
          </a:p>
        </p:txBody>
      </p:sp>
      <p:sp>
        <p:nvSpPr>
          <p:cNvPr id="161795" name="Rectangle 2"/>
          <p:cNvSpPr>
            <a:spLocks noGrp="1" noRot="1" noChangeAspect="1" noChangeArrowheads="1" noTextEdit="1"/>
          </p:cNvSpPr>
          <p:nvPr>
            <p:ph type="sldImg"/>
          </p:nvPr>
        </p:nvSpPr>
        <p:spPr>
          <a:ln cap="flat"/>
        </p:spPr>
      </p:sp>
      <p:sp>
        <p:nvSpPr>
          <p:cNvPr id="161796" name="Rectangle 3"/>
          <p:cNvSpPr>
            <a:spLocks noGrp="1" noChangeArrowheads="1"/>
          </p:cNvSpPr>
          <p:nvPr>
            <p:ph type="body" idx="1"/>
          </p:nvPr>
        </p:nvSpPr>
        <p:spPr>
          <a:noFill/>
          <a:ln/>
        </p:spPr>
        <p:txBody>
          <a:bodyPr/>
          <a:lstStyle/>
          <a:p>
            <a:pPr eaLnBrk="1" hangingPunct="1"/>
            <a:endParaRPr lang="es-CO" dirty="0" smtClean="0">
              <a:latin typeface="Arial" pitchFamily="34" charset="0"/>
            </a:endParaRPr>
          </a:p>
        </p:txBody>
      </p:sp>
    </p:spTree>
    <p:extLst>
      <p:ext uri="{BB962C8B-B14F-4D97-AF65-F5344CB8AC3E}">
        <p14:creationId xmlns:p14="http://schemas.microsoft.com/office/powerpoint/2010/main" val="3562152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44FD1FA4-5317-4F65-9831-7F0CDC06E859}" type="slidenum">
              <a:rPr lang="es-ES" smtClean="0">
                <a:latin typeface="Arial" pitchFamily="34" charset="0"/>
              </a:rPr>
              <a:pPr/>
              <a:t>42</a:t>
            </a:fld>
            <a:endParaRPr lang="es-ES" smtClean="0">
              <a:latin typeface="Arial" pitchFamily="34" charset="0"/>
            </a:endParaRPr>
          </a:p>
        </p:txBody>
      </p:sp>
      <p:sp>
        <p:nvSpPr>
          <p:cNvPr id="161795" name="Rectangle 2"/>
          <p:cNvSpPr>
            <a:spLocks noGrp="1" noRot="1" noChangeAspect="1" noChangeArrowheads="1" noTextEdit="1"/>
          </p:cNvSpPr>
          <p:nvPr>
            <p:ph type="sldImg"/>
          </p:nvPr>
        </p:nvSpPr>
        <p:spPr>
          <a:ln cap="flat"/>
        </p:spPr>
      </p:sp>
      <p:sp>
        <p:nvSpPr>
          <p:cNvPr id="161796"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161211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B1D1541B-FBEE-49D2-A911-2AB615FD1128}" type="slidenum">
              <a:rPr lang="es-ES" smtClean="0">
                <a:latin typeface="Arial" pitchFamily="34" charset="0"/>
              </a:rPr>
              <a:pPr/>
              <a:t>43</a:t>
            </a:fld>
            <a:endParaRPr lang="es-ES" smtClean="0">
              <a:latin typeface="Arial" pitchFamily="34" charset="0"/>
            </a:endParaRPr>
          </a:p>
        </p:txBody>
      </p:sp>
      <p:sp>
        <p:nvSpPr>
          <p:cNvPr id="162819" name="Rectangle 2"/>
          <p:cNvSpPr>
            <a:spLocks noGrp="1" noRot="1" noChangeAspect="1" noChangeArrowheads="1" noTextEdit="1"/>
          </p:cNvSpPr>
          <p:nvPr>
            <p:ph type="sldImg"/>
          </p:nvPr>
        </p:nvSpPr>
        <p:spPr>
          <a:ln cap="flat"/>
        </p:spPr>
      </p:sp>
      <p:sp>
        <p:nvSpPr>
          <p:cNvPr id="162820"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741226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3906A736-5B9F-4CA8-A662-F476D9898634}" type="slidenum">
              <a:rPr lang="es-ES" smtClean="0">
                <a:latin typeface="Arial" pitchFamily="34" charset="0"/>
              </a:rPr>
              <a:pPr/>
              <a:t>44</a:t>
            </a:fld>
            <a:endParaRPr lang="es-ES" smtClean="0">
              <a:latin typeface="Arial" pitchFamily="34" charset="0"/>
            </a:endParaRPr>
          </a:p>
        </p:txBody>
      </p:sp>
      <p:sp>
        <p:nvSpPr>
          <p:cNvPr id="163843" name="Rectangle 2"/>
          <p:cNvSpPr>
            <a:spLocks noGrp="1" noRot="1" noChangeAspect="1" noChangeArrowheads="1" noTextEdit="1"/>
          </p:cNvSpPr>
          <p:nvPr>
            <p:ph type="sldImg"/>
          </p:nvPr>
        </p:nvSpPr>
        <p:spPr>
          <a:ln cap="flat"/>
        </p:spPr>
      </p:sp>
      <p:sp>
        <p:nvSpPr>
          <p:cNvPr id="163844"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2016387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0A9FEDA6-FE91-48F0-942F-1704BAAA0107}" type="slidenum">
              <a:rPr lang="es-ES" smtClean="0">
                <a:latin typeface="Arial" pitchFamily="34" charset="0"/>
              </a:rPr>
              <a:pPr/>
              <a:t>45</a:t>
            </a:fld>
            <a:endParaRPr lang="es-ES" smtClean="0">
              <a:latin typeface="Arial" pitchFamily="34" charset="0"/>
            </a:endParaRPr>
          </a:p>
        </p:txBody>
      </p:sp>
      <p:sp>
        <p:nvSpPr>
          <p:cNvPr id="164867" name="Rectangle 2"/>
          <p:cNvSpPr>
            <a:spLocks noGrp="1" noRot="1" noChangeAspect="1" noChangeArrowheads="1" noTextEdit="1"/>
          </p:cNvSpPr>
          <p:nvPr>
            <p:ph type="sldImg"/>
          </p:nvPr>
        </p:nvSpPr>
        <p:spPr>
          <a:ln cap="flat"/>
        </p:spPr>
      </p:sp>
      <p:sp>
        <p:nvSpPr>
          <p:cNvPr id="16486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161912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7C123323-639F-4856-90A4-27AF14F7AFB9}" type="slidenum">
              <a:rPr lang="es-ES" smtClean="0">
                <a:latin typeface="Arial" pitchFamily="34" charset="0"/>
              </a:rPr>
              <a:pPr/>
              <a:t>46</a:t>
            </a:fld>
            <a:endParaRPr lang="es-ES" smtClean="0">
              <a:latin typeface="Arial" pitchFamily="34" charset="0"/>
            </a:endParaRPr>
          </a:p>
        </p:txBody>
      </p:sp>
      <p:sp>
        <p:nvSpPr>
          <p:cNvPr id="165891" name="Rectangle 2"/>
          <p:cNvSpPr>
            <a:spLocks noGrp="1" noRot="1" noChangeAspect="1" noChangeArrowheads="1" noTextEdit="1"/>
          </p:cNvSpPr>
          <p:nvPr>
            <p:ph type="sldImg"/>
          </p:nvPr>
        </p:nvSpPr>
        <p:spPr>
          <a:ln cap="flat"/>
        </p:spPr>
      </p:sp>
      <p:sp>
        <p:nvSpPr>
          <p:cNvPr id="165892"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235032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7C123323-639F-4856-90A4-27AF14F7AFB9}" type="slidenum">
              <a:rPr lang="es-ES" smtClean="0">
                <a:latin typeface="Arial" pitchFamily="34" charset="0"/>
              </a:rPr>
              <a:pPr/>
              <a:t>47</a:t>
            </a:fld>
            <a:endParaRPr lang="es-ES" smtClean="0">
              <a:latin typeface="Arial" pitchFamily="34" charset="0"/>
            </a:endParaRPr>
          </a:p>
        </p:txBody>
      </p:sp>
      <p:sp>
        <p:nvSpPr>
          <p:cNvPr id="165891" name="Rectangle 2"/>
          <p:cNvSpPr>
            <a:spLocks noGrp="1" noRot="1" noChangeAspect="1" noChangeArrowheads="1" noTextEdit="1"/>
          </p:cNvSpPr>
          <p:nvPr>
            <p:ph type="sldImg"/>
          </p:nvPr>
        </p:nvSpPr>
        <p:spPr>
          <a:ln cap="flat"/>
        </p:spPr>
      </p:sp>
      <p:sp>
        <p:nvSpPr>
          <p:cNvPr id="165892" name="Rectangle 3"/>
          <p:cNvSpPr>
            <a:spLocks noGrp="1" noChangeArrowheads="1"/>
          </p:cNvSpPr>
          <p:nvPr>
            <p:ph type="body" idx="1"/>
          </p:nvPr>
        </p:nvSpPr>
        <p:spPr>
          <a:noFill/>
          <a:ln/>
        </p:spPr>
        <p:txBody>
          <a:bodyPr/>
          <a:lstStyle/>
          <a:p>
            <a:pPr eaLnBrk="1" hangingPunct="1"/>
            <a:endParaRPr lang="es-CO" dirty="0" smtClean="0">
              <a:latin typeface="Arial" pitchFamily="34" charset="0"/>
            </a:endParaRPr>
          </a:p>
        </p:txBody>
      </p:sp>
    </p:spTree>
    <p:extLst>
      <p:ext uri="{BB962C8B-B14F-4D97-AF65-F5344CB8AC3E}">
        <p14:creationId xmlns:p14="http://schemas.microsoft.com/office/powerpoint/2010/main" val="2887423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66451D3-2EC8-4D91-8C7B-20DF51880CE1}" type="slidenum">
              <a:rPr lang="es-ES" smtClean="0">
                <a:latin typeface="Arial" pitchFamily="34" charset="0"/>
              </a:rPr>
              <a:pPr/>
              <a:t>49</a:t>
            </a:fld>
            <a:endParaRPr lang="es-ES" smtClean="0">
              <a:latin typeface="Arial" pitchFamily="34" charset="0"/>
            </a:endParaRPr>
          </a:p>
        </p:txBody>
      </p:sp>
      <p:sp>
        <p:nvSpPr>
          <p:cNvPr id="160771" name="Rectangle 2"/>
          <p:cNvSpPr>
            <a:spLocks noGrp="1" noRot="1" noChangeAspect="1" noChangeArrowheads="1" noTextEdit="1"/>
          </p:cNvSpPr>
          <p:nvPr>
            <p:ph type="sldImg"/>
          </p:nvPr>
        </p:nvSpPr>
        <p:spPr>
          <a:ln cap="flat"/>
        </p:spPr>
      </p:sp>
      <p:sp>
        <p:nvSpPr>
          <p:cNvPr id="160772" name="Rectangle 3"/>
          <p:cNvSpPr>
            <a:spLocks noGrp="1" noChangeArrowheads="1"/>
          </p:cNvSpPr>
          <p:nvPr>
            <p:ph type="body" idx="1"/>
          </p:nvPr>
        </p:nvSpPr>
        <p:spPr>
          <a:noFill/>
          <a:ln/>
        </p:spPr>
        <p:txBody>
          <a:bodyPr/>
          <a:lstStyle/>
          <a:p>
            <a:pPr eaLnBrk="1" hangingPunct="1"/>
            <a:endParaRPr lang="es-CO" dirty="0" smtClean="0">
              <a:latin typeface="Arial" pitchFamily="34" charset="0"/>
            </a:endParaRPr>
          </a:p>
        </p:txBody>
      </p:sp>
    </p:spTree>
    <p:extLst>
      <p:ext uri="{BB962C8B-B14F-4D97-AF65-F5344CB8AC3E}">
        <p14:creationId xmlns:p14="http://schemas.microsoft.com/office/powerpoint/2010/main" val="336448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FD565CC-DEB3-42B3-B33D-B988A7F4016A}" type="slidenum">
              <a:rPr lang="es-ES" smtClean="0">
                <a:latin typeface="Arial" pitchFamily="34" charset="0"/>
              </a:rPr>
              <a:pPr/>
              <a:t>2</a:t>
            </a:fld>
            <a:endParaRPr lang="es-ES" smtClean="0">
              <a:latin typeface="Arial" pitchFamily="34" charset="0"/>
            </a:endParaRPr>
          </a:p>
        </p:txBody>
      </p:sp>
      <p:sp>
        <p:nvSpPr>
          <p:cNvPr id="117763" name="Rectangle 2"/>
          <p:cNvSpPr>
            <a:spLocks noGrp="1" noRot="1" noChangeAspect="1" noChangeArrowheads="1" noTextEdit="1"/>
          </p:cNvSpPr>
          <p:nvPr>
            <p:ph type="sldImg"/>
          </p:nvPr>
        </p:nvSpPr>
        <p:spPr>
          <a:ln cap="flat"/>
        </p:spPr>
      </p:sp>
      <p:sp>
        <p:nvSpPr>
          <p:cNvPr id="117764"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2030103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66451D3-2EC8-4D91-8C7B-20DF51880CE1}" type="slidenum">
              <a:rPr lang="es-ES" smtClean="0">
                <a:latin typeface="Arial" pitchFamily="34" charset="0"/>
              </a:rPr>
              <a:pPr/>
              <a:t>50</a:t>
            </a:fld>
            <a:endParaRPr lang="es-ES" smtClean="0">
              <a:latin typeface="Arial" pitchFamily="34" charset="0"/>
            </a:endParaRPr>
          </a:p>
        </p:txBody>
      </p:sp>
      <p:sp>
        <p:nvSpPr>
          <p:cNvPr id="160771" name="Rectangle 2"/>
          <p:cNvSpPr>
            <a:spLocks noGrp="1" noRot="1" noChangeAspect="1" noChangeArrowheads="1" noTextEdit="1"/>
          </p:cNvSpPr>
          <p:nvPr>
            <p:ph type="sldImg"/>
          </p:nvPr>
        </p:nvSpPr>
        <p:spPr>
          <a:ln cap="flat"/>
        </p:spPr>
      </p:sp>
      <p:sp>
        <p:nvSpPr>
          <p:cNvPr id="160772"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874940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66451D3-2EC8-4D91-8C7B-20DF51880CE1}" type="slidenum">
              <a:rPr lang="es-ES" smtClean="0">
                <a:latin typeface="Arial" pitchFamily="34" charset="0"/>
              </a:rPr>
              <a:pPr/>
              <a:t>51</a:t>
            </a:fld>
            <a:endParaRPr lang="es-ES" smtClean="0">
              <a:latin typeface="Arial" pitchFamily="34" charset="0"/>
            </a:endParaRPr>
          </a:p>
        </p:txBody>
      </p:sp>
      <p:sp>
        <p:nvSpPr>
          <p:cNvPr id="160771" name="Rectangle 2"/>
          <p:cNvSpPr>
            <a:spLocks noGrp="1" noRot="1" noChangeAspect="1" noChangeArrowheads="1" noTextEdit="1"/>
          </p:cNvSpPr>
          <p:nvPr>
            <p:ph type="sldImg"/>
          </p:nvPr>
        </p:nvSpPr>
        <p:spPr>
          <a:ln cap="flat"/>
        </p:spPr>
      </p:sp>
      <p:sp>
        <p:nvSpPr>
          <p:cNvPr id="160772"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607794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66451D3-2EC8-4D91-8C7B-20DF51880CE1}" type="slidenum">
              <a:rPr lang="es-ES" smtClean="0">
                <a:latin typeface="Arial" pitchFamily="34" charset="0"/>
              </a:rPr>
              <a:pPr/>
              <a:t>52</a:t>
            </a:fld>
            <a:endParaRPr lang="es-ES" smtClean="0">
              <a:latin typeface="Arial" pitchFamily="34" charset="0"/>
            </a:endParaRPr>
          </a:p>
        </p:txBody>
      </p:sp>
      <p:sp>
        <p:nvSpPr>
          <p:cNvPr id="160771" name="Rectangle 2"/>
          <p:cNvSpPr>
            <a:spLocks noGrp="1" noRot="1" noChangeAspect="1" noChangeArrowheads="1" noTextEdit="1"/>
          </p:cNvSpPr>
          <p:nvPr>
            <p:ph type="sldImg"/>
          </p:nvPr>
        </p:nvSpPr>
        <p:spPr>
          <a:ln cap="flat"/>
        </p:spPr>
      </p:sp>
      <p:sp>
        <p:nvSpPr>
          <p:cNvPr id="160772"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4152089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44FD1FA4-5317-4F65-9831-7F0CDC06E859}" type="slidenum">
              <a:rPr lang="es-ES" smtClean="0">
                <a:latin typeface="Arial" pitchFamily="34" charset="0"/>
              </a:rPr>
              <a:pPr/>
              <a:t>53</a:t>
            </a:fld>
            <a:endParaRPr lang="es-ES" smtClean="0">
              <a:latin typeface="Arial" pitchFamily="34" charset="0"/>
            </a:endParaRPr>
          </a:p>
        </p:txBody>
      </p:sp>
      <p:sp>
        <p:nvSpPr>
          <p:cNvPr id="161795" name="Rectangle 2"/>
          <p:cNvSpPr>
            <a:spLocks noGrp="1" noRot="1" noChangeAspect="1" noChangeArrowheads="1" noTextEdit="1"/>
          </p:cNvSpPr>
          <p:nvPr>
            <p:ph type="sldImg"/>
          </p:nvPr>
        </p:nvSpPr>
        <p:spPr>
          <a:ln cap="flat"/>
        </p:spPr>
      </p:sp>
      <p:sp>
        <p:nvSpPr>
          <p:cNvPr id="161796" name="Rectangle 3"/>
          <p:cNvSpPr>
            <a:spLocks noGrp="1" noChangeArrowheads="1"/>
          </p:cNvSpPr>
          <p:nvPr>
            <p:ph type="body" idx="1"/>
          </p:nvPr>
        </p:nvSpPr>
        <p:spPr>
          <a:noFill/>
          <a:ln/>
        </p:spPr>
        <p:txBody>
          <a:bodyPr/>
          <a:lstStyle/>
          <a:p>
            <a:pPr eaLnBrk="1" hangingPunct="1"/>
            <a:endParaRPr lang="es-CO" dirty="0" smtClean="0">
              <a:latin typeface="Arial" pitchFamily="34" charset="0"/>
            </a:endParaRPr>
          </a:p>
        </p:txBody>
      </p:sp>
    </p:spTree>
    <p:extLst>
      <p:ext uri="{BB962C8B-B14F-4D97-AF65-F5344CB8AC3E}">
        <p14:creationId xmlns:p14="http://schemas.microsoft.com/office/powerpoint/2010/main" val="108125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54CCB73-9042-48AD-9286-1B68FB458F32}" type="slidenum">
              <a:rPr lang="es-ES" smtClean="0">
                <a:latin typeface="Arial" pitchFamily="34" charset="0"/>
              </a:rPr>
              <a:pPr/>
              <a:t>54</a:t>
            </a:fld>
            <a:endParaRPr lang="es-ES" smtClean="0">
              <a:latin typeface="Arial" pitchFamily="34" charset="0"/>
            </a:endParaRPr>
          </a:p>
        </p:txBody>
      </p:sp>
      <p:sp>
        <p:nvSpPr>
          <p:cNvPr id="128003" name="Rectangle 2"/>
          <p:cNvSpPr>
            <a:spLocks noGrp="1" noChangeArrowheads="1"/>
          </p:cNvSpPr>
          <p:nvPr>
            <p:ph type="body" idx="1"/>
          </p:nvPr>
        </p:nvSpPr>
        <p:spPr>
          <a:xfrm>
            <a:off x="935038" y="4387850"/>
            <a:ext cx="5140325" cy="4156075"/>
          </a:xfrm>
          <a:noFill/>
          <a:ln/>
        </p:spPr>
        <p:txBody>
          <a:bodyPr lIns="90556" tIns="44483" rIns="90556" bIns="44483"/>
          <a:lstStyle/>
          <a:p>
            <a:pPr eaLnBrk="1" hangingPunct="1">
              <a:spcBef>
                <a:spcPct val="0"/>
              </a:spcBef>
            </a:pPr>
            <a:endParaRPr lang="es-CO" smtClean="0">
              <a:latin typeface="Arial" pitchFamily="34" charset="0"/>
            </a:endParaRPr>
          </a:p>
        </p:txBody>
      </p:sp>
      <p:sp>
        <p:nvSpPr>
          <p:cNvPr id="128004" name="Rectangle 3"/>
          <p:cNvSpPr>
            <a:spLocks noGrp="1" noRot="1" noChangeAspect="1" noChangeArrowheads="1" noTextEdit="1"/>
          </p:cNvSpPr>
          <p:nvPr>
            <p:ph type="sldImg"/>
          </p:nvPr>
        </p:nvSpPr>
        <p:spPr>
          <a:xfrm>
            <a:off x="1204913" y="698500"/>
            <a:ext cx="4602162" cy="3451225"/>
          </a:xfrm>
          <a:ln cap="flat">
            <a:solidFill>
              <a:schemeClr val="tx1"/>
            </a:solidFill>
          </a:ln>
        </p:spPr>
      </p:sp>
    </p:spTree>
    <p:extLst>
      <p:ext uri="{BB962C8B-B14F-4D97-AF65-F5344CB8AC3E}">
        <p14:creationId xmlns:p14="http://schemas.microsoft.com/office/powerpoint/2010/main" val="2696974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9915B17-8AA3-4430-8910-EB9B3262FBED}" type="slidenum">
              <a:rPr lang="es-ES" smtClean="0">
                <a:latin typeface="Arial" pitchFamily="34" charset="0"/>
              </a:rPr>
              <a:pPr/>
              <a:t>55</a:t>
            </a:fld>
            <a:endParaRPr lang="es-ES" smtClean="0">
              <a:latin typeface="Arial" pitchFamily="34" charset="0"/>
            </a:endParaRPr>
          </a:p>
        </p:txBody>
      </p:sp>
      <p:sp>
        <p:nvSpPr>
          <p:cNvPr id="129027" name="Rectangle 2"/>
          <p:cNvSpPr>
            <a:spLocks noGrp="1" noChangeArrowheads="1"/>
          </p:cNvSpPr>
          <p:nvPr>
            <p:ph type="body" idx="1"/>
          </p:nvPr>
        </p:nvSpPr>
        <p:spPr>
          <a:xfrm>
            <a:off x="935038" y="4387850"/>
            <a:ext cx="5140325" cy="4156075"/>
          </a:xfrm>
          <a:noFill/>
          <a:ln/>
        </p:spPr>
        <p:txBody>
          <a:bodyPr lIns="90556" tIns="44483" rIns="90556" bIns="44483"/>
          <a:lstStyle/>
          <a:p>
            <a:pPr eaLnBrk="1" hangingPunct="1">
              <a:spcBef>
                <a:spcPct val="0"/>
              </a:spcBef>
            </a:pPr>
            <a:endParaRPr lang="es-CO" smtClean="0">
              <a:latin typeface="Arial" pitchFamily="34" charset="0"/>
            </a:endParaRPr>
          </a:p>
        </p:txBody>
      </p:sp>
      <p:sp>
        <p:nvSpPr>
          <p:cNvPr id="129028" name="Rectangle 3"/>
          <p:cNvSpPr>
            <a:spLocks noGrp="1" noRot="1" noChangeAspect="1" noChangeArrowheads="1" noTextEdit="1"/>
          </p:cNvSpPr>
          <p:nvPr>
            <p:ph type="sldImg"/>
          </p:nvPr>
        </p:nvSpPr>
        <p:spPr>
          <a:xfrm>
            <a:off x="1204913" y="698500"/>
            <a:ext cx="4602162" cy="3451225"/>
          </a:xfrm>
          <a:ln cap="flat">
            <a:solidFill>
              <a:schemeClr val="tx1"/>
            </a:solidFill>
          </a:ln>
        </p:spPr>
      </p:sp>
    </p:spTree>
    <p:extLst>
      <p:ext uri="{BB962C8B-B14F-4D97-AF65-F5344CB8AC3E}">
        <p14:creationId xmlns:p14="http://schemas.microsoft.com/office/powerpoint/2010/main" val="1098882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CB72978-53E0-46F1-8E2E-3733C85B702E}" type="slidenum">
              <a:rPr lang="es-ES" smtClean="0">
                <a:latin typeface="Arial" pitchFamily="34" charset="0"/>
              </a:rPr>
              <a:pPr/>
              <a:t>58</a:t>
            </a:fld>
            <a:endParaRPr lang="es-ES" smtClean="0">
              <a:latin typeface="Arial" pitchFamily="34" charset="0"/>
            </a:endParaRPr>
          </a:p>
        </p:txBody>
      </p:sp>
      <p:sp>
        <p:nvSpPr>
          <p:cNvPr id="130051" name="Rectangle 2"/>
          <p:cNvSpPr>
            <a:spLocks noGrp="1" noChangeArrowheads="1"/>
          </p:cNvSpPr>
          <p:nvPr>
            <p:ph type="body" idx="1"/>
          </p:nvPr>
        </p:nvSpPr>
        <p:spPr>
          <a:xfrm>
            <a:off x="935038" y="4387850"/>
            <a:ext cx="5140325" cy="4156075"/>
          </a:xfrm>
          <a:noFill/>
          <a:ln/>
        </p:spPr>
        <p:txBody>
          <a:bodyPr lIns="90556" tIns="44483" rIns="90556" bIns="44483"/>
          <a:lstStyle/>
          <a:p>
            <a:pPr eaLnBrk="1" hangingPunct="1">
              <a:spcBef>
                <a:spcPct val="0"/>
              </a:spcBef>
            </a:pPr>
            <a:endParaRPr lang="es-CO" smtClean="0">
              <a:latin typeface="Arial" pitchFamily="34" charset="0"/>
            </a:endParaRPr>
          </a:p>
        </p:txBody>
      </p:sp>
      <p:sp>
        <p:nvSpPr>
          <p:cNvPr id="130052" name="Rectangle 3"/>
          <p:cNvSpPr>
            <a:spLocks noGrp="1" noRot="1" noChangeAspect="1" noChangeArrowheads="1" noTextEdit="1"/>
          </p:cNvSpPr>
          <p:nvPr>
            <p:ph type="sldImg"/>
          </p:nvPr>
        </p:nvSpPr>
        <p:spPr>
          <a:xfrm>
            <a:off x="1204913" y="698500"/>
            <a:ext cx="4602162" cy="3451225"/>
          </a:xfrm>
          <a:ln cap="flat">
            <a:solidFill>
              <a:schemeClr val="tx1"/>
            </a:solidFill>
          </a:ln>
        </p:spPr>
      </p:sp>
    </p:spTree>
    <p:extLst>
      <p:ext uri="{BB962C8B-B14F-4D97-AF65-F5344CB8AC3E}">
        <p14:creationId xmlns:p14="http://schemas.microsoft.com/office/powerpoint/2010/main" val="1169564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EE84D7E-5881-4DBD-9685-C512DB6053A1}" type="slidenum">
              <a:rPr lang="es-ES" smtClean="0">
                <a:latin typeface="Arial" pitchFamily="34" charset="0"/>
              </a:rPr>
              <a:pPr/>
              <a:t>60</a:t>
            </a:fld>
            <a:endParaRPr lang="es-ES" smtClean="0">
              <a:latin typeface="Arial" pitchFamily="34" charset="0"/>
            </a:endParaRPr>
          </a:p>
        </p:txBody>
      </p:sp>
      <p:sp>
        <p:nvSpPr>
          <p:cNvPr id="137219" name="Rectangle 2"/>
          <p:cNvSpPr>
            <a:spLocks noGrp="1" noRot="1" noChangeAspect="1" noChangeArrowheads="1" noTextEdit="1"/>
          </p:cNvSpPr>
          <p:nvPr>
            <p:ph type="sldImg"/>
          </p:nvPr>
        </p:nvSpPr>
        <p:spPr>
          <a:ln cap="flat"/>
        </p:spPr>
      </p:sp>
      <p:sp>
        <p:nvSpPr>
          <p:cNvPr id="137220"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225185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58EE127-C2A1-4C2B-A30C-140424DE48F4}" type="slidenum">
              <a:rPr lang="es-ES" smtClean="0">
                <a:latin typeface="Arial" pitchFamily="34" charset="0"/>
              </a:rPr>
              <a:pPr/>
              <a:t>61</a:t>
            </a:fld>
            <a:endParaRPr lang="es-ES" smtClean="0">
              <a:latin typeface="Arial" pitchFamily="34" charset="0"/>
            </a:endParaRPr>
          </a:p>
        </p:txBody>
      </p:sp>
      <p:sp>
        <p:nvSpPr>
          <p:cNvPr id="139267" name="Rectangle 2"/>
          <p:cNvSpPr>
            <a:spLocks noGrp="1" noRot="1" noChangeAspect="1" noChangeArrowheads="1" noTextEdit="1"/>
          </p:cNvSpPr>
          <p:nvPr>
            <p:ph type="sldImg"/>
          </p:nvPr>
        </p:nvSpPr>
        <p:spPr>
          <a:ln cap="flat"/>
        </p:spPr>
      </p:sp>
      <p:sp>
        <p:nvSpPr>
          <p:cNvPr id="13926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4277753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A121624-5261-4195-900D-68EC9B682F0E}" type="slidenum">
              <a:rPr lang="es-ES" smtClean="0">
                <a:latin typeface="Arial" pitchFamily="34" charset="0"/>
              </a:rPr>
              <a:pPr/>
              <a:t>62</a:t>
            </a:fld>
            <a:endParaRPr lang="es-ES" smtClean="0">
              <a:latin typeface="Arial" pitchFamily="34" charset="0"/>
            </a:endParaRPr>
          </a:p>
        </p:txBody>
      </p:sp>
      <p:sp>
        <p:nvSpPr>
          <p:cNvPr id="140291" name="Rectangle 2"/>
          <p:cNvSpPr>
            <a:spLocks noGrp="1" noRot="1" noChangeAspect="1" noChangeArrowheads="1" noTextEdit="1"/>
          </p:cNvSpPr>
          <p:nvPr>
            <p:ph type="sldImg"/>
          </p:nvPr>
        </p:nvSpPr>
        <p:spPr>
          <a:ln cap="flat"/>
        </p:spPr>
      </p:sp>
      <p:sp>
        <p:nvSpPr>
          <p:cNvPr id="140292"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00764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554E7B6-ED58-4B59-9260-D2B929DC627B}" type="slidenum">
              <a:rPr lang="es-ES" smtClean="0">
                <a:latin typeface="Arial" pitchFamily="34" charset="0"/>
              </a:rPr>
              <a:pPr/>
              <a:t>4</a:t>
            </a:fld>
            <a:endParaRPr lang="es-ES" smtClean="0">
              <a:latin typeface="Arial" pitchFamily="34"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xfrm>
            <a:off x="935038" y="4406900"/>
            <a:ext cx="5140325" cy="4103688"/>
          </a:xfrm>
          <a:solidFill>
            <a:srgbClr val="FFFFFF"/>
          </a:solidFill>
          <a:ln>
            <a:solidFill>
              <a:srgbClr val="000000"/>
            </a:solidFill>
          </a:ln>
        </p:spPr>
        <p:txBody>
          <a:bodyPr lIns="91509" tIns="45754" rIns="91509" bIns="45754"/>
          <a:lstStyle/>
          <a:p>
            <a:pPr eaLnBrk="1" hangingPunct="1">
              <a:spcBef>
                <a:spcPct val="0"/>
              </a:spcBef>
            </a:pPr>
            <a:endParaRPr lang="es-CO" smtClean="0">
              <a:latin typeface="Arial" pitchFamily="34" charset="0"/>
            </a:endParaRPr>
          </a:p>
        </p:txBody>
      </p:sp>
    </p:spTree>
    <p:extLst>
      <p:ext uri="{BB962C8B-B14F-4D97-AF65-F5344CB8AC3E}">
        <p14:creationId xmlns:p14="http://schemas.microsoft.com/office/powerpoint/2010/main" val="2127085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7704C24E-9D8C-4891-B72C-EA8E46D770EB}" type="slidenum">
              <a:rPr lang="es-ES" smtClean="0">
                <a:latin typeface="Arial" pitchFamily="34" charset="0"/>
              </a:rPr>
              <a:pPr/>
              <a:t>63</a:t>
            </a:fld>
            <a:endParaRPr lang="es-ES" smtClean="0">
              <a:latin typeface="Arial" pitchFamily="34" charset="0"/>
            </a:endParaRPr>
          </a:p>
        </p:txBody>
      </p:sp>
      <p:sp>
        <p:nvSpPr>
          <p:cNvPr id="141315" name="Rectangle 2"/>
          <p:cNvSpPr>
            <a:spLocks noGrp="1" noRot="1" noChangeAspect="1" noChangeArrowheads="1" noTextEdit="1"/>
          </p:cNvSpPr>
          <p:nvPr>
            <p:ph type="sldImg"/>
          </p:nvPr>
        </p:nvSpPr>
        <p:spPr>
          <a:ln cap="flat"/>
        </p:spPr>
      </p:sp>
      <p:sp>
        <p:nvSpPr>
          <p:cNvPr id="141316"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627566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BAFC777-641E-401C-A849-8FBD8F95539E}" type="slidenum">
              <a:rPr lang="es-ES" smtClean="0">
                <a:latin typeface="Arial" pitchFamily="34" charset="0"/>
              </a:rPr>
              <a:pPr/>
              <a:t>64</a:t>
            </a:fld>
            <a:endParaRPr lang="es-ES" smtClean="0">
              <a:latin typeface="Arial" pitchFamily="34" charset="0"/>
            </a:endParaRPr>
          </a:p>
        </p:txBody>
      </p:sp>
      <p:sp>
        <p:nvSpPr>
          <p:cNvPr id="144387" name="Rectangle 2"/>
          <p:cNvSpPr>
            <a:spLocks noGrp="1" noRot="1" noChangeAspect="1" noChangeArrowheads="1" noTextEdit="1"/>
          </p:cNvSpPr>
          <p:nvPr>
            <p:ph type="sldImg"/>
          </p:nvPr>
        </p:nvSpPr>
        <p:spPr>
          <a:ln cap="flat"/>
        </p:spPr>
      </p:sp>
      <p:sp>
        <p:nvSpPr>
          <p:cNvPr id="14438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885152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EBEC76B-6A85-41D6-9A06-ADF9C43A656E}" type="slidenum">
              <a:rPr lang="es-ES" smtClean="0">
                <a:latin typeface="Arial" pitchFamily="34" charset="0"/>
              </a:rPr>
              <a:pPr/>
              <a:t>65</a:t>
            </a:fld>
            <a:endParaRPr lang="es-ES" smtClean="0">
              <a:latin typeface="Arial" pitchFamily="34" charset="0"/>
            </a:endParaRPr>
          </a:p>
        </p:txBody>
      </p:sp>
      <p:sp>
        <p:nvSpPr>
          <p:cNvPr id="147459" name="Rectangle 2"/>
          <p:cNvSpPr>
            <a:spLocks noGrp="1" noRot="1" noChangeAspect="1" noChangeArrowheads="1" noTextEdit="1"/>
          </p:cNvSpPr>
          <p:nvPr>
            <p:ph type="sldImg"/>
          </p:nvPr>
        </p:nvSpPr>
        <p:spPr>
          <a:ln cap="flat"/>
        </p:spPr>
      </p:sp>
      <p:sp>
        <p:nvSpPr>
          <p:cNvPr id="147460"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996677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191832B9-792F-40E5-B44E-82590D71343A}" type="slidenum">
              <a:rPr lang="es-ES" smtClean="0">
                <a:latin typeface="Arial" pitchFamily="34" charset="0"/>
              </a:rPr>
              <a:pPr/>
              <a:t>66</a:t>
            </a:fld>
            <a:endParaRPr lang="es-ES" smtClean="0">
              <a:latin typeface="Arial" pitchFamily="34" charset="0"/>
            </a:endParaRPr>
          </a:p>
        </p:txBody>
      </p:sp>
      <p:sp>
        <p:nvSpPr>
          <p:cNvPr id="149507" name="Rectangle 2"/>
          <p:cNvSpPr>
            <a:spLocks noGrp="1" noRot="1" noChangeAspect="1" noChangeArrowheads="1" noTextEdit="1"/>
          </p:cNvSpPr>
          <p:nvPr>
            <p:ph type="sldImg"/>
          </p:nvPr>
        </p:nvSpPr>
        <p:spPr>
          <a:ln cap="flat"/>
        </p:spPr>
      </p:sp>
      <p:sp>
        <p:nvSpPr>
          <p:cNvPr id="14950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1885925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F5A4A1C3-DEFE-4953-BA63-EEFF4DE0CA63}" type="slidenum">
              <a:rPr lang="es-ES" smtClean="0">
                <a:latin typeface="Arial" pitchFamily="34" charset="0"/>
              </a:rPr>
              <a:pPr/>
              <a:t>67</a:t>
            </a:fld>
            <a:endParaRPr lang="es-ES" smtClean="0">
              <a:latin typeface="Arial" pitchFamily="34" charset="0"/>
            </a:endParaRPr>
          </a:p>
        </p:txBody>
      </p:sp>
      <p:sp>
        <p:nvSpPr>
          <p:cNvPr id="150531" name="Rectangle 2"/>
          <p:cNvSpPr>
            <a:spLocks noGrp="1" noRot="1" noChangeAspect="1" noChangeArrowheads="1" noTextEdit="1"/>
          </p:cNvSpPr>
          <p:nvPr>
            <p:ph type="sldImg"/>
          </p:nvPr>
        </p:nvSpPr>
        <p:spPr>
          <a:ln cap="flat"/>
        </p:spPr>
      </p:sp>
      <p:sp>
        <p:nvSpPr>
          <p:cNvPr id="150532"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1942850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F5A4A1C3-DEFE-4953-BA63-EEFF4DE0CA63}" type="slidenum">
              <a:rPr lang="es-ES" smtClean="0">
                <a:latin typeface="Arial" pitchFamily="34" charset="0"/>
              </a:rPr>
              <a:pPr/>
              <a:t>68</a:t>
            </a:fld>
            <a:endParaRPr lang="es-ES" smtClean="0">
              <a:latin typeface="Arial" pitchFamily="34" charset="0"/>
            </a:endParaRPr>
          </a:p>
        </p:txBody>
      </p:sp>
      <p:sp>
        <p:nvSpPr>
          <p:cNvPr id="150531" name="Rectangle 2"/>
          <p:cNvSpPr>
            <a:spLocks noGrp="1" noRot="1" noChangeAspect="1" noChangeArrowheads="1" noTextEdit="1"/>
          </p:cNvSpPr>
          <p:nvPr>
            <p:ph type="sldImg"/>
          </p:nvPr>
        </p:nvSpPr>
        <p:spPr>
          <a:ln cap="flat"/>
        </p:spPr>
      </p:sp>
      <p:sp>
        <p:nvSpPr>
          <p:cNvPr id="150532"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255062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5312D071-1F57-42DF-A934-440D856ED796}" type="slidenum">
              <a:rPr lang="es-ES" smtClean="0">
                <a:latin typeface="Arial" pitchFamily="34" charset="0"/>
              </a:rPr>
              <a:pPr/>
              <a:t>69</a:t>
            </a:fld>
            <a:endParaRPr lang="es-ES" smtClean="0">
              <a:latin typeface="Arial" pitchFamily="34" charset="0"/>
            </a:endParaRPr>
          </a:p>
        </p:txBody>
      </p:sp>
      <p:sp>
        <p:nvSpPr>
          <p:cNvPr id="152579" name="Rectangle 2"/>
          <p:cNvSpPr>
            <a:spLocks noGrp="1" noRot="1" noChangeAspect="1" noChangeArrowheads="1" noTextEdit="1"/>
          </p:cNvSpPr>
          <p:nvPr>
            <p:ph type="sldImg"/>
          </p:nvPr>
        </p:nvSpPr>
        <p:spPr>
          <a:ln cap="flat"/>
        </p:spPr>
      </p:sp>
      <p:sp>
        <p:nvSpPr>
          <p:cNvPr id="152580"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4153181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91575CD4-5675-41BD-8327-91B46FE122FD}" type="slidenum">
              <a:rPr lang="es-ES" smtClean="0">
                <a:solidFill>
                  <a:srgbClr val="000000"/>
                </a:solidFill>
                <a:latin typeface="Arial" pitchFamily="34" charset="0"/>
              </a:rPr>
              <a:pPr/>
              <a:t>70</a:t>
            </a:fld>
            <a:endParaRPr lang="es-ES" smtClean="0">
              <a:solidFill>
                <a:srgbClr val="000000"/>
              </a:solidFill>
              <a:latin typeface="Arial" pitchFamily="34" charset="0"/>
            </a:endParaRPr>
          </a:p>
        </p:txBody>
      </p:sp>
      <p:sp>
        <p:nvSpPr>
          <p:cNvPr id="153603" name="Rectangle 2"/>
          <p:cNvSpPr>
            <a:spLocks noGrp="1" noRot="1" noChangeAspect="1" noChangeArrowheads="1" noTextEdit="1"/>
          </p:cNvSpPr>
          <p:nvPr>
            <p:ph type="sldImg"/>
          </p:nvPr>
        </p:nvSpPr>
        <p:spPr>
          <a:ln cap="flat"/>
        </p:spPr>
      </p:sp>
      <p:sp>
        <p:nvSpPr>
          <p:cNvPr id="153604"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082491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65F5AFEE-E4C1-48A1-B246-84F57BF581DD}" type="slidenum">
              <a:rPr lang="es-ES" smtClean="0">
                <a:latin typeface="Arial" pitchFamily="34" charset="0"/>
              </a:rPr>
              <a:pPr/>
              <a:t>71</a:t>
            </a:fld>
            <a:endParaRPr lang="es-ES" smtClean="0">
              <a:latin typeface="Arial" pitchFamily="34" charset="0"/>
            </a:endParaRPr>
          </a:p>
        </p:txBody>
      </p:sp>
      <p:sp>
        <p:nvSpPr>
          <p:cNvPr id="148483" name="Rectangle 2"/>
          <p:cNvSpPr>
            <a:spLocks noGrp="1" noRot="1" noChangeAspect="1" noChangeArrowheads="1" noTextEdit="1"/>
          </p:cNvSpPr>
          <p:nvPr>
            <p:ph type="sldImg"/>
          </p:nvPr>
        </p:nvSpPr>
        <p:spPr>
          <a:ln cap="flat"/>
        </p:spPr>
      </p:sp>
      <p:sp>
        <p:nvSpPr>
          <p:cNvPr id="148484"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384911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CC4F388-DE72-42F9-BFDE-79D630800779}" type="slidenum">
              <a:rPr lang="es-ES" smtClean="0">
                <a:latin typeface="Arial" pitchFamily="34" charset="0"/>
              </a:rPr>
              <a:pPr/>
              <a:t>73</a:t>
            </a:fld>
            <a:endParaRPr lang="es-ES" smtClean="0">
              <a:latin typeface="Arial" pitchFamily="34" charset="0"/>
            </a:endParaRPr>
          </a:p>
        </p:txBody>
      </p:sp>
      <p:sp>
        <p:nvSpPr>
          <p:cNvPr id="154627" name="Rectangle 2"/>
          <p:cNvSpPr>
            <a:spLocks noGrp="1" noRot="1" noChangeAspect="1" noChangeArrowheads="1" noTextEdit="1"/>
          </p:cNvSpPr>
          <p:nvPr>
            <p:ph type="sldImg"/>
          </p:nvPr>
        </p:nvSpPr>
        <p:spPr>
          <a:ln cap="flat"/>
        </p:spPr>
      </p:sp>
      <p:sp>
        <p:nvSpPr>
          <p:cNvPr id="15462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7369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69D9D1-066D-4DCE-BCF3-633A353CDD66}" type="slidenum">
              <a:rPr lang="es-ES" smtClean="0">
                <a:latin typeface="Arial" pitchFamily="34" charset="0"/>
              </a:rPr>
              <a:pPr/>
              <a:t>5</a:t>
            </a:fld>
            <a:endParaRPr lang="es-ES" smtClean="0">
              <a:latin typeface="Arial" pitchFamily="34" charset="0"/>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xfrm>
            <a:off x="935038" y="4406900"/>
            <a:ext cx="5140325" cy="4103688"/>
          </a:xfrm>
          <a:solidFill>
            <a:srgbClr val="FFFFFF"/>
          </a:solidFill>
          <a:ln>
            <a:solidFill>
              <a:srgbClr val="000000"/>
            </a:solidFill>
          </a:ln>
        </p:spPr>
        <p:txBody>
          <a:bodyPr lIns="91509" tIns="45754" rIns="91509" bIns="45754"/>
          <a:lstStyle/>
          <a:p>
            <a:pPr eaLnBrk="1" hangingPunct="1">
              <a:spcBef>
                <a:spcPct val="0"/>
              </a:spcBef>
            </a:pPr>
            <a:endParaRPr lang="es-CO" smtClean="0">
              <a:latin typeface="Arial" pitchFamily="34" charset="0"/>
            </a:endParaRPr>
          </a:p>
        </p:txBody>
      </p:sp>
    </p:spTree>
    <p:extLst>
      <p:ext uri="{BB962C8B-B14F-4D97-AF65-F5344CB8AC3E}">
        <p14:creationId xmlns:p14="http://schemas.microsoft.com/office/powerpoint/2010/main" val="2262973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F5AF8AD-BDCF-45D3-AF18-D55A8F9D20F2}" type="slidenum">
              <a:rPr lang="es-ES" smtClean="0">
                <a:latin typeface="Arial" pitchFamily="34" charset="0"/>
              </a:rPr>
              <a:pPr/>
              <a:t>74</a:t>
            </a:fld>
            <a:endParaRPr lang="es-ES" smtClean="0">
              <a:latin typeface="Arial" pitchFamily="34" charset="0"/>
            </a:endParaRPr>
          </a:p>
        </p:txBody>
      </p:sp>
      <p:sp>
        <p:nvSpPr>
          <p:cNvPr id="155651" name="Rectangle 2"/>
          <p:cNvSpPr>
            <a:spLocks noGrp="1" noRot="1" noChangeAspect="1" noChangeArrowheads="1" noTextEdit="1"/>
          </p:cNvSpPr>
          <p:nvPr>
            <p:ph type="sldImg"/>
          </p:nvPr>
        </p:nvSpPr>
        <p:spPr>
          <a:ln cap="flat"/>
        </p:spPr>
      </p:sp>
      <p:sp>
        <p:nvSpPr>
          <p:cNvPr id="155652"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300487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8F4F591A-7851-4AF9-B8AC-8A4CE2842CA1}" type="slidenum">
              <a:rPr lang="es-ES" smtClean="0">
                <a:latin typeface="Arial" pitchFamily="34" charset="0"/>
              </a:rPr>
              <a:pPr/>
              <a:t>75</a:t>
            </a:fld>
            <a:endParaRPr lang="es-ES" smtClean="0">
              <a:latin typeface="Arial" pitchFamily="34" charset="0"/>
            </a:endParaRPr>
          </a:p>
        </p:txBody>
      </p:sp>
      <p:sp>
        <p:nvSpPr>
          <p:cNvPr id="157699" name="Rectangle 2"/>
          <p:cNvSpPr>
            <a:spLocks noGrp="1" noRot="1" noChangeAspect="1" noChangeArrowheads="1" noTextEdit="1"/>
          </p:cNvSpPr>
          <p:nvPr>
            <p:ph type="sldImg"/>
          </p:nvPr>
        </p:nvSpPr>
        <p:spPr>
          <a:ln cap="flat"/>
        </p:spPr>
      </p:sp>
      <p:sp>
        <p:nvSpPr>
          <p:cNvPr id="157700"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217793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15F306E-0A7C-443C-A234-070D6D0EF77A}" type="slidenum">
              <a:rPr lang="es-ES" smtClean="0">
                <a:latin typeface="Arial" pitchFamily="34" charset="0"/>
              </a:rPr>
              <a:pPr/>
              <a:t>78</a:t>
            </a:fld>
            <a:endParaRPr lang="es-ES" smtClean="0">
              <a:latin typeface="Arial" pitchFamily="34" charset="0"/>
            </a:endParaRPr>
          </a:p>
        </p:txBody>
      </p:sp>
      <p:sp>
        <p:nvSpPr>
          <p:cNvPr id="131075" name="Rectangle 2"/>
          <p:cNvSpPr>
            <a:spLocks noGrp="1" noRot="1" noChangeAspect="1" noChangeArrowheads="1" noTextEdit="1"/>
          </p:cNvSpPr>
          <p:nvPr>
            <p:ph type="sldImg"/>
          </p:nvPr>
        </p:nvSpPr>
        <p:spPr>
          <a:xfrm>
            <a:off x="1208088" y="727075"/>
            <a:ext cx="4597400" cy="3448050"/>
          </a:xfrm>
          <a:solidFill>
            <a:srgbClr val="FFFFFF"/>
          </a:solidFill>
          <a:ln/>
        </p:spPr>
      </p:sp>
      <p:sp>
        <p:nvSpPr>
          <p:cNvPr id="131076" name="Rectangle 3"/>
          <p:cNvSpPr>
            <a:spLocks noGrp="1" noChangeArrowheads="1"/>
          </p:cNvSpPr>
          <p:nvPr>
            <p:ph type="body" idx="1"/>
          </p:nvPr>
        </p:nvSpPr>
        <p:spPr>
          <a:xfrm>
            <a:off x="935038" y="4413250"/>
            <a:ext cx="5140325" cy="4103688"/>
          </a:xfrm>
          <a:solidFill>
            <a:srgbClr val="FFFFFF"/>
          </a:solidFill>
          <a:ln>
            <a:solidFill>
              <a:srgbClr val="000000"/>
            </a:solidFill>
          </a:ln>
        </p:spPr>
        <p:txBody>
          <a:bodyPr/>
          <a:lstStyle/>
          <a:p>
            <a:pPr eaLnBrk="1" hangingPunct="1">
              <a:spcBef>
                <a:spcPct val="0"/>
              </a:spcBef>
            </a:pPr>
            <a:endParaRPr lang="es-CO" smtClean="0">
              <a:latin typeface="Arial" pitchFamily="34" charset="0"/>
            </a:endParaRPr>
          </a:p>
        </p:txBody>
      </p:sp>
    </p:spTree>
    <p:extLst>
      <p:ext uri="{BB962C8B-B14F-4D97-AF65-F5344CB8AC3E}">
        <p14:creationId xmlns:p14="http://schemas.microsoft.com/office/powerpoint/2010/main" val="3041008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260457E-2682-4377-B412-950E1C92E0BA}" type="slidenum">
              <a:rPr lang="es-ES" smtClean="0">
                <a:latin typeface="Arial" pitchFamily="34" charset="0"/>
              </a:rPr>
              <a:pPr/>
              <a:t>79</a:t>
            </a:fld>
            <a:endParaRPr lang="es-ES" smtClean="0">
              <a:latin typeface="Arial" pitchFamily="34" charset="0"/>
            </a:endParaRPr>
          </a:p>
        </p:txBody>
      </p:sp>
      <p:sp>
        <p:nvSpPr>
          <p:cNvPr id="132099" name="Rectangle 2"/>
          <p:cNvSpPr>
            <a:spLocks noGrp="1" noRot="1" noChangeAspect="1" noChangeArrowheads="1" noTextEdit="1"/>
          </p:cNvSpPr>
          <p:nvPr>
            <p:ph type="sldImg"/>
          </p:nvPr>
        </p:nvSpPr>
        <p:spPr>
          <a:xfrm>
            <a:off x="1208088" y="727075"/>
            <a:ext cx="4597400" cy="3448050"/>
          </a:xfrm>
          <a:solidFill>
            <a:srgbClr val="FFFFFF"/>
          </a:solidFill>
          <a:ln/>
        </p:spPr>
      </p:sp>
      <p:sp>
        <p:nvSpPr>
          <p:cNvPr id="132100" name="Rectangle 3"/>
          <p:cNvSpPr>
            <a:spLocks noGrp="1" noChangeArrowheads="1"/>
          </p:cNvSpPr>
          <p:nvPr>
            <p:ph type="body" idx="1"/>
          </p:nvPr>
        </p:nvSpPr>
        <p:spPr>
          <a:xfrm>
            <a:off x="935038" y="4413250"/>
            <a:ext cx="5140325" cy="4103688"/>
          </a:xfrm>
          <a:solidFill>
            <a:srgbClr val="FFFFFF"/>
          </a:solidFill>
          <a:ln>
            <a:solidFill>
              <a:srgbClr val="000000"/>
            </a:solidFill>
          </a:ln>
        </p:spPr>
        <p:txBody>
          <a:bodyPr/>
          <a:lstStyle/>
          <a:p>
            <a:pPr eaLnBrk="1" hangingPunct="1">
              <a:spcBef>
                <a:spcPct val="0"/>
              </a:spcBef>
            </a:pPr>
            <a:endParaRPr lang="es-CO" smtClean="0">
              <a:latin typeface="Arial" pitchFamily="34" charset="0"/>
            </a:endParaRPr>
          </a:p>
        </p:txBody>
      </p:sp>
    </p:spTree>
    <p:extLst>
      <p:ext uri="{BB962C8B-B14F-4D97-AF65-F5344CB8AC3E}">
        <p14:creationId xmlns:p14="http://schemas.microsoft.com/office/powerpoint/2010/main" val="880647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D2E23264-82BF-4683-9D5C-D85F7E6E8855}" type="slidenum">
              <a:rPr lang="es-ES" smtClean="0">
                <a:latin typeface="Arial" pitchFamily="34" charset="0"/>
              </a:rPr>
              <a:pPr/>
              <a:t>80</a:t>
            </a:fld>
            <a:endParaRPr lang="es-ES" smtClean="0">
              <a:latin typeface="Arial" pitchFamily="34" charset="0"/>
            </a:endParaRPr>
          </a:p>
        </p:txBody>
      </p:sp>
      <p:sp>
        <p:nvSpPr>
          <p:cNvPr id="133123" name="Rectangle 2"/>
          <p:cNvSpPr>
            <a:spLocks noGrp="1" noRot="1" noChangeAspect="1" noChangeArrowheads="1" noTextEdit="1"/>
          </p:cNvSpPr>
          <p:nvPr>
            <p:ph type="sldImg"/>
          </p:nvPr>
        </p:nvSpPr>
        <p:spPr>
          <a:xfrm>
            <a:off x="1208088" y="727075"/>
            <a:ext cx="4597400" cy="3448050"/>
          </a:xfrm>
          <a:solidFill>
            <a:srgbClr val="FFFFFF"/>
          </a:solidFill>
          <a:ln/>
        </p:spPr>
      </p:sp>
      <p:sp>
        <p:nvSpPr>
          <p:cNvPr id="133124" name="Rectangle 3"/>
          <p:cNvSpPr>
            <a:spLocks noGrp="1" noChangeArrowheads="1"/>
          </p:cNvSpPr>
          <p:nvPr>
            <p:ph type="body" idx="1"/>
          </p:nvPr>
        </p:nvSpPr>
        <p:spPr>
          <a:xfrm>
            <a:off x="935038" y="4413250"/>
            <a:ext cx="5140325" cy="4103688"/>
          </a:xfrm>
          <a:solidFill>
            <a:srgbClr val="FFFFFF"/>
          </a:solidFill>
          <a:ln>
            <a:solidFill>
              <a:srgbClr val="000000"/>
            </a:solidFill>
          </a:ln>
        </p:spPr>
        <p:txBody>
          <a:bodyPr/>
          <a:lstStyle/>
          <a:p>
            <a:pPr eaLnBrk="1" hangingPunct="1">
              <a:spcBef>
                <a:spcPct val="0"/>
              </a:spcBef>
            </a:pPr>
            <a:endParaRPr lang="es-CO" smtClean="0">
              <a:latin typeface="Arial" pitchFamily="34" charset="0"/>
            </a:endParaRPr>
          </a:p>
        </p:txBody>
      </p:sp>
    </p:spTree>
    <p:extLst>
      <p:ext uri="{BB962C8B-B14F-4D97-AF65-F5344CB8AC3E}">
        <p14:creationId xmlns:p14="http://schemas.microsoft.com/office/powerpoint/2010/main" val="4095970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6919D36-0CF0-4562-9D68-2D6614407CA0}" type="slidenum">
              <a:rPr lang="es-ES" smtClean="0">
                <a:latin typeface="Arial" pitchFamily="34" charset="0"/>
              </a:rPr>
              <a:pPr/>
              <a:t>81</a:t>
            </a:fld>
            <a:endParaRPr lang="es-ES" smtClean="0">
              <a:latin typeface="Arial" pitchFamily="34" charset="0"/>
            </a:endParaRPr>
          </a:p>
        </p:txBody>
      </p:sp>
      <p:sp>
        <p:nvSpPr>
          <p:cNvPr id="134147" name="Rectangle 2"/>
          <p:cNvSpPr>
            <a:spLocks noGrp="1" noRot="1" noChangeAspect="1" noChangeArrowheads="1" noTextEdit="1"/>
          </p:cNvSpPr>
          <p:nvPr>
            <p:ph type="sldImg"/>
          </p:nvPr>
        </p:nvSpPr>
        <p:spPr>
          <a:xfrm>
            <a:off x="1208088" y="727075"/>
            <a:ext cx="4597400" cy="3448050"/>
          </a:xfrm>
          <a:solidFill>
            <a:srgbClr val="FFFFFF"/>
          </a:solidFill>
          <a:ln/>
        </p:spPr>
      </p:sp>
      <p:sp>
        <p:nvSpPr>
          <p:cNvPr id="134148" name="Rectangle 3"/>
          <p:cNvSpPr>
            <a:spLocks noGrp="1" noChangeArrowheads="1"/>
          </p:cNvSpPr>
          <p:nvPr>
            <p:ph type="body" idx="1"/>
          </p:nvPr>
        </p:nvSpPr>
        <p:spPr>
          <a:xfrm>
            <a:off x="935038" y="4413250"/>
            <a:ext cx="5140325" cy="4103688"/>
          </a:xfrm>
          <a:solidFill>
            <a:srgbClr val="FFFFFF"/>
          </a:solidFill>
          <a:ln>
            <a:solidFill>
              <a:srgbClr val="000000"/>
            </a:solidFill>
          </a:ln>
        </p:spPr>
        <p:txBody>
          <a:bodyPr/>
          <a:lstStyle/>
          <a:p>
            <a:pPr eaLnBrk="1" hangingPunct="1">
              <a:spcBef>
                <a:spcPct val="0"/>
              </a:spcBef>
            </a:pPr>
            <a:endParaRPr lang="es-CO" smtClean="0">
              <a:latin typeface="Arial" pitchFamily="34" charset="0"/>
            </a:endParaRPr>
          </a:p>
        </p:txBody>
      </p:sp>
    </p:spTree>
    <p:extLst>
      <p:ext uri="{BB962C8B-B14F-4D97-AF65-F5344CB8AC3E}">
        <p14:creationId xmlns:p14="http://schemas.microsoft.com/office/powerpoint/2010/main" val="3900136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BF3BB77-D39D-48FA-B5CF-B3C369BB9722}" type="slidenum">
              <a:rPr lang="es-ES" smtClean="0">
                <a:latin typeface="Arial" pitchFamily="34" charset="0"/>
              </a:rPr>
              <a:pPr/>
              <a:t>82</a:t>
            </a:fld>
            <a:endParaRPr lang="es-ES" smtClean="0">
              <a:latin typeface="Arial" pitchFamily="34" charset="0"/>
            </a:endParaRPr>
          </a:p>
        </p:txBody>
      </p:sp>
      <p:sp>
        <p:nvSpPr>
          <p:cNvPr id="135171" name="Rectangle 2"/>
          <p:cNvSpPr>
            <a:spLocks noGrp="1" noRot="1" noChangeAspect="1" noChangeArrowheads="1" noTextEdit="1"/>
          </p:cNvSpPr>
          <p:nvPr>
            <p:ph type="sldImg"/>
          </p:nvPr>
        </p:nvSpPr>
        <p:spPr>
          <a:xfrm>
            <a:off x="1208088" y="727075"/>
            <a:ext cx="4597400" cy="3448050"/>
          </a:xfrm>
          <a:solidFill>
            <a:srgbClr val="FFFFFF"/>
          </a:solidFill>
          <a:ln/>
        </p:spPr>
      </p:sp>
      <p:sp>
        <p:nvSpPr>
          <p:cNvPr id="135172" name="Rectangle 3"/>
          <p:cNvSpPr>
            <a:spLocks noGrp="1" noChangeArrowheads="1"/>
          </p:cNvSpPr>
          <p:nvPr>
            <p:ph type="body" idx="1"/>
          </p:nvPr>
        </p:nvSpPr>
        <p:spPr>
          <a:xfrm>
            <a:off x="935038" y="4413250"/>
            <a:ext cx="5140325" cy="4103688"/>
          </a:xfrm>
          <a:solidFill>
            <a:srgbClr val="FFFFFF"/>
          </a:solidFill>
          <a:ln>
            <a:solidFill>
              <a:srgbClr val="000000"/>
            </a:solidFill>
          </a:ln>
        </p:spPr>
        <p:txBody>
          <a:bodyPr/>
          <a:lstStyle/>
          <a:p>
            <a:pPr eaLnBrk="1" hangingPunct="1">
              <a:spcBef>
                <a:spcPct val="0"/>
              </a:spcBef>
            </a:pPr>
            <a:endParaRPr lang="es-CO" smtClean="0">
              <a:latin typeface="Arial" pitchFamily="34" charset="0"/>
            </a:endParaRPr>
          </a:p>
        </p:txBody>
      </p:sp>
    </p:spTree>
    <p:extLst>
      <p:ext uri="{BB962C8B-B14F-4D97-AF65-F5344CB8AC3E}">
        <p14:creationId xmlns:p14="http://schemas.microsoft.com/office/powerpoint/2010/main" val="2554403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DDC25A13-4F44-44F1-9766-AAC06A2A239D}" type="slidenum">
              <a:rPr lang="es-ES" smtClean="0">
                <a:latin typeface="Arial" pitchFamily="34" charset="0"/>
              </a:rPr>
              <a:pPr/>
              <a:t>83</a:t>
            </a:fld>
            <a:endParaRPr lang="es-ES" smtClean="0">
              <a:latin typeface="Arial" pitchFamily="34" charset="0"/>
            </a:endParaRPr>
          </a:p>
        </p:txBody>
      </p:sp>
      <p:sp>
        <p:nvSpPr>
          <p:cNvPr id="136195" name="Rectangle 2"/>
          <p:cNvSpPr>
            <a:spLocks noGrp="1" noRot="1" noChangeAspect="1" noChangeArrowheads="1" noTextEdit="1"/>
          </p:cNvSpPr>
          <p:nvPr>
            <p:ph type="sldImg"/>
          </p:nvPr>
        </p:nvSpPr>
        <p:spPr>
          <a:xfrm>
            <a:off x="1208088" y="727075"/>
            <a:ext cx="4597400" cy="3448050"/>
          </a:xfrm>
          <a:solidFill>
            <a:srgbClr val="FFFFFF"/>
          </a:solidFill>
          <a:ln/>
        </p:spPr>
      </p:sp>
      <p:sp>
        <p:nvSpPr>
          <p:cNvPr id="136196" name="Rectangle 3"/>
          <p:cNvSpPr>
            <a:spLocks noGrp="1" noChangeArrowheads="1"/>
          </p:cNvSpPr>
          <p:nvPr>
            <p:ph type="body" idx="1"/>
          </p:nvPr>
        </p:nvSpPr>
        <p:spPr>
          <a:xfrm>
            <a:off x="935038" y="4413250"/>
            <a:ext cx="5140325" cy="4103688"/>
          </a:xfrm>
          <a:solidFill>
            <a:srgbClr val="FFFFFF"/>
          </a:solidFill>
          <a:ln>
            <a:solidFill>
              <a:srgbClr val="000000"/>
            </a:solidFill>
          </a:ln>
        </p:spPr>
        <p:txBody>
          <a:bodyPr/>
          <a:lstStyle/>
          <a:p>
            <a:pPr eaLnBrk="1" hangingPunct="1">
              <a:spcBef>
                <a:spcPct val="0"/>
              </a:spcBef>
            </a:pPr>
            <a:endParaRPr lang="es-CO" smtClean="0">
              <a:latin typeface="Arial" pitchFamily="34" charset="0"/>
            </a:endParaRPr>
          </a:p>
        </p:txBody>
      </p:sp>
    </p:spTree>
    <p:extLst>
      <p:ext uri="{BB962C8B-B14F-4D97-AF65-F5344CB8AC3E}">
        <p14:creationId xmlns:p14="http://schemas.microsoft.com/office/powerpoint/2010/main" val="702176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58A3CCE-8157-41F8-93FB-F7F6C7B38CF8}" type="slidenum">
              <a:rPr lang="es-ES" smtClean="0"/>
              <a:pPr eaLnBrk="1" hangingPunct="1">
                <a:defRPr/>
              </a:pPr>
              <a:t>88</a:t>
            </a:fld>
            <a:endParaRPr lang="es-ES" smtClean="0"/>
          </a:p>
        </p:txBody>
      </p:sp>
      <p:sp>
        <p:nvSpPr>
          <p:cNvPr id="30723" name="Rectangle 2"/>
          <p:cNvSpPr>
            <a:spLocks noGrp="1" noRot="1" noChangeAspect="1" noChangeArrowheads="1" noTextEdit="1"/>
          </p:cNvSpPr>
          <p:nvPr>
            <p:ph type="sldImg"/>
          </p:nvPr>
        </p:nvSpPr>
        <p:spPr>
          <a:ln cap="flat"/>
        </p:spPr>
      </p:sp>
      <p:sp>
        <p:nvSpPr>
          <p:cNvPr id="3072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13296927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a:ln/>
        </p:spPr>
      </p:sp>
      <p:sp>
        <p:nvSpPr>
          <p:cNvPr id="31747" name="2 Marcador de notas"/>
          <p:cNvSpPr>
            <a:spLocks noGrp="1"/>
          </p:cNvSpPr>
          <p:nvPr>
            <p:ph type="body" idx="1"/>
          </p:nvPr>
        </p:nvSpPr>
        <p:spPr>
          <a:noFill/>
          <a:ln/>
        </p:spPr>
        <p:txBody>
          <a:bodyPr/>
          <a:lstStyle/>
          <a:p>
            <a:endParaRPr lang="es-CO" smtClean="0"/>
          </a:p>
        </p:txBody>
      </p:sp>
      <p:sp>
        <p:nvSpPr>
          <p:cNvPr id="31748" name="3 Marcador de número de diapositiva"/>
          <p:cNvSpPr>
            <a:spLocks noGrp="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35151F2-64A9-4E56-AF6F-55E7C00839B0}" type="slidenum">
              <a:rPr lang="es-ES" smtClean="0"/>
              <a:pPr eaLnBrk="1" hangingPunct="1">
                <a:defRPr/>
              </a:pPr>
              <a:t>90</a:t>
            </a:fld>
            <a:endParaRPr lang="es-ES" smtClean="0"/>
          </a:p>
        </p:txBody>
      </p:sp>
    </p:spTree>
    <p:extLst>
      <p:ext uri="{BB962C8B-B14F-4D97-AF65-F5344CB8AC3E}">
        <p14:creationId xmlns:p14="http://schemas.microsoft.com/office/powerpoint/2010/main" val="303478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a:ln/>
        </p:spPr>
      </p:sp>
      <p:sp>
        <p:nvSpPr>
          <p:cNvPr id="120835" name="2 Marcador de notas"/>
          <p:cNvSpPr>
            <a:spLocks noGrp="1"/>
          </p:cNvSpPr>
          <p:nvPr>
            <p:ph type="body" idx="1"/>
          </p:nvPr>
        </p:nvSpPr>
        <p:spPr>
          <a:noFill/>
          <a:ln/>
        </p:spPr>
        <p:txBody>
          <a:bodyPr/>
          <a:lstStyle/>
          <a:p>
            <a:pPr eaLnBrk="1" hangingPunct="1"/>
            <a:endParaRPr lang="es-CO" smtClean="0">
              <a:latin typeface="Arial" pitchFamily="34" charset="0"/>
            </a:endParaRPr>
          </a:p>
        </p:txBody>
      </p:sp>
      <p:sp>
        <p:nvSpPr>
          <p:cNvPr id="120836" name="3 Marcador de número de diapositiva"/>
          <p:cNvSpPr>
            <a:spLocks noGrp="1"/>
          </p:cNvSpPr>
          <p:nvPr>
            <p:ph type="sldNum" sz="quarter" idx="5"/>
          </p:nvPr>
        </p:nvSpPr>
        <p:spPr>
          <a:noFill/>
        </p:spPr>
        <p:txBody>
          <a:bodyPr/>
          <a:lstStyle/>
          <a:p>
            <a:fld id="{6D93FCAC-0623-4199-9875-D37FDF3C9772}" type="slidenum">
              <a:rPr lang="es-ES" smtClean="0">
                <a:latin typeface="Arial" pitchFamily="34" charset="0"/>
              </a:rPr>
              <a:pPr/>
              <a:t>6</a:t>
            </a:fld>
            <a:endParaRPr lang="es-ES" smtClean="0">
              <a:latin typeface="Arial" pitchFamily="34" charset="0"/>
            </a:endParaRPr>
          </a:p>
        </p:txBody>
      </p:sp>
    </p:spTree>
    <p:extLst>
      <p:ext uri="{BB962C8B-B14F-4D97-AF65-F5344CB8AC3E}">
        <p14:creationId xmlns:p14="http://schemas.microsoft.com/office/powerpoint/2010/main" val="2111170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p:spPr>
        <p:txBody>
          <a:bodyPr/>
          <a:lstStyle/>
          <a:p>
            <a:endParaRPr lang="es-CO" smtClean="0"/>
          </a:p>
        </p:txBody>
      </p:sp>
      <p:sp>
        <p:nvSpPr>
          <p:cNvPr id="32772" name="3 Marcador de número de diapositiva"/>
          <p:cNvSpPr>
            <a:spLocks noGrp="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FA7B1DF-3265-4436-8D4F-2B5439BA6724}" type="slidenum">
              <a:rPr lang="es-ES" smtClean="0"/>
              <a:pPr eaLnBrk="1" hangingPunct="1">
                <a:defRPr/>
              </a:pPr>
              <a:t>92</a:t>
            </a:fld>
            <a:endParaRPr lang="es-ES" smtClean="0"/>
          </a:p>
        </p:txBody>
      </p:sp>
    </p:spTree>
    <p:extLst>
      <p:ext uri="{BB962C8B-B14F-4D97-AF65-F5344CB8AC3E}">
        <p14:creationId xmlns:p14="http://schemas.microsoft.com/office/powerpoint/2010/main" val="2158438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ln/>
        </p:spPr>
      </p:sp>
      <p:sp>
        <p:nvSpPr>
          <p:cNvPr id="33795" name="2 Marcador de notas"/>
          <p:cNvSpPr>
            <a:spLocks noGrp="1"/>
          </p:cNvSpPr>
          <p:nvPr>
            <p:ph type="body" idx="1"/>
          </p:nvPr>
        </p:nvSpPr>
        <p:spPr>
          <a:noFill/>
          <a:ln/>
        </p:spPr>
        <p:txBody>
          <a:bodyPr/>
          <a:lstStyle/>
          <a:p>
            <a:endParaRPr lang="es-CO" smtClean="0"/>
          </a:p>
        </p:txBody>
      </p:sp>
      <p:sp>
        <p:nvSpPr>
          <p:cNvPr id="33796" name="3 Marcador de número de diapositiva"/>
          <p:cNvSpPr>
            <a:spLocks noGrp="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AED3199-45D2-49A9-BBC1-BA9D13A32743}" type="slidenum">
              <a:rPr lang="es-ES" smtClean="0"/>
              <a:pPr eaLnBrk="1" hangingPunct="1">
                <a:defRPr/>
              </a:pPr>
              <a:t>96</a:t>
            </a:fld>
            <a:endParaRPr lang="es-ES" smtClean="0"/>
          </a:p>
        </p:txBody>
      </p:sp>
    </p:spTree>
    <p:extLst>
      <p:ext uri="{BB962C8B-B14F-4D97-AF65-F5344CB8AC3E}">
        <p14:creationId xmlns:p14="http://schemas.microsoft.com/office/powerpoint/2010/main" val="153036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s-CO" smtClean="0"/>
          </a:p>
        </p:txBody>
      </p:sp>
      <p:sp>
        <p:nvSpPr>
          <p:cNvPr id="34820" name="3 Marcador de número de diapositiva"/>
          <p:cNvSpPr>
            <a:spLocks noGrp="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8B18811-C150-44BD-A32E-AA9B7F439097}" type="slidenum">
              <a:rPr lang="es-ES" smtClean="0"/>
              <a:pPr eaLnBrk="1" hangingPunct="1">
                <a:defRPr/>
              </a:pPr>
              <a:t>97</a:t>
            </a:fld>
            <a:endParaRPr lang="es-ES" smtClean="0"/>
          </a:p>
        </p:txBody>
      </p:sp>
    </p:spTree>
    <p:extLst>
      <p:ext uri="{BB962C8B-B14F-4D97-AF65-F5344CB8AC3E}">
        <p14:creationId xmlns:p14="http://schemas.microsoft.com/office/powerpoint/2010/main" val="4051796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ln/>
        </p:spPr>
      </p:sp>
      <p:sp>
        <p:nvSpPr>
          <p:cNvPr id="35843" name="2 Marcador de notas"/>
          <p:cNvSpPr>
            <a:spLocks noGrp="1"/>
          </p:cNvSpPr>
          <p:nvPr>
            <p:ph type="body" idx="1"/>
          </p:nvPr>
        </p:nvSpPr>
        <p:spPr>
          <a:noFill/>
          <a:ln/>
        </p:spPr>
        <p:txBody>
          <a:bodyPr/>
          <a:lstStyle/>
          <a:p>
            <a:endParaRPr lang="es-CO" smtClean="0"/>
          </a:p>
        </p:txBody>
      </p:sp>
      <p:sp>
        <p:nvSpPr>
          <p:cNvPr id="35844" name="3 Marcador de número de diapositiva"/>
          <p:cNvSpPr>
            <a:spLocks noGrp="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555B48B-5A5F-44FB-BC33-36074A28B339}" type="slidenum">
              <a:rPr lang="es-ES" smtClean="0"/>
              <a:pPr eaLnBrk="1" hangingPunct="1">
                <a:defRPr/>
              </a:pPr>
              <a:t>100</a:t>
            </a:fld>
            <a:endParaRPr lang="es-ES" smtClean="0"/>
          </a:p>
        </p:txBody>
      </p:sp>
    </p:spTree>
    <p:extLst>
      <p:ext uri="{BB962C8B-B14F-4D97-AF65-F5344CB8AC3E}">
        <p14:creationId xmlns:p14="http://schemas.microsoft.com/office/powerpoint/2010/main" val="32222110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p:spPr>
        <p:txBody>
          <a:bodyPr/>
          <a:lstStyle/>
          <a:p>
            <a:endParaRPr lang="es-CO" smtClean="0"/>
          </a:p>
        </p:txBody>
      </p:sp>
      <p:sp>
        <p:nvSpPr>
          <p:cNvPr id="36868" name="3 Marcador de número de diapositiva"/>
          <p:cNvSpPr>
            <a:spLocks noGrp="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257DAD7-EC5F-466A-9572-C1E4D774AAE7}" type="slidenum">
              <a:rPr lang="es-ES" smtClean="0"/>
              <a:pPr eaLnBrk="1" hangingPunct="1">
                <a:defRPr/>
              </a:pPr>
              <a:t>101</a:t>
            </a:fld>
            <a:endParaRPr lang="es-ES" smtClean="0"/>
          </a:p>
        </p:txBody>
      </p:sp>
    </p:spTree>
    <p:extLst>
      <p:ext uri="{BB962C8B-B14F-4D97-AF65-F5344CB8AC3E}">
        <p14:creationId xmlns:p14="http://schemas.microsoft.com/office/powerpoint/2010/main" val="1915867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0968D75A-1B82-41BA-94F1-2F22E6E9C66E}" type="slidenum">
              <a:rPr lang="es-ES" smtClean="0">
                <a:latin typeface="Arial" pitchFamily="34" charset="0"/>
              </a:rPr>
              <a:pPr/>
              <a:t>107</a:t>
            </a:fld>
            <a:endParaRPr lang="es-ES" smtClean="0">
              <a:latin typeface="Arial" pitchFamily="34" charset="0"/>
            </a:endParaRPr>
          </a:p>
        </p:txBody>
      </p:sp>
      <p:sp>
        <p:nvSpPr>
          <p:cNvPr id="166915" name="Rectangle 2"/>
          <p:cNvSpPr>
            <a:spLocks noGrp="1" noRot="1" noChangeAspect="1" noChangeArrowheads="1" noTextEdit="1"/>
          </p:cNvSpPr>
          <p:nvPr>
            <p:ph type="sldImg"/>
          </p:nvPr>
        </p:nvSpPr>
        <p:spPr>
          <a:ln cap="flat"/>
        </p:spPr>
      </p:sp>
      <p:sp>
        <p:nvSpPr>
          <p:cNvPr id="166916"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18923123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0968D75A-1B82-41BA-94F1-2F22E6E9C66E}" type="slidenum">
              <a:rPr lang="es-ES" smtClean="0">
                <a:latin typeface="Arial" pitchFamily="34" charset="0"/>
              </a:rPr>
              <a:pPr/>
              <a:t>131</a:t>
            </a:fld>
            <a:endParaRPr lang="es-ES" smtClean="0">
              <a:latin typeface="Arial" pitchFamily="34" charset="0"/>
            </a:endParaRPr>
          </a:p>
        </p:txBody>
      </p:sp>
      <p:sp>
        <p:nvSpPr>
          <p:cNvPr id="166915" name="Rectangle 2"/>
          <p:cNvSpPr>
            <a:spLocks noGrp="1" noRot="1" noChangeAspect="1" noChangeArrowheads="1" noTextEdit="1"/>
          </p:cNvSpPr>
          <p:nvPr>
            <p:ph type="sldImg"/>
          </p:nvPr>
        </p:nvSpPr>
        <p:spPr>
          <a:ln cap="flat"/>
        </p:spPr>
      </p:sp>
      <p:sp>
        <p:nvSpPr>
          <p:cNvPr id="166916"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1580881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661B8830-2A27-4B93-9163-2219C3C2F84C}" type="slidenum">
              <a:rPr lang="es-ES" smtClean="0">
                <a:latin typeface="Arial" pitchFamily="34" charset="0"/>
              </a:rPr>
              <a:pPr/>
              <a:t>133</a:t>
            </a:fld>
            <a:endParaRPr lang="es-ES" smtClean="0">
              <a:latin typeface="Arial" pitchFamily="34" charset="0"/>
            </a:endParaRPr>
          </a:p>
        </p:txBody>
      </p:sp>
      <p:sp>
        <p:nvSpPr>
          <p:cNvPr id="158723" name="Rectangle 2"/>
          <p:cNvSpPr>
            <a:spLocks noGrp="1" noRot="1" noChangeAspect="1" noChangeArrowheads="1" noTextEdit="1"/>
          </p:cNvSpPr>
          <p:nvPr>
            <p:ph type="sldImg"/>
          </p:nvPr>
        </p:nvSpPr>
        <p:spPr>
          <a:ln cap="flat"/>
        </p:spPr>
      </p:sp>
      <p:sp>
        <p:nvSpPr>
          <p:cNvPr id="158724"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1268784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DCCF1B52-6FE7-46BC-AC3B-A2EC9782A5BD}" type="slidenum">
              <a:rPr lang="es-ES" smtClean="0">
                <a:latin typeface="Arial" pitchFamily="34" charset="0"/>
              </a:rPr>
              <a:pPr/>
              <a:t>134</a:t>
            </a:fld>
            <a:endParaRPr lang="es-ES" smtClean="0">
              <a:latin typeface="Arial" pitchFamily="34" charset="0"/>
            </a:endParaRPr>
          </a:p>
        </p:txBody>
      </p:sp>
      <p:sp>
        <p:nvSpPr>
          <p:cNvPr id="159747" name="Rectangle 2"/>
          <p:cNvSpPr>
            <a:spLocks noGrp="1" noRot="1" noChangeAspect="1" noChangeArrowheads="1" noTextEdit="1"/>
          </p:cNvSpPr>
          <p:nvPr>
            <p:ph type="sldImg"/>
          </p:nvPr>
        </p:nvSpPr>
        <p:spPr>
          <a:ln cap="flat"/>
        </p:spPr>
      </p:sp>
      <p:sp>
        <p:nvSpPr>
          <p:cNvPr id="15974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110536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038B43A-7916-4B79-B2EF-E6454DD0B4C9}" type="slidenum">
              <a:rPr lang="es-ES" smtClean="0">
                <a:latin typeface="Arial" pitchFamily="34" charset="0"/>
              </a:rPr>
              <a:pPr/>
              <a:t>7</a:t>
            </a:fld>
            <a:endParaRPr lang="es-ES" smtClean="0">
              <a:latin typeface="Arial" pitchFamily="34" charset="0"/>
            </a:endParaRPr>
          </a:p>
        </p:txBody>
      </p:sp>
      <p:sp>
        <p:nvSpPr>
          <p:cNvPr id="121859" name="Rectangle 2"/>
          <p:cNvSpPr>
            <a:spLocks noGrp="1" noRot="1" noChangeAspect="1" noChangeArrowheads="1" noTextEdit="1"/>
          </p:cNvSpPr>
          <p:nvPr>
            <p:ph type="sldImg"/>
          </p:nvPr>
        </p:nvSpPr>
        <p:spPr>
          <a:ln cap="flat"/>
        </p:spPr>
      </p:sp>
      <p:sp>
        <p:nvSpPr>
          <p:cNvPr id="121860"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07531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692BF6E-7206-48AC-9479-988D4E34B73C}" type="slidenum">
              <a:rPr lang="es-ES" smtClean="0">
                <a:latin typeface="Arial" pitchFamily="34" charset="0"/>
              </a:rPr>
              <a:pPr/>
              <a:t>8</a:t>
            </a:fld>
            <a:endParaRPr lang="es-ES" smtClean="0">
              <a:latin typeface="Arial" pitchFamily="34" charset="0"/>
            </a:endParaRPr>
          </a:p>
        </p:txBody>
      </p:sp>
      <p:sp>
        <p:nvSpPr>
          <p:cNvPr id="122883" name="Rectangle 2"/>
          <p:cNvSpPr>
            <a:spLocks noGrp="1" noRot="1" noChangeAspect="1" noChangeArrowheads="1" noTextEdit="1"/>
          </p:cNvSpPr>
          <p:nvPr>
            <p:ph type="sldImg"/>
          </p:nvPr>
        </p:nvSpPr>
        <p:spPr>
          <a:ln cap="flat"/>
        </p:spPr>
      </p:sp>
      <p:sp>
        <p:nvSpPr>
          <p:cNvPr id="122884"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56741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4CF509F-CF55-49B8-AD3D-E2F5749B6A36}" type="slidenum">
              <a:rPr lang="es-ES" smtClean="0">
                <a:latin typeface="Arial" pitchFamily="34" charset="0"/>
              </a:rPr>
              <a:pPr/>
              <a:t>9</a:t>
            </a:fld>
            <a:endParaRPr lang="es-ES" smtClean="0">
              <a:latin typeface="Arial" pitchFamily="34" charset="0"/>
            </a:endParaRPr>
          </a:p>
        </p:txBody>
      </p:sp>
      <p:sp>
        <p:nvSpPr>
          <p:cNvPr id="123907" name="Rectangle 2"/>
          <p:cNvSpPr>
            <a:spLocks noGrp="1" noRot="1" noChangeAspect="1" noChangeArrowheads="1" noTextEdit="1"/>
          </p:cNvSpPr>
          <p:nvPr>
            <p:ph type="sldImg"/>
          </p:nvPr>
        </p:nvSpPr>
        <p:spPr>
          <a:ln cap="flat"/>
        </p:spPr>
      </p:sp>
      <p:sp>
        <p:nvSpPr>
          <p:cNvPr id="123908" name="Rectangle 3"/>
          <p:cNvSpPr>
            <a:spLocks noGrp="1" noChangeArrowheads="1"/>
          </p:cNvSpPr>
          <p:nvPr>
            <p:ph type="body" idx="1"/>
          </p:nvPr>
        </p:nvSpPr>
        <p:spPr>
          <a:noFill/>
          <a:ln/>
        </p:spPr>
        <p:txBody>
          <a:bodyPr/>
          <a:lstStyle/>
          <a:p>
            <a:pPr eaLnBrk="1" hangingPunct="1"/>
            <a:endParaRPr lang="es-CO" smtClean="0">
              <a:latin typeface="Arial" pitchFamily="34" charset="0"/>
            </a:endParaRPr>
          </a:p>
        </p:txBody>
      </p:sp>
    </p:spTree>
    <p:extLst>
      <p:ext uri="{BB962C8B-B14F-4D97-AF65-F5344CB8AC3E}">
        <p14:creationId xmlns:p14="http://schemas.microsoft.com/office/powerpoint/2010/main" val="3696202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F158EA9-1F58-47B5-8F5F-5564880B91B9}" type="slidenum">
              <a:rPr lang="es-ES" smtClean="0">
                <a:latin typeface="Arial" pitchFamily="34" charset="0"/>
              </a:rPr>
              <a:pPr/>
              <a:t>15</a:t>
            </a:fld>
            <a:endParaRPr lang="es-ES" smtClean="0">
              <a:latin typeface="Arial" pitchFamily="34" charset="0"/>
            </a:endParaRPr>
          </a:p>
        </p:txBody>
      </p:sp>
      <p:sp>
        <p:nvSpPr>
          <p:cNvPr id="124931" name="Rectangle 2"/>
          <p:cNvSpPr>
            <a:spLocks noGrp="1" noRot="1" noChangeAspect="1" noChangeArrowheads="1" noTextEdit="1"/>
          </p:cNvSpPr>
          <p:nvPr>
            <p:ph type="sldImg"/>
          </p:nvPr>
        </p:nvSpPr>
        <p:spPr>
          <a:xfrm>
            <a:off x="1208088" y="727075"/>
            <a:ext cx="4597400" cy="3448050"/>
          </a:xfrm>
          <a:solidFill>
            <a:srgbClr val="FFFFFF"/>
          </a:solidFill>
          <a:ln/>
        </p:spPr>
      </p:sp>
      <p:sp>
        <p:nvSpPr>
          <p:cNvPr id="124932" name="Rectangle 3"/>
          <p:cNvSpPr>
            <a:spLocks noGrp="1" noChangeArrowheads="1"/>
          </p:cNvSpPr>
          <p:nvPr>
            <p:ph type="body" idx="1"/>
          </p:nvPr>
        </p:nvSpPr>
        <p:spPr>
          <a:xfrm>
            <a:off x="935038" y="4413250"/>
            <a:ext cx="5140325" cy="4103688"/>
          </a:xfrm>
          <a:solidFill>
            <a:srgbClr val="FFFFFF"/>
          </a:solidFill>
          <a:ln>
            <a:solidFill>
              <a:srgbClr val="000000"/>
            </a:solidFill>
          </a:ln>
        </p:spPr>
        <p:txBody>
          <a:bodyPr lIns="92808" tIns="46404" rIns="92808" bIns="46404"/>
          <a:lstStyle/>
          <a:p>
            <a:pPr eaLnBrk="1" hangingPunct="1">
              <a:spcBef>
                <a:spcPct val="0"/>
              </a:spcBef>
            </a:pPr>
            <a:endParaRPr lang="es-CO" smtClean="0">
              <a:latin typeface="Arial" pitchFamily="34" charset="0"/>
            </a:endParaRPr>
          </a:p>
        </p:txBody>
      </p:sp>
    </p:spTree>
    <p:extLst>
      <p:ext uri="{BB962C8B-B14F-4D97-AF65-F5344CB8AC3E}">
        <p14:creationId xmlns:p14="http://schemas.microsoft.com/office/powerpoint/2010/main" val="7734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BE32C4DF-6255-4B04-A37A-38C4F8089D6E}" type="datetimeFigureOut">
              <a:rPr lang="es-CO"/>
              <a:pPr>
                <a:defRPr/>
              </a:pPr>
              <a:t>28/11/2013</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A053CA12-8724-4239-BC09-A14D6B41BEE4}" type="slidenum">
              <a:rPr lang="es-CO"/>
              <a:pPr>
                <a:defRPr/>
              </a:pPr>
              <a:t>‹Nº›</a:t>
            </a:fld>
            <a:endParaRPr lang="es-CO"/>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D205F205-6B0C-4761-8311-03E9B158A3C1}" type="datetimeFigureOut">
              <a:rPr lang="es-CO"/>
              <a:pPr>
                <a:defRPr/>
              </a:pPr>
              <a:t>28/11/2013</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0B7F23AC-5C0E-4843-B46B-9928623CB171}" type="slidenum">
              <a:rPr lang="es-CO"/>
              <a:pPr>
                <a:defRPr/>
              </a:pPr>
              <a:t>‹Nº›</a:t>
            </a:fld>
            <a:endParaRPr lang="es-CO"/>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0DC8A91D-5D0C-4396-8710-40C5DCCDD651}" type="datetimeFigureOut">
              <a:rPr lang="es-CO"/>
              <a:pPr>
                <a:defRPr/>
              </a:pPr>
              <a:t>28/11/2013</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F21DCE8C-D4DC-4C2D-9FB7-9F130A7BA42C}" type="slidenum">
              <a:rPr lang="es-CO"/>
              <a:pPr>
                <a:defRPr/>
              </a:pPr>
              <a:t>‹Nº›</a:t>
            </a:fld>
            <a:endParaRPr lang="es-CO"/>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a:prstGeom prst="rect">
            <a:avLst/>
          </a:prstGeom>
        </p:spPr>
        <p:txBody>
          <a:bodyPr rtlCol="0">
            <a:normAutofit/>
          </a:bodyPr>
          <a:lstStyle/>
          <a:p>
            <a:pPr lvl="0"/>
            <a:r>
              <a:rPr lang="es-ES" noProof="0" smtClean="0"/>
              <a:t>Haga clic en el icono para agregar una tabla</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938588"/>
            <a:ext cx="8229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C38819-93B0-405C-B4BF-3E8EB1CF20DC}" type="datetimeFigureOut">
              <a:rPr lang="es-CO" smtClean="0"/>
              <a:pPr/>
              <a:t>28/11/2013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5" name="4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6" name="5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7"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297" y="5733256"/>
            <a:ext cx="1008431" cy="684767"/>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C38819-93B0-405C-B4BF-3E8EB1CF20DC}" type="datetimeFigureOut">
              <a:rPr lang="es-CO" smtClean="0"/>
              <a:pPr/>
              <a:t>28/11/2013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FD35E06-8A99-40FF-9EE7-4A9447E1BD6D}" type="slidenum">
              <a:rPr lang="es-CO" smtClean="0"/>
              <a:pPr/>
              <a:t>‹Nº›</a:t>
            </a:fld>
            <a:endParaRPr lang="es-CO"/>
          </a:p>
        </p:txBody>
      </p:sp>
      <p:sp>
        <p:nvSpPr>
          <p:cNvPr id="5" name="4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6" name="5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7" name="4 Marcador de contenido"/>
          <p:cNvSpPr>
            <a:spLocks noGrp="1"/>
          </p:cNvSpPr>
          <p:nvPr userDrawn="1">
            <p:ph idx="13"/>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Títulos</a:t>
            </a:r>
            <a:endParaRPr lang="es-ES" dirty="0" smtClean="0">
              <a:solidFill>
                <a:schemeClr val="bg1"/>
              </a:solidFill>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297" y="5733256"/>
            <a:ext cx="1008431" cy="684767"/>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sp>
        <p:nvSpPr>
          <p:cNvPr id="6" name="5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 name="6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13" name="4 Marcador de contenido"/>
          <p:cNvSpPr>
            <a:spLocks noGrp="1"/>
          </p:cNvSpPr>
          <p:nvPr>
            <p:ph idx="13"/>
          </p:nvPr>
        </p:nvSpPr>
        <p:spPr>
          <a:xfrm>
            <a:off x="3419872" y="188640"/>
            <a:ext cx="5724128" cy="576064"/>
          </a:xfrm>
        </p:spPr>
        <p:txBody>
          <a:bodyPr>
            <a:normAutofit/>
          </a:bodyPr>
          <a:lstStyle/>
          <a:p>
            <a:r>
              <a:rPr lang="es-CO" dirty="0" smtClean="0"/>
              <a:t>Títulos</a:t>
            </a:r>
            <a:endParaRPr lang="es-ES" dirty="0" smtClean="0"/>
          </a:p>
        </p:txBody>
      </p:sp>
      <p:sp>
        <p:nvSpPr>
          <p:cNvPr id="8" name="4 Marcador de fecha"/>
          <p:cNvSpPr>
            <a:spLocks noGrp="1"/>
          </p:cNvSpPr>
          <p:nvPr>
            <p:ph type="dt" sz="half" idx="14"/>
          </p:nvPr>
        </p:nvSpPr>
        <p:spPr/>
        <p:txBody>
          <a:bodyPr/>
          <a:lstStyle>
            <a:lvl1pPr>
              <a:defRPr/>
            </a:lvl1pPr>
          </a:lstStyle>
          <a:p>
            <a:pPr>
              <a:defRPr/>
            </a:pPr>
            <a:fld id="{11DE0FDC-6B22-4191-8042-9D7A29C9DF51}" type="datetimeFigureOut">
              <a:rPr lang="es-CO"/>
              <a:pPr>
                <a:defRPr/>
              </a:pPr>
              <a:t>28/11/2013</a:t>
            </a:fld>
            <a:endParaRPr lang="es-CO"/>
          </a:p>
        </p:txBody>
      </p:sp>
      <p:sp>
        <p:nvSpPr>
          <p:cNvPr id="9" name="5 Marcador de pie de página"/>
          <p:cNvSpPr>
            <a:spLocks noGrp="1"/>
          </p:cNvSpPr>
          <p:nvPr>
            <p:ph type="ftr" sz="quarter" idx="15"/>
          </p:nvPr>
        </p:nvSpPr>
        <p:spPr/>
        <p:txBody>
          <a:bodyPr/>
          <a:lstStyle>
            <a:lvl1pPr>
              <a:defRPr/>
            </a:lvl1pPr>
          </a:lstStyle>
          <a:p>
            <a:pPr>
              <a:defRPr/>
            </a:pPr>
            <a:endParaRPr lang="es-CO"/>
          </a:p>
        </p:txBody>
      </p:sp>
      <p:sp>
        <p:nvSpPr>
          <p:cNvPr id="10" name="6 Marcador de número de diapositiva"/>
          <p:cNvSpPr>
            <a:spLocks noGrp="1"/>
          </p:cNvSpPr>
          <p:nvPr>
            <p:ph type="sldNum" sz="quarter" idx="16"/>
          </p:nvPr>
        </p:nvSpPr>
        <p:spPr/>
        <p:txBody>
          <a:bodyPr/>
          <a:lstStyle>
            <a:lvl1pPr>
              <a:defRPr/>
            </a:lvl1pPr>
          </a:lstStyle>
          <a:p>
            <a:pPr>
              <a:defRPr/>
            </a:pPr>
            <a:fld id="{8A787503-AF83-4969-9E05-11640B2BB42D}" type="slidenum">
              <a:rPr lang="es-CO"/>
              <a:pPr>
                <a:defRPr/>
              </a:pPr>
              <a:t>‹Nº›</a:t>
            </a:fld>
            <a:endParaRPr lang="es-CO"/>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5" name="4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2" name="1 Título"/>
          <p:cNvSpPr>
            <a:spLocks noGrp="1"/>
          </p:cNvSpPr>
          <p:nvPr>
            <p:ph type="title"/>
          </p:nvPr>
        </p:nvSpPr>
        <p:spPr/>
        <p:txBody>
          <a:bodyPr/>
          <a:lstStyle/>
          <a:p>
            <a:r>
              <a:rPr lang="es-ES" dirty="0" smtClean="0"/>
              <a:t>Haga clic para modificar el estilo de título del patrón</a:t>
            </a:r>
            <a:endParaRPr lang="es-CO"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3 Marcador de fecha"/>
          <p:cNvSpPr>
            <a:spLocks noGrp="1"/>
          </p:cNvSpPr>
          <p:nvPr>
            <p:ph type="dt" sz="half" idx="10"/>
          </p:nvPr>
        </p:nvSpPr>
        <p:spPr/>
        <p:txBody>
          <a:bodyPr/>
          <a:lstStyle>
            <a:lvl1pPr>
              <a:defRPr/>
            </a:lvl1pPr>
          </a:lstStyle>
          <a:p>
            <a:pPr>
              <a:defRPr/>
            </a:pPr>
            <a:fld id="{2C70B303-F66A-422C-927F-5729F1680E08}" type="datetimeFigureOut">
              <a:rPr lang="es-CO"/>
              <a:pPr>
                <a:defRPr/>
              </a:pPr>
              <a:t>28/11/2013</a:t>
            </a:fld>
            <a:endParaRPr lang="es-CO"/>
          </a:p>
        </p:txBody>
      </p:sp>
      <p:sp>
        <p:nvSpPr>
          <p:cNvPr id="7" name="4 Marcador de pie de página"/>
          <p:cNvSpPr>
            <a:spLocks noGrp="1"/>
          </p:cNvSpPr>
          <p:nvPr>
            <p:ph type="ftr" sz="quarter" idx="11"/>
          </p:nvPr>
        </p:nvSpPr>
        <p:spPr/>
        <p:txBody>
          <a:bodyPr/>
          <a:lstStyle>
            <a:lvl1pPr>
              <a:defRPr/>
            </a:lvl1pPr>
          </a:lstStyle>
          <a:p>
            <a:pPr>
              <a:defRPr/>
            </a:pPr>
            <a:endParaRPr lang="es-CO"/>
          </a:p>
        </p:txBody>
      </p:sp>
      <p:sp>
        <p:nvSpPr>
          <p:cNvPr id="8" name="5 Marcador de número de diapositiva"/>
          <p:cNvSpPr>
            <a:spLocks noGrp="1"/>
          </p:cNvSpPr>
          <p:nvPr>
            <p:ph type="sldNum" sz="quarter" idx="12"/>
          </p:nvPr>
        </p:nvSpPr>
        <p:spPr/>
        <p:txBody>
          <a:bodyPr/>
          <a:lstStyle>
            <a:lvl1pPr>
              <a:defRPr/>
            </a:lvl1pPr>
          </a:lstStyle>
          <a:p>
            <a:pPr>
              <a:defRPr/>
            </a:pPr>
            <a:fld id="{DB77AC8D-82B6-4E3C-B6BE-C5F46AA7863E}" type="slidenum">
              <a:rPr lang="es-CO"/>
              <a:pPr>
                <a:defRPr/>
              </a:pPr>
              <a:t>‹Nº›</a:t>
            </a:fld>
            <a:endParaRPr lang="es-CO"/>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4383FDD-7D11-4211-B33A-9540B19C94AB}" type="datetimeFigureOut">
              <a:rPr lang="es-CO"/>
              <a:pPr>
                <a:defRPr/>
              </a:pPr>
              <a:t>28/11/2013</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63E046EF-E401-4A06-A737-FBA4300B1779}" type="slidenum">
              <a:rPr lang="es-CO"/>
              <a:pPr>
                <a:defRPr/>
              </a:pPr>
              <a:t>‹Nº›</a:t>
            </a:fld>
            <a:endParaRPr lang="es-CO"/>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B2A0B349-F178-4DB8-AE49-88B47E3DC892}" type="datetimeFigureOut">
              <a:rPr lang="es-CO"/>
              <a:pPr>
                <a:defRPr/>
              </a:pPr>
              <a:t>28/11/2013</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14FE0F8D-8A8E-45C5-85C5-9A21A8A644FC}" type="slidenum">
              <a:rPr lang="es-CO"/>
              <a:pPr>
                <a:defRPr/>
              </a:pPr>
              <a:t>‹Nº›</a:t>
            </a:fld>
            <a:endParaRPr lang="es-CO"/>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8D61D5B4-C61E-4018-94BF-528FEE48E13F}" type="datetimeFigureOut">
              <a:rPr lang="es-CO"/>
              <a:pPr>
                <a:defRPr/>
              </a:pPr>
              <a:t>28/11/2013</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A74D4678-A7C8-4FE3-B941-59941AB9CE83}" type="slidenum">
              <a:rPr lang="es-CO"/>
              <a:pPr>
                <a:defRPr/>
              </a:pPr>
              <a:t>‹Nº›</a:t>
            </a:fld>
            <a:endParaRPr lang="es-CO"/>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59C69717-A33A-40A4-87E3-261BA333F48B}" type="datetimeFigureOut">
              <a:rPr lang="es-CO"/>
              <a:pPr>
                <a:defRPr/>
              </a:pPr>
              <a:t>28/11/2013</a:t>
            </a:fld>
            <a:endParaRPr lang="es-CO"/>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A24FE668-B5F4-45FF-9870-D03C0F364950}" type="slidenum">
              <a:rPr lang="es-CO"/>
              <a:pPr>
                <a:defRPr/>
              </a:pPr>
              <a:t>‹Nº›</a:t>
            </a:fld>
            <a:endParaRPr lang="es-CO"/>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Rectángulo"/>
          <p:cNvSpPr/>
          <p:nvPr userDrawn="1"/>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3" name="2 Rectángulo"/>
          <p:cNvSpPr/>
          <p:nvPr userDrawn="1"/>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4" name="3 Marcador de fecha"/>
          <p:cNvSpPr>
            <a:spLocks noGrp="1"/>
          </p:cNvSpPr>
          <p:nvPr>
            <p:ph type="dt" sz="half" idx="10"/>
          </p:nvPr>
        </p:nvSpPr>
        <p:spPr/>
        <p:txBody>
          <a:bodyPr/>
          <a:lstStyle>
            <a:lvl1pPr>
              <a:defRPr/>
            </a:lvl1pPr>
          </a:lstStyle>
          <a:p>
            <a:pPr>
              <a:defRPr/>
            </a:pPr>
            <a:fld id="{6536EF5A-F076-406F-AAEE-8E9F0CBF824E}" type="datetimeFigureOut">
              <a:rPr lang="es-CO"/>
              <a:pPr>
                <a:defRPr/>
              </a:pPr>
              <a:t>28/11/2013</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9D9B3137-C409-4A53-AF6A-E9679FFA37F0}" type="slidenum">
              <a:rPr lang="es-CO"/>
              <a:pPr>
                <a:defRPr/>
              </a:pPr>
              <a:t>‹Nº›</a:t>
            </a:fld>
            <a:endParaRPr lang="es-CO"/>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E454C90-1613-4788-AF93-0F5DEE1C6CC9}" type="datetimeFigureOut">
              <a:rPr lang="es-CO"/>
              <a:pPr>
                <a:defRPr/>
              </a:pPr>
              <a:t>28/11/2013</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A4067889-FD5D-4100-8DA7-656A6EEB8A2A}" type="slidenum">
              <a:rPr lang="es-CO"/>
              <a:pPr>
                <a:defRPr/>
              </a:pPr>
              <a:t>‹Nº›</a:t>
            </a:fld>
            <a:endParaRPr lang="es-CO"/>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D78642B-5936-4AF5-9225-C0EF3F38FA0A}" type="datetimeFigureOut">
              <a:rPr lang="es-CO"/>
              <a:pPr>
                <a:defRPr/>
              </a:pPr>
              <a:t>28/11/2013</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C4F54FB6-8070-43DD-B31F-DC63DBD9F9A1}" type="slidenum">
              <a:rPr lang="es-CO"/>
              <a:pPr>
                <a:defRPr/>
              </a:pPr>
              <a:t>‹Nº›</a:t>
            </a:fld>
            <a:endParaRPr lang="es-CO"/>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A5CDD519-5E61-414D-81B0-4AAA51343087}" type="datetimeFigureOut">
              <a:rPr lang="es-CO"/>
              <a:pPr>
                <a:defRPr/>
              </a:pPr>
              <a:t>28/11/2013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A53B0F93-2B09-4B78-AFAA-3D7798159F88}"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3884" r:id="rId1"/>
    <p:sldLayoutId id="2147483893" r:id="rId2"/>
    <p:sldLayoutId id="2147483885" r:id="rId3"/>
    <p:sldLayoutId id="2147483886" r:id="rId4"/>
    <p:sldLayoutId id="2147483887" r:id="rId5"/>
    <p:sldLayoutId id="2147483888" r:id="rId6"/>
    <p:sldLayoutId id="2147483894" r:id="rId7"/>
    <p:sldLayoutId id="2147483889" r:id="rId8"/>
    <p:sldLayoutId id="2147483890" r:id="rId9"/>
    <p:sldLayoutId id="2147483891" r:id="rId10"/>
    <p:sldLayoutId id="2147483892" r:id="rId11"/>
    <p:sldLayoutId id="2147483895" r:id="rId12"/>
    <p:sldLayoutId id="2147483896" r:id="rId13"/>
    <p:sldLayoutId id="2147483898" r:id="rId14"/>
    <p:sldLayoutId id="2147483900" r:id="rId15"/>
    <p:sldLayoutId id="2147483901" r:id="rId16"/>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hyperlink" Target="http://www.google.com.co/imgres?imgurl=http://www.fondosdepantalla.biz/images/wallpapers/Ovejas_en_el_Campo-1024x768-853929.jpeg&amp;imgrefurl=http://www.fondosdepantalla.biz/wallpaper/Ovejas-en-el-Campo/&amp;usg=__2A6xtKq8M6CRBFfU-qEUPIyliCs=&amp;h=768&amp;w=1024&amp;sz=386&amp;hl=es&amp;start=4&amp;zoom=1&amp;tbnid=Gccidl7kQ1QnAM:&amp;tbnh=113&amp;tbnw=150&amp;prev=/images?q=CAMPO&amp;um=1&amp;hl=es&amp;tbs=isch:1&amp;um=1&amp;itbs=1" TargetMode="External"/><Relationship Id="rId9" Type="http://schemas.openxmlformats.org/officeDocument/2006/relationships/image" Target="../media/image25.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hyperlink" Target="http://www.google.com.co/imgres?imgurl=http://www.fondosdepantalla.biz/images/wallpapers/Ovejas_en_el_Campo-1024x768-853929.jpeg&amp;imgrefurl=http://www.fondosdepantalla.biz/wallpaper/Ovejas-en-el-Campo/&amp;usg=__2A6xtKq8M6CRBFfU-qEUPIyliCs=&amp;h=768&amp;w=1024&amp;sz=386&amp;hl=es&amp;start=4&amp;zoom=1&amp;tbnid=Gccidl7kQ1QnAM:&amp;tbnh=113&amp;tbnw=150&amp;prev=/images?q=CAMPO&amp;um=1&amp;hl=es&amp;tbs=isch:1&amp;um=1&amp;itbs=1" TargetMode="External"/><Relationship Id="rId9" Type="http://schemas.openxmlformats.org/officeDocument/2006/relationships/image" Target="../media/image25.jpeg"/></Relationships>
</file>

<file path=ppt/slides/_rels/slide11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hyperlink" Target="http://www.google.com.co/imgres?imgurl=http://www.fondosdepantalla.biz/images/wallpapers/Ovejas_en_el_Campo-1024x768-853929.jpeg&amp;imgrefurl=http://www.fondosdepantalla.biz/wallpaper/Ovejas-en-el-Campo/&amp;usg=__2A6xtKq8M6CRBFfU-qEUPIyliCs=&amp;h=768&amp;w=1024&amp;sz=386&amp;hl=es&amp;start=4&amp;zoom=1&amp;tbnid=Gccidl7kQ1QnAM:&amp;tbnh=113&amp;tbnw=150&amp;prev=/images?q=CAMPO&amp;um=1&amp;hl=es&amp;tbs=isch:1&amp;um=1&amp;itbs=1" TargetMode="External"/><Relationship Id="rId9" Type="http://schemas.openxmlformats.org/officeDocument/2006/relationships/image" Target="../media/image25.jpeg"/></Relationships>
</file>

<file path=ppt/slides/_rels/slide11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hyperlink" Target="http://www.google.com.co/imgres?imgurl=http://www.fondosdepantalla.biz/images/wallpapers/Ovejas_en_el_Campo-1024x768-853929.jpeg&amp;imgrefurl=http://www.fondosdepantalla.biz/wallpaper/Ovejas-en-el-Campo/&amp;usg=__2A6xtKq8M6CRBFfU-qEUPIyliCs=&amp;h=768&amp;w=1024&amp;sz=386&amp;hl=es&amp;start=4&amp;zoom=1&amp;tbnid=Gccidl7kQ1QnAM:&amp;tbnh=113&amp;tbnw=150&amp;prev=/images?q=CAMPO&amp;um=1&amp;hl=es&amp;tbs=isch:1&amp;um=1&amp;itbs=1" TargetMode="External"/><Relationship Id="rId9" Type="http://schemas.openxmlformats.org/officeDocument/2006/relationships/image" Target="../media/image25.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hyperlink" Target="http://www.google.com.co/imgres?imgurl=http://www.fondosdepantalla.biz/images/wallpapers/Ovejas_en_el_Campo-1024x768-853929.jpeg&amp;imgrefurl=http://www.fondosdepantalla.biz/wallpaper/Ovejas-en-el-Campo/&amp;usg=__2A6xtKq8M6CRBFfU-qEUPIyliCs=&amp;h=768&amp;w=1024&amp;sz=386&amp;hl=es&amp;start=4&amp;zoom=1&amp;tbnid=Gccidl7kQ1QnAM:&amp;tbnh=113&amp;tbnw=150&amp;prev=/images?q=CAMPO&amp;um=1&amp;hl=es&amp;tbs=isch:1&amp;um=1&amp;itbs=1" TargetMode="External"/><Relationship Id="rId9" Type="http://schemas.openxmlformats.org/officeDocument/2006/relationships/image" Target="../media/image25.jpeg"/></Relationships>
</file>

<file path=ppt/slides/_rels/slide1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image" Target="../media/image40.emf"/></Relationships>
</file>

<file path=ppt/slides/_rels/slide1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4.xml"/><Relationship Id="rId16" Type="http://schemas.openxmlformats.org/officeDocument/2006/relationships/diagramColors" Target="../diagrams/colors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http://www.secretariasenado.gov.co/senado/basedoc/cp/constitucion_politica_1991_pr011.html"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transparencia.gov.co/Presupuesto/Documentos/RegimenPresupuestal/ley38de1989.htm"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hyperlink" Target="http://www.transparencia.gov.co/Presupuesto/Documentos/RegimenPresupuestal/ley225de1995.htm" TargetMode="External"/><Relationship Id="rId4" Type="http://schemas.openxmlformats.org/officeDocument/2006/relationships/hyperlink" Target="http://www.transparencia.gov.co/Presupuesto/Documentos/RegimenPresupuestal/Ley179de1994.ht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7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CO"/>
          </a:p>
        </p:txBody>
      </p:sp>
      <p:sp>
        <p:nvSpPr>
          <p:cNvPr id="16" name="4 Marcador de contenido"/>
          <p:cNvSpPr>
            <a:spLocks noGrp="1"/>
          </p:cNvSpPr>
          <p:nvPr>
            <p:ph idx="1"/>
          </p:nvPr>
        </p:nvSpPr>
        <p:spPr>
          <a:xfrm>
            <a:off x="3419872" y="188640"/>
            <a:ext cx="5724128" cy="576064"/>
          </a:xfrm>
        </p:spPr>
        <p:txBody>
          <a:bodyPr>
            <a:normAutofit/>
          </a:bodyPr>
          <a:lstStyle/>
          <a:p>
            <a:pPr algn="just">
              <a:lnSpc>
                <a:spcPct val="80000"/>
              </a:lnSpc>
              <a:buNone/>
              <a:defRPr/>
            </a:pPr>
            <a:r>
              <a:rPr lang="es-CO" b="1" dirty="0" smtClean="0">
                <a:solidFill>
                  <a:schemeClr val="bg1"/>
                </a:solidFill>
              </a:rPr>
              <a:t>Orden del día</a:t>
            </a:r>
            <a:endParaRPr lang="es-ES" dirty="0" smtClean="0">
              <a:solidFill>
                <a:schemeClr val="bg1"/>
              </a:solidFill>
            </a:endParaRPr>
          </a:p>
        </p:txBody>
      </p:sp>
      <p:sp>
        <p:nvSpPr>
          <p:cNvPr id="6" name="4 Marcador de contenido"/>
          <p:cNvSpPr txBox="1">
            <a:spLocks/>
          </p:cNvSpPr>
          <p:nvPr/>
        </p:nvSpPr>
        <p:spPr>
          <a:xfrm>
            <a:off x="91766" y="94320"/>
            <a:ext cx="3348372" cy="6703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 typeface="Arial" pitchFamily="34" charset="0"/>
              <a:buNone/>
              <a:defRPr/>
            </a:pPr>
            <a:r>
              <a:rPr lang="es-CO" b="1" dirty="0" smtClean="0"/>
              <a:t>	</a:t>
            </a:r>
            <a:endParaRPr lang="es-ES" dirty="0" smtClean="0"/>
          </a:p>
        </p:txBody>
      </p:sp>
      <p:sp>
        <p:nvSpPr>
          <p:cNvPr id="7" name="Rectangle 21"/>
          <p:cNvSpPr>
            <a:spLocks noChangeArrowheads="1"/>
          </p:cNvSpPr>
          <p:nvPr/>
        </p:nvSpPr>
        <p:spPr bwMode="auto">
          <a:xfrm>
            <a:off x="360424" y="872716"/>
            <a:ext cx="8928100" cy="657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b="1" dirty="0" smtClean="0">
                <a:solidFill>
                  <a:srgbClr val="000000"/>
                </a:solidFill>
                <a:latin typeface="Calibri" pitchFamily="34" charset="0"/>
              </a:rPr>
              <a:t>7:00 </a:t>
            </a:r>
            <a:r>
              <a:rPr lang="es-ES_tradnl" b="1" dirty="0">
                <a:solidFill>
                  <a:srgbClr val="000000"/>
                </a:solidFill>
                <a:latin typeface="Calibri" pitchFamily="34" charset="0"/>
              </a:rPr>
              <a:t>a </a:t>
            </a:r>
            <a:r>
              <a:rPr lang="es-ES_tradnl" b="1" dirty="0" smtClean="0">
                <a:solidFill>
                  <a:srgbClr val="000000"/>
                </a:solidFill>
                <a:latin typeface="Calibri" pitchFamily="34" charset="0"/>
              </a:rPr>
              <a:t>7:30   </a:t>
            </a:r>
            <a:r>
              <a:rPr lang="es-ES_tradnl" b="1" dirty="0">
                <a:solidFill>
                  <a:srgbClr val="000000"/>
                </a:solidFill>
                <a:latin typeface="Calibri" pitchFamily="34" charset="0"/>
              </a:rPr>
              <a:t>	Registro</a:t>
            </a:r>
            <a:r>
              <a:rPr lang="es-ES_tradnl" dirty="0">
                <a:solidFill>
                  <a:srgbClr val="000000"/>
                </a:solidFill>
                <a:latin typeface="Calibri" pitchFamily="34" charset="0"/>
              </a:rPr>
              <a:t> </a:t>
            </a:r>
          </a:p>
          <a:p>
            <a:pPr>
              <a:lnSpc>
                <a:spcPct val="50000"/>
              </a:lnSpc>
            </a:pPr>
            <a:endParaRPr lang="es-ES_tradnl" dirty="0">
              <a:solidFill>
                <a:srgbClr val="000000"/>
              </a:solidFill>
              <a:latin typeface="Calibri" pitchFamily="34" charset="0"/>
            </a:endParaRPr>
          </a:p>
          <a:p>
            <a:r>
              <a:rPr lang="es-ES_tradnl" b="1" dirty="0" smtClean="0">
                <a:solidFill>
                  <a:srgbClr val="000000"/>
                </a:solidFill>
                <a:latin typeface="Calibri" pitchFamily="34" charset="0"/>
              </a:rPr>
              <a:t>7:30 </a:t>
            </a:r>
            <a:r>
              <a:rPr lang="es-ES_tradnl" b="1" dirty="0">
                <a:solidFill>
                  <a:srgbClr val="000000"/>
                </a:solidFill>
                <a:latin typeface="Calibri" pitchFamily="34" charset="0"/>
              </a:rPr>
              <a:t>a </a:t>
            </a:r>
            <a:r>
              <a:rPr lang="es-ES_tradnl" b="1" dirty="0" smtClean="0">
                <a:solidFill>
                  <a:srgbClr val="000000"/>
                </a:solidFill>
                <a:latin typeface="Calibri" pitchFamily="34" charset="0"/>
              </a:rPr>
              <a:t>7:45       </a:t>
            </a:r>
            <a:r>
              <a:rPr lang="es-ES_tradnl" b="1" dirty="0">
                <a:solidFill>
                  <a:srgbClr val="000000"/>
                </a:solidFill>
                <a:latin typeface="Calibri" pitchFamily="34" charset="0"/>
              </a:rPr>
              <a:t>	Instalación</a:t>
            </a:r>
            <a:endParaRPr lang="es-ES_tradnl" dirty="0">
              <a:solidFill>
                <a:srgbClr val="000000"/>
              </a:solidFill>
              <a:latin typeface="Calibri" pitchFamily="34" charset="0"/>
            </a:endParaRPr>
          </a:p>
          <a:p>
            <a:r>
              <a:rPr lang="es-ES_tradnl" dirty="0">
                <a:solidFill>
                  <a:srgbClr val="000000"/>
                </a:solidFill>
                <a:latin typeface="Calibri" pitchFamily="34" charset="0"/>
              </a:rPr>
              <a:t>                     	Dr. Ricardo Bonilla González, Secretario Distrital de Hacienda</a:t>
            </a:r>
          </a:p>
          <a:p>
            <a:pPr>
              <a:lnSpc>
                <a:spcPct val="55000"/>
              </a:lnSpc>
            </a:pPr>
            <a:endParaRPr lang="es-ES_tradnl" dirty="0">
              <a:solidFill>
                <a:srgbClr val="000000"/>
              </a:solidFill>
              <a:latin typeface="Calibri" pitchFamily="34" charset="0"/>
            </a:endParaRPr>
          </a:p>
          <a:p>
            <a:r>
              <a:rPr lang="es-ES_tradnl" b="1" dirty="0" smtClean="0">
                <a:solidFill>
                  <a:srgbClr val="000000"/>
                </a:solidFill>
                <a:latin typeface="Calibri" pitchFamily="34" charset="0"/>
              </a:rPr>
              <a:t>7:50 </a:t>
            </a:r>
            <a:r>
              <a:rPr lang="es-ES_tradnl" b="1" dirty="0">
                <a:solidFill>
                  <a:srgbClr val="000000"/>
                </a:solidFill>
                <a:latin typeface="Calibri" pitchFamily="34" charset="0"/>
              </a:rPr>
              <a:t>a </a:t>
            </a:r>
            <a:r>
              <a:rPr lang="es-ES_tradnl" b="1" dirty="0" smtClean="0">
                <a:solidFill>
                  <a:srgbClr val="000000"/>
                </a:solidFill>
                <a:latin typeface="Calibri" pitchFamily="34" charset="0"/>
              </a:rPr>
              <a:t>10:00 </a:t>
            </a:r>
            <a:r>
              <a:rPr lang="es-ES_tradnl" b="1" dirty="0">
                <a:solidFill>
                  <a:srgbClr val="000000"/>
                </a:solidFill>
                <a:latin typeface="Calibri" pitchFamily="34" charset="0"/>
              </a:rPr>
              <a:t>	Generalidades </a:t>
            </a:r>
            <a:r>
              <a:rPr lang="es-ES_tradnl" b="1" dirty="0" smtClean="0">
                <a:solidFill>
                  <a:srgbClr val="000000"/>
                </a:solidFill>
                <a:latin typeface="Calibri" pitchFamily="34" charset="0"/>
              </a:rPr>
              <a:t>Presupuesto Distrital </a:t>
            </a:r>
            <a:endParaRPr lang="es-ES_tradnl" dirty="0">
              <a:solidFill>
                <a:srgbClr val="000000"/>
              </a:solidFill>
              <a:latin typeface="Calibri" pitchFamily="34" charset="0"/>
            </a:endParaRPr>
          </a:p>
          <a:p>
            <a:r>
              <a:rPr lang="es-ES_tradnl" dirty="0">
                <a:solidFill>
                  <a:srgbClr val="000000"/>
                </a:solidFill>
                <a:latin typeface="Calibri" pitchFamily="34" charset="0"/>
              </a:rPr>
              <a:t>                     	</a:t>
            </a:r>
            <a:r>
              <a:rPr lang="es-ES_tradnl" dirty="0" smtClean="0">
                <a:solidFill>
                  <a:srgbClr val="000000"/>
                </a:solidFill>
                <a:latin typeface="Calibri" pitchFamily="34" charset="0"/>
              </a:rPr>
              <a:t>Dra. Piedad Muñoz Rojas, Directora Distrital de Presupuesto</a:t>
            </a:r>
          </a:p>
          <a:p>
            <a:pPr>
              <a:lnSpc>
                <a:spcPct val="55000"/>
              </a:lnSpc>
            </a:pPr>
            <a:endParaRPr lang="es-ES_tradnl" dirty="0">
              <a:solidFill>
                <a:srgbClr val="000000"/>
              </a:solidFill>
              <a:latin typeface="Calibri" pitchFamily="34" charset="0"/>
            </a:endParaRPr>
          </a:p>
          <a:p>
            <a:r>
              <a:rPr lang="es-ES_tradnl" b="1" dirty="0" smtClean="0">
                <a:solidFill>
                  <a:srgbClr val="000000"/>
                </a:solidFill>
                <a:latin typeface="Calibri" pitchFamily="34" charset="0"/>
              </a:rPr>
              <a:t>10</a:t>
            </a:r>
            <a:r>
              <a:rPr lang="es-ES_tradnl" b="1" dirty="0">
                <a:solidFill>
                  <a:srgbClr val="000000"/>
                </a:solidFill>
                <a:latin typeface="Calibri" pitchFamily="34" charset="0"/>
              </a:rPr>
              <a:t>: </a:t>
            </a:r>
            <a:r>
              <a:rPr lang="es-ES_tradnl" b="1" dirty="0" smtClean="0">
                <a:solidFill>
                  <a:srgbClr val="000000"/>
                </a:solidFill>
                <a:latin typeface="Calibri" pitchFamily="34" charset="0"/>
              </a:rPr>
              <a:t>00 </a:t>
            </a:r>
            <a:r>
              <a:rPr lang="es-ES_tradnl" b="1" dirty="0">
                <a:solidFill>
                  <a:srgbClr val="000000"/>
                </a:solidFill>
                <a:latin typeface="Calibri" pitchFamily="34" charset="0"/>
              </a:rPr>
              <a:t>a </a:t>
            </a:r>
            <a:r>
              <a:rPr lang="es-ES_tradnl" b="1" dirty="0" smtClean="0">
                <a:solidFill>
                  <a:srgbClr val="000000"/>
                </a:solidFill>
                <a:latin typeface="Calibri" pitchFamily="34" charset="0"/>
              </a:rPr>
              <a:t>10:15 </a:t>
            </a:r>
            <a:r>
              <a:rPr lang="es-ES_tradnl" b="1" dirty="0">
                <a:solidFill>
                  <a:srgbClr val="000000"/>
                </a:solidFill>
                <a:latin typeface="Calibri" pitchFamily="34" charset="0"/>
              </a:rPr>
              <a:t>	Café</a:t>
            </a:r>
          </a:p>
          <a:p>
            <a:pPr>
              <a:lnSpc>
                <a:spcPct val="55000"/>
              </a:lnSpc>
            </a:pPr>
            <a:endParaRPr lang="es-ES_tradnl" b="1" dirty="0" smtClean="0">
              <a:solidFill>
                <a:srgbClr val="000000"/>
              </a:solidFill>
              <a:latin typeface="Calibri" pitchFamily="34" charset="0"/>
            </a:endParaRPr>
          </a:p>
          <a:p>
            <a:pPr>
              <a:lnSpc>
                <a:spcPct val="55000"/>
              </a:lnSpc>
            </a:pPr>
            <a:endParaRPr lang="es-ES_tradnl" b="1" dirty="0" smtClean="0">
              <a:solidFill>
                <a:srgbClr val="000000"/>
              </a:solidFill>
              <a:latin typeface="Calibri" pitchFamily="34" charset="0"/>
            </a:endParaRPr>
          </a:p>
          <a:p>
            <a:pPr>
              <a:lnSpc>
                <a:spcPct val="55000"/>
              </a:lnSpc>
            </a:pPr>
            <a:r>
              <a:rPr lang="es-ES_tradnl" b="1" dirty="0">
                <a:solidFill>
                  <a:srgbClr val="000000"/>
                </a:solidFill>
                <a:latin typeface="Calibri" pitchFamily="34" charset="0"/>
              </a:rPr>
              <a:t>10:15 a 10:45	Lineamientos de Política </a:t>
            </a:r>
            <a:r>
              <a:rPr lang="es-ES_tradnl" b="1" dirty="0" smtClean="0">
                <a:solidFill>
                  <a:srgbClr val="000000"/>
                </a:solidFill>
                <a:latin typeface="Calibri" pitchFamily="34" charset="0"/>
              </a:rPr>
              <a:t>Programación Presupuestal </a:t>
            </a:r>
            <a:r>
              <a:rPr lang="es-ES_tradnl" b="1" dirty="0">
                <a:solidFill>
                  <a:srgbClr val="000000"/>
                </a:solidFill>
                <a:latin typeface="Calibri" pitchFamily="34" charset="0"/>
              </a:rPr>
              <a:t>2014</a:t>
            </a:r>
          </a:p>
          <a:p>
            <a:pPr>
              <a:lnSpc>
                <a:spcPct val="55000"/>
              </a:lnSpc>
            </a:pPr>
            <a:r>
              <a:rPr lang="es-ES_tradnl" b="1" dirty="0">
                <a:solidFill>
                  <a:srgbClr val="000000"/>
                </a:solidFill>
                <a:latin typeface="Calibri" pitchFamily="34" charset="0"/>
              </a:rPr>
              <a:t>		</a:t>
            </a:r>
            <a:r>
              <a:rPr lang="es-ES_tradnl" dirty="0">
                <a:solidFill>
                  <a:srgbClr val="000000"/>
                </a:solidFill>
                <a:latin typeface="Calibri" pitchFamily="34" charset="0"/>
              </a:rPr>
              <a:t> </a:t>
            </a:r>
          </a:p>
          <a:p>
            <a:pPr>
              <a:lnSpc>
                <a:spcPct val="55000"/>
              </a:lnSpc>
            </a:pPr>
            <a:r>
              <a:rPr lang="es-ES_tradnl" dirty="0">
                <a:solidFill>
                  <a:srgbClr val="000000"/>
                </a:solidFill>
                <a:latin typeface="Calibri" pitchFamily="34" charset="0"/>
              </a:rPr>
              <a:t>		Dra. Piedad Muñoz Rojas, Directora Distrital de Presupuesto</a:t>
            </a:r>
          </a:p>
          <a:p>
            <a:pPr>
              <a:lnSpc>
                <a:spcPct val="55000"/>
              </a:lnSpc>
            </a:pPr>
            <a:endParaRPr lang="es-ES_tradnl" b="1" dirty="0">
              <a:solidFill>
                <a:srgbClr val="000000"/>
              </a:solidFill>
              <a:latin typeface="Calibri" pitchFamily="34" charset="0"/>
            </a:endParaRPr>
          </a:p>
          <a:p>
            <a:pPr>
              <a:lnSpc>
                <a:spcPct val="55000"/>
              </a:lnSpc>
            </a:pPr>
            <a:endParaRPr lang="es-ES_tradnl" b="1" dirty="0">
              <a:solidFill>
                <a:srgbClr val="000000"/>
              </a:solidFill>
              <a:latin typeface="Calibri" pitchFamily="34" charset="0"/>
            </a:endParaRPr>
          </a:p>
          <a:p>
            <a:r>
              <a:rPr lang="es-ES_tradnl" b="1" dirty="0">
                <a:solidFill>
                  <a:srgbClr val="000000"/>
                </a:solidFill>
                <a:latin typeface="Calibri" pitchFamily="34" charset="0"/>
              </a:rPr>
              <a:t>10:45 a 11:15	Sistema General de Regalías </a:t>
            </a:r>
            <a:endParaRPr lang="es-ES_tradnl" dirty="0">
              <a:solidFill>
                <a:srgbClr val="000000"/>
              </a:solidFill>
              <a:latin typeface="Calibri" pitchFamily="34" charset="0"/>
            </a:endParaRPr>
          </a:p>
          <a:p>
            <a:r>
              <a:rPr lang="es-ES_tradnl" dirty="0">
                <a:solidFill>
                  <a:srgbClr val="000000"/>
                </a:solidFill>
                <a:latin typeface="Calibri" pitchFamily="34" charset="0"/>
              </a:rPr>
              <a:t>                       	Dra. Piedad Muñoz Rojas, Directora Distrital de Presupuesto</a:t>
            </a:r>
          </a:p>
          <a:p>
            <a:r>
              <a:rPr lang="es-ES_tradnl" dirty="0">
                <a:solidFill>
                  <a:srgbClr val="000000"/>
                </a:solidFill>
                <a:latin typeface="Calibri" pitchFamily="34" charset="0"/>
              </a:rPr>
              <a:t>		Dra. Carolina Chica Builes, Directora de Integración Regional e</a:t>
            </a:r>
          </a:p>
          <a:p>
            <a:r>
              <a:rPr lang="es-ES_tradnl" b="1" dirty="0">
                <a:solidFill>
                  <a:srgbClr val="000000"/>
                </a:solidFill>
                <a:latin typeface="Calibri" pitchFamily="34" charset="0"/>
              </a:rPr>
              <a:t>		</a:t>
            </a:r>
            <a:r>
              <a:rPr lang="es-ES_tradnl" dirty="0">
                <a:solidFill>
                  <a:srgbClr val="000000"/>
                </a:solidFill>
                <a:latin typeface="Calibri" pitchFamily="34" charset="0"/>
              </a:rPr>
              <a:t>Internacional </a:t>
            </a:r>
            <a:r>
              <a:rPr lang="es-ES_tradnl" dirty="0" smtClean="0">
                <a:solidFill>
                  <a:srgbClr val="000000"/>
                </a:solidFill>
                <a:latin typeface="Calibri" pitchFamily="34" charset="0"/>
              </a:rPr>
              <a:t>, Secretaría </a:t>
            </a:r>
            <a:r>
              <a:rPr lang="es-ES_tradnl" dirty="0">
                <a:solidFill>
                  <a:srgbClr val="000000"/>
                </a:solidFill>
                <a:latin typeface="Calibri" pitchFamily="34" charset="0"/>
              </a:rPr>
              <a:t>Distrital de </a:t>
            </a:r>
            <a:r>
              <a:rPr lang="es-ES_tradnl" dirty="0" smtClean="0">
                <a:solidFill>
                  <a:srgbClr val="000000"/>
                </a:solidFill>
                <a:latin typeface="Calibri" pitchFamily="34" charset="0"/>
              </a:rPr>
              <a:t>Planeación.</a:t>
            </a:r>
            <a:endParaRPr lang="es-ES_tradnl" dirty="0">
              <a:solidFill>
                <a:srgbClr val="000000"/>
              </a:solidFill>
              <a:latin typeface="Calibri" pitchFamily="34" charset="0"/>
            </a:endParaRPr>
          </a:p>
          <a:p>
            <a:pPr>
              <a:lnSpc>
                <a:spcPct val="55000"/>
              </a:lnSpc>
            </a:pPr>
            <a:endParaRPr lang="es-ES_tradnl" b="1" dirty="0">
              <a:solidFill>
                <a:srgbClr val="000000"/>
              </a:solidFill>
              <a:latin typeface="Calibri" pitchFamily="34" charset="0"/>
            </a:endParaRPr>
          </a:p>
          <a:p>
            <a:pPr>
              <a:lnSpc>
                <a:spcPct val="55000"/>
              </a:lnSpc>
            </a:pPr>
            <a:endParaRPr lang="es-ES_tradnl" b="1" dirty="0" smtClean="0">
              <a:solidFill>
                <a:srgbClr val="000000"/>
              </a:solidFill>
              <a:latin typeface="Calibri" pitchFamily="34" charset="0"/>
            </a:endParaRPr>
          </a:p>
          <a:p>
            <a:r>
              <a:rPr lang="es-ES_tradnl" b="1" dirty="0">
                <a:solidFill>
                  <a:srgbClr val="000000"/>
                </a:solidFill>
                <a:latin typeface="Calibri" pitchFamily="34" charset="0"/>
              </a:rPr>
              <a:t>11:15 a 11:45 	Modificaciones  Funcionales del Sistema de Información Predis, </a:t>
            </a:r>
            <a:r>
              <a:rPr lang="es-ES_tradnl" dirty="0">
                <a:solidFill>
                  <a:srgbClr val="000000"/>
                </a:solidFill>
                <a:latin typeface="Calibri" pitchFamily="34" charset="0"/>
              </a:rPr>
              <a:t>			</a:t>
            </a:r>
            <a:r>
              <a:rPr lang="es-ES_tradnl" dirty="0" smtClean="0">
                <a:solidFill>
                  <a:srgbClr val="000000"/>
                </a:solidFill>
                <a:latin typeface="Calibri" pitchFamily="34" charset="0"/>
              </a:rPr>
              <a:t>Dra</a:t>
            </a:r>
            <a:r>
              <a:rPr lang="es-ES_tradnl" dirty="0">
                <a:solidFill>
                  <a:srgbClr val="000000"/>
                </a:solidFill>
                <a:latin typeface="Calibri" pitchFamily="34" charset="0"/>
              </a:rPr>
              <a:t>. Piedad Muñoz Rojas, Directora Distrital de </a:t>
            </a:r>
            <a:r>
              <a:rPr lang="es-ES_tradnl" dirty="0" smtClean="0">
                <a:solidFill>
                  <a:srgbClr val="000000"/>
                </a:solidFill>
                <a:latin typeface="Calibri" pitchFamily="34" charset="0"/>
              </a:rPr>
              <a:t>Presupuesto</a:t>
            </a:r>
          </a:p>
          <a:p>
            <a:pPr>
              <a:lnSpc>
                <a:spcPct val="55000"/>
              </a:lnSpc>
            </a:pPr>
            <a:endParaRPr lang="es-ES_tradnl" b="1" dirty="0">
              <a:solidFill>
                <a:srgbClr val="000000"/>
              </a:solidFill>
              <a:latin typeface="Calibri" pitchFamily="34" charset="0"/>
            </a:endParaRPr>
          </a:p>
          <a:p>
            <a:r>
              <a:rPr lang="es-ES_tradnl" b="1" dirty="0">
                <a:solidFill>
                  <a:srgbClr val="000000"/>
                </a:solidFill>
                <a:latin typeface="Calibri" pitchFamily="34" charset="0"/>
              </a:rPr>
              <a:t>11:45 a 12:00 	Preguntas </a:t>
            </a:r>
            <a:endParaRPr lang="es-ES_tradnl" dirty="0">
              <a:solidFill>
                <a:srgbClr val="000000"/>
              </a:solidFill>
              <a:latin typeface="Calibri" pitchFamily="34" charset="0"/>
            </a:endParaRPr>
          </a:p>
          <a:p>
            <a:pPr>
              <a:lnSpc>
                <a:spcPct val="55000"/>
              </a:lnSpc>
            </a:pPr>
            <a:endParaRPr lang="es-ES_tradnl" b="1" dirty="0">
              <a:solidFill>
                <a:srgbClr val="000000"/>
              </a:solidFill>
              <a:latin typeface="Calibri" pitchFamily="34" charset="0"/>
            </a:endParaRPr>
          </a:p>
          <a:p>
            <a:pPr>
              <a:lnSpc>
                <a:spcPct val="55000"/>
              </a:lnSpc>
            </a:pPr>
            <a:endParaRPr lang="es-ES_tradnl" b="1" dirty="0" smtClean="0">
              <a:solidFill>
                <a:srgbClr val="000000"/>
              </a:solidFill>
              <a:latin typeface="Calibri" pitchFamily="34" charset="0"/>
            </a:endParaRPr>
          </a:p>
          <a:p>
            <a:pPr>
              <a:lnSpc>
                <a:spcPct val="55000"/>
              </a:lnSpc>
            </a:pPr>
            <a:endParaRPr lang="es-ES_tradnl" b="1" dirty="0">
              <a:solidFill>
                <a:srgbClr val="000000"/>
              </a:solidFill>
              <a:latin typeface="Calibri" pitchFamily="34" charset="0"/>
            </a:endParaRPr>
          </a:p>
          <a:p>
            <a:pPr>
              <a:lnSpc>
                <a:spcPct val="55000"/>
              </a:lnSpc>
            </a:pPr>
            <a:endParaRPr lang="es-ES_tradnl" b="1" dirty="0" smtClean="0">
              <a:solidFill>
                <a:srgbClr val="000000"/>
              </a:solidFill>
              <a:latin typeface="Calibri" pitchFamily="34" charset="0"/>
            </a:endParaRPr>
          </a:p>
          <a:p>
            <a:pPr>
              <a:lnSpc>
                <a:spcPct val="55000"/>
              </a:lnSpc>
            </a:pPr>
            <a:endParaRPr lang="es-ES_tradnl" b="1" dirty="0" smtClean="0">
              <a:solidFill>
                <a:srgbClr val="000000"/>
              </a:solidFill>
              <a:latin typeface="Calibri" pitchFamily="34" charset="0"/>
            </a:endParaRPr>
          </a:p>
          <a:p>
            <a:pPr>
              <a:lnSpc>
                <a:spcPct val="55000"/>
              </a:lnSpc>
            </a:pPr>
            <a:endParaRPr lang="es-ES_tradnl" b="1" dirty="0">
              <a:solidFill>
                <a:srgbClr val="000000"/>
              </a:solidFill>
              <a:latin typeface="Calibri" pitchFamily="34" charset="0"/>
            </a:endParaRPr>
          </a:p>
        </p:txBody>
      </p:sp>
    </p:spTree>
    <p:extLst>
      <p:ext uri="{BB962C8B-B14F-4D97-AF65-F5344CB8AC3E}">
        <p14:creationId xmlns:p14="http://schemas.microsoft.com/office/powerpoint/2010/main" val="37981202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6567488" y="2540000"/>
            <a:ext cx="1892300" cy="817563"/>
          </a:xfrm>
          <a:prstGeom prst="wedgeRoundRectCallout">
            <a:avLst>
              <a:gd name="adj1" fmla="val -65250"/>
              <a:gd name="adj2" fmla="val 51310"/>
              <a:gd name="adj3" fmla="val 16667"/>
            </a:avLst>
          </a:prstGeom>
          <a:solidFill>
            <a:schemeClr val="bg1"/>
          </a:solidFill>
          <a:ln w="12700">
            <a:solidFill>
              <a:schemeClr val="tx1"/>
            </a:solidFill>
            <a:miter lim="800000"/>
            <a:headEnd/>
            <a:tailEnd/>
          </a:ln>
        </p:spPr>
        <p:txBody>
          <a:bodyPr wrap="none" anchor="ctr"/>
          <a:lstStyle/>
          <a:p>
            <a:endParaRPr lang="es-CO"/>
          </a:p>
        </p:txBody>
      </p:sp>
      <p:sp>
        <p:nvSpPr>
          <p:cNvPr id="16387" name="AutoShape 3"/>
          <p:cNvSpPr>
            <a:spLocks noChangeArrowheads="1"/>
          </p:cNvSpPr>
          <p:nvPr/>
        </p:nvSpPr>
        <p:spPr bwMode="auto">
          <a:xfrm>
            <a:off x="6659563" y="4292600"/>
            <a:ext cx="1663700" cy="663575"/>
          </a:xfrm>
          <a:prstGeom prst="wedgeRoundRectCallout">
            <a:avLst>
              <a:gd name="adj1" fmla="val -63167"/>
              <a:gd name="adj2" fmla="val 75278"/>
              <a:gd name="adj3" fmla="val 16667"/>
            </a:avLst>
          </a:prstGeom>
          <a:solidFill>
            <a:schemeClr val="bg1"/>
          </a:solidFill>
          <a:ln w="12700">
            <a:solidFill>
              <a:schemeClr val="tx1"/>
            </a:solidFill>
            <a:miter lim="800000"/>
            <a:headEnd/>
            <a:tailEnd/>
          </a:ln>
        </p:spPr>
        <p:txBody>
          <a:bodyPr wrap="none" anchor="ctr"/>
          <a:lstStyle/>
          <a:p>
            <a:endParaRPr lang="es-CO"/>
          </a:p>
        </p:txBody>
      </p:sp>
      <p:sp>
        <p:nvSpPr>
          <p:cNvPr id="16388" name="AutoShape 4"/>
          <p:cNvSpPr>
            <a:spLocks noChangeArrowheads="1"/>
          </p:cNvSpPr>
          <p:nvPr/>
        </p:nvSpPr>
        <p:spPr bwMode="auto">
          <a:xfrm flipH="1">
            <a:off x="857250" y="3714750"/>
            <a:ext cx="1676400" cy="963613"/>
          </a:xfrm>
          <a:prstGeom prst="wedgeRoundRectCallout">
            <a:avLst>
              <a:gd name="adj1" fmla="val -66690"/>
              <a:gd name="adj2" fmla="val 68644"/>
              <a:gd name="adj3" fmla="val 16667"/>
            </a:avLst>
          </a:prstGeom>
          <a:solidFill>
            <a:schemeClr val="bg1"/>
          </a:solidFill>
          <a:ln w="12700">
            <a:solidFill>
              <a:schemeClr val="tx1"/>
            </a:solidFill>
            <a:miter lim="800000"/>
            <a:headEnd/>
            <a:tailEnd/>
          </a:ln>
        </p:spPr>
        <p:txBody>
          <a:bodyPr wrap="none" anchor="ctr"/>
          <a:lstStyle/>
          <a:p>
            <a:endParaRPr lang="es-CO"/>
          </a:p>
        </p:txBody>
      </p:sp>
      <p:sp>
        <p:nvSpPr>
          <p:cNvPr id="16389" name="AutoShape 5"/>
          <p:cNvSpPr>
            <a:spLocks noChangeArrowheads="1"/>
          </p:cNvSpPr>
          <p:nvPr/>
        </p:nvSpPr>
        <p:spPr bwMode="auto">
          <a:xfrm flipH="1">
            <a:off x="900113" y="2060575"/>
            <a:ext cx="1816100" cy="727075"/>
          </a:xfrm>
          <a:prstGeom prst="wedgeRoundRectCallout">
            <a:avLst>
              <a:gd name="adj1" fmla="val -63194"/>
              <a:gd name="adj2" fmla="val 74528"/>
              <a:gd name="adj3" fmla="val 16667"/>
            </a:avLst>
          </a:prstGeom>
          <a:solidFill>
            <a:schemeClr val="bg1"/>
          </a:solidFill>
          <a:ln w="12700">
            <a:solidFill>
              <a:schemeClr val="tx1"/>
            </a:solidFill>
            <a:miter lim="800000"/>
            <a:headEnd/>
            <a:tailEnd/>
          </a:ln>
        </p:spPr>
        <p:txBody>
          <a:bodyPr wrap="none" anchor="ctr"/>
          <a:lstStyle/>
          <a:p>
            <a:endParaRPr lang="es-CO"/>
          </a:p>
        </p:txBody>
      </p:sp>
      <p:sp>
        <p:nvSpPr>
          <p:cNvPr id="16390" name="AutoShape 6"/>
          <p:cNvSpPr>
            <a:spLocks noChangeArrowheads="1"/>
          </p:cNvSpPr>
          <p:nvPr/>
        </p:nvSpPr>
        <p:spPr bwMode="auto">
          <a:xfrm flipH="1">
            <a:off x="3132138" y="1125538"/>
            <a:ext cx="1739900" cy="558800"/>
          </a:xfrm>
          <a:prstGeom prst="wedgeRoundRectCallout">
            <a:avLst>
              <a:gd name="adj1" fmla="val -47162"/>
              <a:gd name="adj2" fmla="val 71764"/>
              <a:gd name="adj3" fmla="val 16667"/>
            </a:avLst>
          </a:prstGeom>
          <a:solidFill>
            <a:schemeClr val="bg1"/>
          </a:solidFill>
          <a:ln w="12700">
            <a:solidFill>
              <a:schemeClr val="tx1"/>
            </a:solidFill>
            <a:miter lim="800000"/>
            <a:headEnd/>
            <a:tailEnd/>
          </a:ln>
        </p:spPr>
        <p:txBody>
          <a:bodyPr wrap="none" anchor="ctr"/>
          <a:lstStyle/>
          <a:p>
            <a:endParaRPr lang="es-CO"/>
          </a:p>
        </p:txBody>
      </p:sp>
      <p:sp>
        <p:nvSpPr>
          <p:cNvPr id="16391" name="Rectangle 7"/>
          <p:cNvSpPr>
            <a:spLocks noChangeArrowheads="1"/>
          </p:cNvSpPr>
          <p:nvPr/>
        </p:nvSpPr>
        <p:spPr bwMode="auto">
          <a:xfrm>
            <a:off x="6567488" y="2616200"/>
            <a:ext cx="1885950" cy="644525"/>
          </a:xfrm>
          <a:prstGeom prst="rect">
            <a:avLst/>
          </a:prstGeom>
          <a:noFill/>
          <a:ln w="12700">
            <a:noFill/>
            <a:miter lim="800000"/>
            <a:headEnd/>
            <a:tailEnd/>
          </a:ln>
        </p:spPr>
        <p:txBody>
          <a:bodyPr lIns="90488" tIns="44450" rIns="90488" bIns="44450">
            <a:spAutoFit/>
          </a:bodyPr>
          <a:lstStyle/>
          <a:p>
            <a:pPr algn="ctr" eaLnBrk="0" hangingPunct="0"/>
            <a:r>
              <a:rPr lang="es-ES_tradnl" sz="1200" b="1">
                <a:solidFill>
                  <a:srgbClr val="000000"/>
                </a:solidFill>
                <a:latin typeface="Tahoma" pitchFamily="34" charset="0"/>
              </a:rPr>
              <a:t>SECRETARIO DISTRITAL DE PLANEACIÓN</a:t>
            </a:r>
          </a:p>
        </p:txBody>
      </p:sp>
      <p:sp>
        <p:nvSpPr>
          <p:cNvPr id="16392" name="Rectangle 8"/>
          <p:cNvSpPr>
            <a:spLocks noChangeArrowheads="1"/>
          </p:cNvSpPr>
          <p:nvPr/>
        </p:nvSpPr>
        <p:spPr bwMode="auto">
          <a:xfrm>
            <a:off x="6732588" y="4292600"/>
            <a:ext cx="1504950" cy="644525"/>
          </a:xfrm>
          <a:prstGeom prst="rect">
            <a:avLst/>
          </a:prstGeom>
          <a:noFill/>
          <a:ln w="12700">
            <a:noFill/>
            <a:miter lim="800000"/>
            <a:headEnd/>
            <a:tailEnd/>
          </a:ln>
        </p:spPr>
        <p:txBody>
          <a:bodyPr lIns="90488" tIns="44450" rIns="90488" bIns="44450">
            <a:spAutoFit/>
          </a:bodyPr>
          <a:lstStyle/>
          <a:p>
            <a:pPr eaLnBrk="0" hangingPunct="0"/>
            <a:r>
              <a:rPr lang="es-ES_tradnl" sz="1200" b="1">
                <a:solidFill>
                  <a:srgbClr val="000000"/>
                </a:solidFill>
                <a:latin typeface="Tahoma" pitchFamily="34" charset="0"/>
              </a:rPr>
              <a:t>DESIGNADO Nº3</a:t>
            </a:r>
          </a:p>
          <a:p>
            <a:pPr algn="ctr" eaLnBrk="0" hangingPunct="0"/>
            <a:r>
              <a:rPr lang="es-ES_tradnl" sz="1200">
                <a:solidFill>
                  <a:srgbClr val="000000"/>
                </a:solidFill>
                <a:latin typeface="Tahoma" pitchFamily="34" charset="0"/>
              </a:rPr>
              <a:t>SECRETARIA DE HABITAT</a:t>
            </a:r>
          </a:p>
        </p:txBody>
      </p:sp>
      <p:sp>
        <p:nvSpPr>
          <p:cNvPr id="8201" name="AutoShape 9"/>
          <p:cNvSpPr>
            <a:spLocks noChangeArrowheads="1"/>
          </p:cNvSpPr>
          <p:nvPr/>
        </p:nvSpPr>
        <p:spPr bwMode="auto">
          <a:xfrm>
            <a:off x="3309911" y="2784495"/>
            <a:ext cx="2578100" cy="2425700"/>
          </a:xfrm>
          <a:prstGeom prst="hexagon">
            <a:avLst>
              <a:gd name="adj" fmla="val 26546"/>
              <a:gd name="vf" fmla="val 115470"/>
            </a:avLst>
          </a:prstGeom>
          <a:solidFill>
            <a:srgbClr val="BEBED4"/>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anchor="ctr"/>
          <a:lstStyle/>
          <a:p>
            <a:pPr>
              <a:defRPr/>
            </a:pPr>
            <a:endParaRPr lang="es-CO"/>
          </a:p>
        </p:txBody>
      </p:sp>
      <p:sp>
        <p:nvSpPr>
          <p:cNvPr id="8202" name="AutoShape 10"/>
          <p:cNvSpPr>
            <a:spLocks noChangeArrowheads="1"/>
          </p:cNvSpPr>
          <p:nvPr/>
        </p:nvSpPr>
        <p:spPr bwMode="auto">
          <a:xfrm rot="17820000" flipH="1" flipV="1">
            <a:off x="2586011" y="2822595"/>
            <a:ext cx="1206500" cy="673100"/>
          </a:xfrm>
          <a:custGeom>
            <a:avLst/>
            <a:gdLst>
              <a:gd name="T0" fmla="*/ 58973224 w 21600"/>
              <a:gd name="T1" fmla="*/ 10487584 h 21600"/>
              <a:gd name="T2" fmla="*/ 33695424 w 21600"/>
              <a:gd name="T3" fmla="*/ 20975167 h 21600"/>
              <a:gd name="T4" fmla="*/ 8417628 w 21600"/>
              <a:gd name="T5" fmla="*/ 10487584 h 21600"/>
              <a:gd name="T6" fmla="*/ 33695424 w 21600"/>
              <a:gd name="T7" fmla="*/ 0 h 21600"/>
              <a:gd name="T8" fmla="*/ 0 60000 65536"/>
              <a:gd name="T9" fmla="*/ 0 60000 65536"/>
              <a:gd name="T10" fmla="*/ 0 60000 65536"/>
              <a:gd name="T11" fmla="*/ 0 60000 65536"/>
              <a:gd name="T12" fmla="*/ 4498 w 21600"/>
              <a:gd name="T13" fmla="*/ 4498 h 21600"/>
              <a:gd name="T14" fmla="*/ 17102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395" y="21600"/>
                </a:lnTo>
                <a:lnTo>
                  <a:pt x="16205" y="21600"/>
                </a:lnTo>
                <a:lnTo>
                  <a:pt x="21600" y="0"/>
                </a:lnTo>
                <a:close/>
              </a:path>
            </a:pathLst>
          </a:custGeom>
          <a:solidFill>
            <a:srgbClr val="333399"/>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anchor="ctr"/>
          <a:lstStyle/>
          <a:p>
            <a:pPr>
              <a:defRPr/>
            </a:pPr>
            <a:endParaRPr lang="es-CO"/>
          </a:p>
        </p:txBody>
      </p:sp>
      <p:sp>
        <p:nvSpPr>
          <p:cNvPr id="8203" name="AutoShape 11"/>
          <p:cNvSpPr>
            <a:spLocks noChangeArrowheads="1"/>
          </p:cNvSpPr>
          <p:nvPr/>
        </p:nvSpPr>
        <p:spPr bwMode="auto">
          <a:xfrm rot="14880000" flipH="1" flipV="1">
            <a:off x="2547911" y="4537095"/>
            <a:ext cx="1282700" cy="673100"/>
          </a:xfrm>
          <a:custGeom>
            <a:avLst/>
            <a:gdLst>
              <a:gd name="T0" fmla="*/ 66657708 w 21600"/>
              <a:gd name="T1" fmla="*/ 10487584 h 21600"/>
              <a:gd name="T2" fmla="*/ 38086096 w 21600"/>
              <a:gd name="T3" fmla="*/ 20975167 h 21600"/>
              <a:gd name="T4" fmla="*/ 9514487 w 21600"/>
              <a:gd name="T5" fmla="*/ 10487584 h 21600"/>
              <a:gd name="T6" fmla="*/ 38086096 w 21600"/>
              <a:gd name="T7" fmla="*/ 0 h 21600"/>
              <a:gd name="T8" fmla="*/ 0 60000 65536"/>
              <a:gd name="T9" fmla="*/ 0 60000 65536"/>
              <a:gd name="T10" fmla="*/ 0 60000 65536"/>
              <a:gd name="T11" fmla="*/ 0 60000 65536"/>
              <a:gd name="T12" fmla="*/ 4498 w 21600"/>
              <a:gd name="T13" fmla="*/ 4498 h 21600"/>
              <a:gd name="T14" fmla="*/ 17102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395" y="21600"/>
                </a:lnTo>
                <a:lnTo>
                  <a:pt x="16205" y="21600"/>
                </a:lnTo>
                <a:lnTo>
                  <a:pt x="21600" y="0"/>
                </a:lnTo>
                <a:close/>
              </a:path>
            </a:pathLst>
          </a:custGeom>
          <a:solidFill>
            <a:srgbClr val="333399"/>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anchor="ctr"/>
          <a:lstStyle/>
          <a:p>
            <a:pPr>
              <a:defRPr/>
            </a:pPr>
            <a:endParaRPr lang="es-CO"/>
          </a:p>
        </p:txBody>
      </p:sp>
      <p:sp>
        <p:nvSpPr>
          <p:cNvPr id="8204" name="AutoShape 12"/>
          <p:cNvSpPr>
            <a:spLocks noChangeArrowheads="1"/>
          </p:cNvSpPr>
          <p:nvPr/>
        </p:nvSpPr>
        <p:spPr bwMode="auto">
          <a:xfrm rot="3840000" flipH="1" flipV="1">
            <a:off x="5367311" y="2860695"/>
            <a:ext cx="1282700" cy="673100"/>
          </a:xfrm>
          <a:custGeom>
            <a:avLst/>
            <a:gdLst>
              <a:gd name="T0" fmla="*/ 66657708 w 21600"/>
              <a:gd name="T1" fmla="*/ 10487584 h 21600"/>
              <a:gd name="T2" fmla="*/ 38086096 w 21600"/>
              <a:gd name="T3" fmla="*/ 20975167 h 21600"/>
              <a:gd name="T4" fmla="*/ 9514487 w 21600"/>
              <a:gd name="T5" fmla="*/ 10487584 h 21600"/>
              <a:gd name="T6" fmla="*/ 38086096 w 21600"/>
              <a:gd name="T7" fmla="*/ 0 h 21600"/>
              <a:gd name="T8" fmla="*/ 0 60000 65536"/>
              <a:gd name="T9" fmla="*/ 0 60000 65536"/>
              <a:gd name="T10" fmla="*/ 0 60000 65536"/>
              <a:gd name="T11" fmla="*/ 0 60000 65536"/>
              <a:gd name="T12" fmla="*/ 4498 w 21600"/>
              <a:gd name="T13" fmla="*/ 4498 h 21600"/>
              <a:gd name="T14" fmla="*/ 17102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395" y="21600"/>
                </a:lnTo>
                <a:lnTo>
                  <a:pt x="16205" y="21600"/>
                </a:lnTo>
                <a:lnTo>
                  <a:pt x="21600" y="0"/>
                </a:lnTo>
                <a:close/>
              </a:path>
            </a:pathLst>
          </a:custGeom>
          <a:solidFill>
            <a:srgbClr val="333399"/>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anchor="ctr"/>
          <a:lstStyle/>
          <a:p>
            <a:pPr>
              <a:defRPr/>
            </a:pPr>
            <a:endParaRPr lang="es-CO"/>
          </a:p>
        </p:txBody>
      </p:sp>
      <p:sp>
        <p:nvSpPr>
          <p:cNvPr id="8205" name="AutoShape 13"/>
          <p:cNvSpPr>
            <a:spLocks noChangeArrowheads="1"/>
          </p:cNvSpPr>
          <p:nvPr/>
        </p:nvSpPr>
        <p:spPr bwMode="auto">
          <a:xfrm rot="6720000" flipH="1" flipV="1">
            <a:off x="5443511" y="4460895"/>
            <a:ext cx="1282700" cy="673100"/>
          </a:xfrm>
          <a:custGeom>
            <a:avLst/>
            <a:gdLst>
              <a:gd name="T0" fmla="*/ 66657708 w 21600"/>
              <a:gd name="T1" fmla="*/ 10487584 h 21600"/>
              <a:gd name="T2" fmla="*/ 38086096 w 21600"/>
              <a:gd name="T3" fmla="*/ 20975167 h 21600"/>
              <a:gd name="T4" fmla="*/ 9514487 w 21600"/>
              <a:gd name="T5" fmla="*/ 10487584 h 21600"/>
              <a:gd name="T6" fmla="*/ 38086096 w 21600"/>
              <a:gd name="T7" fmla="*/ 0 h 21600"/>
              <a:gd name="T8" fmla="*/ 0 60000 65536"/>
              <a:gd name="T9" fmla="*/ 0 60000 65536"/>
              <a:gd name="T10" fmla="*/ 0 60000 65536"/>
              <a:gd name="T11" fmla="*/ 0 60000 65536"/>
              <a:gd name="T12" fmla="*/ 4498 w 21600"/>
              <a:gd name="T13" fmla="*/ 4498 h 21600"/>
              <a:gd name="T14" fmla="*/ 17102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395" y="21600"/>
                </a:lnTo>
                <a:lnTo>
                  <a:pt x="16205" y="21600"/>
                </a:lnTo>
                <a:lnTo>
                  <a:pt x="21600" y="0"/>
                </a:lnTo>
                <a:close/>
              </a:path>
            </a:pathLst>
          </a:custGeom>
          <a:solidFill>
            <a:srgbClr val="333399"/>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anchor="ctr"/>
          <a:lstStyle/>
          <a:p>
            <a:pPr>
              <a:defRPr/>
            </a:pPr>
            <a:endParaRPr lang="es-CO"/>
          </a:p>
        </p:txBody>
      </p:sp>
      <p:sp>
        <p:nvSpPr>
          <p:cNvPr id="8206" name="AutoShape 14"/>
          <p:cNvSpPr>
            <a:spLocks noChangeArrowheads="1"/>
          </p:cNvSpPr>
          <p:nvPr/>
        </p:nvSpPr>
        <p:spPr bwMode="auto">
          <a:xfrm rot="10800000" flipH="1" flipV="1">
            <a:off x="3919511" y="5375295"/>
            <a:ext cx="1282700" cy="673100"/>
          </a:xfrm>
          <a:custGeom>
            <a:avLst/>
            <a:gdLst>
              <a:gd name="T0" fmla="*/ 66657708 w 21600"/>
              <a:gd name="T1" fmla="*/ 10487584 h 21600"/>
              <a:gd name="T2" fmla="*/ 38086096 w 21600"/>
              <a:gd name="T3" fmla="*/ 20975167 h 21600"/>
              <a:gd name="T4" fmla="*/ 9514487 w 21600"/>
              <a:gd name="T5" fmla="*/ 10487584 h 21600"/>
              <a:gd name="T6" fmla="*/ 38086096 w 21600"/>
              <a:gd name="T7" fmla="*/ 0 h 21600"/>
              <a:gd name="T8" fmla="*/ 0 60000 65536"/>
              <a:gd name="T9" fmla="*/ 0 60000 65536"/>
              <a:gd name="T10" fmla="*/ 0 60000 65536"/>
              <a:gd name="T11" fmla="*/ 0 60000 65536"/>
              <a:gd name="T12" fmla="*/ 4498 w 21600"/>
              <a:gd name="T13" fmla="*/ 4498 h 21600"/>
              <a:gd name="T14" fmla="*/ 17102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395" y="21600"/>
                </a:lnTo>
                <a:lnTo>
                  <a:pt x="16205" y="21600"/>
                </a:lnTo>
                <a:lnTo>
                  <a:pt x="21600" y="0"/>
                </a:lnTo>
                <a:close/>
              </a:path>
            </a:pathLst>
          </a:custGeom>
          <a:solidFill>
            <a:srgbClr val="333399"/>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anchor="ctr"/>
          <a:lstStyle/>
          <a:p>
            <a:pPr>
              <a:defRPr/>
            </a:pPr>
            <a:endParaRPr lang="es-CO"/>
          </a:p>
        </p:txBody>
      </p:sp>
      <p:sp>
        <p:nvSpPr>
          <p:cNvPr id="8207" name="AutoShape 15"/>
          <p:cNvSpPr>
            <a:spLocks noChangeArrowheads="1"/>
          </p:cNvSpPr>
          <p:nvPr/>
        </p:nvSpPr>
        <p:spPr bwMode="auto">
          <a:xfrm flipV="1">
            <a:off x="3919511" y="1946295"/>
            <a:ext cx="1282700" cy="673100"/>
          </a:xfrm>
          <a:custGeom>
            <a:avLst/>
            <a:gdLst>
              <a:gd name="T0" fmla="*/ 66657708 w 21600"/>
              <a:gd name="T1" fmla="*/ 10487584 h 21600"/>
              <a:gd name="T2" fmla="*/ 38086096 w 21600"/>
              <a:gd name="T3" fmla="*/ 20975167 h 21600"/>
              <a:gd name="T4" fmla="*/ 9514487 w 21600"/>
              <a:gd name="T5" fmla="*/ 10487584 h 21600"/>
              <a:gd name="T6" fmla="*/ 38086096 w 21600"/>
              <a:gd name="T7" fmla="*/ 0 h 21600"/>
              <a:gd name="T8" fmla="*/ 0 60000 65536"/>
              <a:gd name="T9" fmla="*/ 0 60000 65536"/>
              <a:gd name="T10" fmla="*/ 0 60000 65536"/>
              <a:gd name="T11" fmla="*/ 0 60000 65536"/>
              <a:gd name="T12" fmla="*/ 4498 w 21600"/>
              <a:gd name="T13" fmla="*/ 4498 h 21600"/>
              <a:gd name="T14" fmla="*/ 17102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395" y="21600"/>
                </a:lnTo>
                <a:lnTo>
                  <a:pt x="16205" y="21600"/>
                </a:lnTo>
                <a:lnTo>
                  <a:pt x="21600" y="0"/>
                </a:lnTo>
                <a:close/>
              </a:path>
            </a:pathLst>
          </a:custGeom>
          <a:solidFill>
            <a:srgbClr val="333399"/>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anchor="ctr"/>
          <a:lstStyle/>
          <a:p>
            <a:pPr>
              <a:defRPr/>
            </a:pPr>
            <a:endParaRPr lang="es-CO"/>
          </a:p>
        </p:txBody>
      </p:sp>
      <p:sp>
        <p:nvSpPr>
          <p:cNvPr id="51216" name="Rectangle 16"/>
          <p:cNvSpPr>
            <a:spLocks noChangeArrowheads="1"/>
          </p:cNvSpPr>
          <p:nvPr/>
        </p:nvSpPr>
        <p:spPr bwMode="auto">
          <a:xfrm>
            <a:off x="3919538" y="3698875"/>
            <a:ext cx="1385887" cy="458788"/>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s-ES_tradnl" sz="2400" b="1" dirty="0">
                <a:effectLst>
                  <a:outerShdw blurRad="38100" dist="38100" dir="2700000" algn="tl">
                    <a:srgbClr val="C0C0C0"/>
                  </a:outerShdw>
                </a:effectLst>
                <a:latin typeface="Tahoma" pitchFamily="34" charset="0"/>
              </a:rPr>
              <a:t>CONFIS</a:t>
            </a:r>
          </a:p>
        </p:txBody>
      </p:sp>
      <p:sp>
        <p:nvSpPr>
          <p:cNvPr id="16415" name="Rectangle 18"/>
          <p:cNvSpPr>
            <a:spLocks noChangeArrowheads="1"/>
          </p:cNvSpPr>
          <p:nvPr/>
        </p:nvSpPr>
        <p:spPr bwMode="auto">
          <a:xfrm>
            <a:off x="857250" y="3786188"/>
            <a:ext cx="1643063" cy="828675"/>
          </a:xfrm>
          <a:prstGeom prst="rect">
            <a:avLst/>
          </a:prstGeom>
          <a:noFill/>
          <a:ln w="12700">
            <a:noFill/>
            <a:miter lim="800000"/>
            <a:headEnd/>
            <a:tailEnd/>
          </a:ln>
        </p:spPr>
        <p:txBody>
          <a:bodyPr lIns="90488" tIns="44450" rIns="90488" bIns="44450">
            <a:spAutoFit/>
          </a:bodyPr>
          <a:lstStyle/>
          <a:p>
            <a:pPr algn="ctr" eaLnBrk="0" hangingPunct="0"/>
            <a:r>
              <a:rPr lang="es-ES_tradnl" sz="1200" b="1">
                <a:solidFill>
                  <a:srgbClr val="000000"/>
                </a:solidFill>
                <a:latin typeface="Tahoma" pitchFamily="34" charset="0"/>
              </a:rPr>
              <a:t>DESIGNADO Nº 1</a:t>
            </a:r>
          </a:p>
          <a:p>
            <a:pPr algn="ctr" eaLnBrk="0" hangingPunct="0"/>
            <a:r>
              <a:rPr lang="es-ES_tradnl" sz="1200">
                <a:solidFill>
                  <a:srgbClr val="000000"/>
                </a:solidFill>
                <a:latin typeface="Tahoma" pitchFamily="34" charset="0"/>
              </a:rPr>
              <a:t>SECRETARIO DE DESARROLLO ECONÓMICO</a:t>
            </a:r>
          </a:p>
        </p:txBody>
      </p:sp>
      <p:sp>
        <p:nvSpPr>
          <p:cNvPr id="16416" name="Rectangle 19"/>
          <p:cNvSpPr>
            <a:spLocks noChangeArrowheads="1"/>
          </p:cNvSpPr>
          <p:nvPr/>
        </p:nvSpPr>
        <p:spPr bwMode="auto">
          <a:xfrm>
            <a:off x="1116013" y="2133600"/>
            <a:ext cx="1409700" cy="642938"/>
          </a:xfrm>
          <a:prstGeom prst="rect">
            <a:avLst/>
          </a:prstGeom>
          <a:noFill/>
          <a:ln w="12700">
            <a:noFill/>
            <a:miter lim="800000"/>
            <a:headEnd/>
            <a:tailEnd/>
          </a:ln>
        </p:spPr>
        <p:txBody>
          <a:bodyPr lIns="90488" tIns="44450" rIns="90488" bIns="44450">
            <a:spAutoFit/>
          </a:bodyPr>
          <a:lstStyle/>
          <a:p>
            <a:pPr algn="ctr" eaLnBrk="0" hangingPunct="0"/>
            <a:r>
              <a:rPr lang="es-ES_tradnl" sz="1200" b="1">
                <a:solidFill>
                  <a:srgbClr val="000000"/>
                </a:solidFill>
                <a:latin typeface="Tahoma" pitchFamily="34" charset="0"/>
              </a:rPr>
              <a:t>SECRETARIO DISTRITAL DE HACIENDA</a:t>
            </a:r>
          </a:p>
        </p:txBody>
      </p:sp>
      <p:sp>
        <p:nvSpPr>
          <p:cNvPr id="16417" name="Rectangle 20"/>
          <p:cNvSpPr>
            <a:spLocks noChangeArrowheads="1"/>
          </p:cNvSpPr>
          <p:nvPr/>
        </p:nvSpPr>
        <p:spPr bwMode="auto">
          <a:xfrm>
            <a:off x="3203575" y="1268413"/>
            <a:ext cx="1631950" cy="271462"/>
          </a:xfrm>
          <a:prstGeom prst="rect">
            <a:avLst/>
          </a:prstGeom>
          <a:noFill/>
          <a:ln w="12700">
            <a:noFill/>
            <a:miter lim="800000"/>
            <a:headEnd/>
            <a:tailEnd/>
          </a:ln>
        </p:spPr>
        <p:txBody>
          <a:bodyPr lIns="90488" tIns="44450" rIns="90488" bIns="44450">
            <a:spAutoFit/>
          </a:bodyPr>
          <a:lstStyle/>
          <a:p>
            <a:pPr eaLnBrk="0" hangingPunct="0"/>
            <a:r>
              <a:rPr lang="es-ES_tradnl" sz="1200" b="1">
                <a:solidFill>
                  <a:srgbClr val="000000"/>
                </a:solidFill>
                <a:latin typeface="Tahoma" pitchFamily="34" charset="0"/>
              </a:rPr>
              <a:t>ALCALDE MAYOR</a:t>
            </a:r>
          </a:p>
        </p:txBody>
      </p:sp>
      <p:sp>
        <p:nvSpPr>
          <p:cNvPr id="16418" name="Rectangle 21"/>
          <p:cNvSpPr>
            <a:spLocks noChangeArrowheads="1"/>
          </p:cNvSpPr>
          <p:nvPr/>
        </p:nvSpPr>
        <p:spPr bwMode="auto">
          <a:xfrm>
            <a:off x="3005138" y="2936875"/>
            <a:ext cx="374650" cy="454025"/>
          </a:xfrm>
          <a:prstGeom prst="rect">
            <a:avLst/>
          </a:prstGeom>
          <a:noFill/>
          <a:ln w="12700">
            <a:noFill/>
            <a:miter lim="800000"/>
            <a:headEnd/>
            <a:tailEnd/>
          </a:ln>
        </p:spPr>
        <p:txBody>
          <a:bodyPr wrap="none" lIns="90488" tIns="44450" rIns="90488" bIns="44450">
            <a:spAutoFit/>
          </a:bodyPr>
          <a:lstStyle/>
          <a:p>
            <a:pPr eaLnBrk="0" hangingPunct="0"/>
            <a:r>
              <a:rPr lang="es-ES_tradnl" sz="2400" b="1">
                <a:solidFill>
                  <a:schemeClr val="bg1"/>
                </a:solidFill>
                <a:latin typeface="Tahoma" pitchFamily="34" charset="0"/>
              </a:rPr>
              <a:t>2</a:t>
            </a:r>
            <a:endParaRPr lang="es-ES_tradnl" sz="2400">
              <a:latin typeface="Tahoma" pitchFamily="34" charset="0"/>
            </a:endParaRPr>
          </a:p>
        </p:txBody>
      </p:sp>
      <p:sp>
        <p:nvSpPr>
          <p:cNvPr id="16419" name="Rectangle 22"/>
          <p:cNvSpPr>
            <a:spLocks noChangeArrowheads="1"/>
          </p:cNvSpPr>
          <p:nvPr/>
        </p:nvSpPr>
        <p:spPr bwMode="auto">
          <a:xfrm>
            <a:off x="4376738" y="2022475"/>
            <a:ext cx="374650" cy="454025"/>
          </a:xfrm>
          <a:prstGeom prst="rect">
            <a:avLst/>
          </a:prstGeom>
          <a:noFill/>
          <a:ln w="12700">
            <a:noFill/>
            <a:miter lim="800000"/>
            <a:headEnd/>
            <a:tailEnd/>
          </a:ln>
        </p:spPr>
        <p:txBody>
          <a:bodyPr wrap="none" lIns="90488" tIns="44450" rIns="90488" bIns="44450">
            <a:spAutoFit/>
          </a:bodyPr>
          <a:lstStyle/>
          <a:p>
            <a:pPr eaLnBrk="0" hangingPunct="0"/>
            <a:r>
              <a:rPr lang="es-ES_tradnl" sz="2400" b="1">
                <a:solidFill>
                  <a:schemeClr val="bg1"/>
                </a:solidFill>
                <a:latin typeface="Tahoma" pitchFamily="34" charset="0"/>
              </a:rPr>
              <a:t>1</a:t>
            </a:r>
          </a:p>
        </p:txBody>
      </p:sp>
      <p:sp>
        <p:nvSpPr>
          <p:cNvPr id="16420" name="Rectangle 24"/>
          <p:cNvSpPr>
            <a:spLocks noChangeArrowheads="1"/>
          </p:cNvSpPr>
          <p:nvPr/>
        </p:nvSpPr>
        <p:spPr bwMode="auto">
          <a:xfrm>
            <a:off x="2590800" y="5494338"/>
            <a:ext cx="374650" cy="454025"/>
          </a:xfrm>
          <a:prstGeom prst="rect">
            <a:avLst/>
          </a:prstGeom>
          <a:noFill/>
          <a:ln w="12700">
            <a:noFill/>
            <a:miter lim="800000"/>
            <a:headEnd/>
            <a:tailEnd/>
          </a:ln>
        </p:spPr>
        <p:txBody>
          <a:bodyPr wrap="none" lIns="90488" tIns="44450" rIns="90488" bIns="44450">
            <a:spAutoFit/>
          </a:bodyPr>
          <a:lstStyle/>
          <a:p>
            <a:pPr eaLnBrk="0" hangingPunct="0"/>
            <a:r>
              <a:rPr lang="es-ES_tradnl" sz="2400" b="1">
                <a:solidFill>
                  <a:schemeClr val="bg1"/>
                </a:solidFill>
                <a:latin typeface="Tahoma" pitchFamily="34" charset="0"/>
              </a:rPr>
              <a:t>4</a:t>
            </a:r>
            <a:endParaRPr lang="es-ES_tradnl" sz="2400">
              <a:latin typeface="Tahoma" pitchFamily="34" charset="0"/>
            </a:endParaRPr>
          </a:p>
        </p:txBody>
      </p:sp>
      <p:sp>
        <p:nvSpPr>
          <p:cNvPr id="16421" name="Rectangle 26"/>
          <p:cNvSpPr>
            <a:spLocks noChangeArrowheads="1"/>
          </p:cNvSpPr>
          <p:nvPr/>
        </p:nvSpPr>
        <p:spPr bwMode="auto">
          <a:xfrm>
            <a:off x="5900738" y="4613275"/>
            <a:ext cx="374650" cy="454025"/>
          </a:xfrm>
          <a:prstGeom prst="rect">
            <a:avLst/>
          </a:prstGeom>
          <a:noFill/>
          <a:ln w="12700">
            <a:noFill/>
            <a:miter lim="800000"/>
            <a:headEnd/>
            <a:tailEnd/>
          </a:ln>
        </p:spPr>
        <p:txBody>
          <a:bodyPr wrap="none" lIns="90488" tIns="44450" rIns="90488" bIns="44450">
            <a:spAutoFit/>
          </a:bodyPr>
          <a:lstStyle/>
          <a:p>
            <a:pPr eaLnBrk="0" hangingPunct="0"/>
            <a:r>
              <a:rPr lang="es-ES_tradnl" sz="2400" b="1">
                <a:solidFill>
                  <a:schemeClr val="bg1"/>
                </a:solidFill>
                <a:latin typeface="Tahoma" pitchFamily="34" charset="0"/>
              </a:rPr>
              <a:t>6</a:t>
            </a:r>
          </a:p>
        </p:txBody>
      </p:sp>
      <p:sp>
        <p:nvSpPr>
          <p:cNvPr id="10280" name="Rectangle 27"/>
          <p:cNvSpPr>
            <a:spLocks noChangeArrowheads="1"/>
          </p:cNvSpPr>
          <p:nvPr/>
        </p:nvSpPr>
        <p:spPr bwMode="auto">
          <a:xfrm>
            <a:off x="3851275" y="0"/>
            <a:ext cx="4843463" cy="830263"/>
          </a:xfrm>
          <a:prstGeom prst="rect">
            <a:avLst/>
          </a:prstGeom>
          <a:noFill/>
          <a:ln w="9525">
            <a:noFill/>
            <a:miter lim="800000"/>
            <a:headEnd/>
            <a:tailEnd/>
          </a:ln>
        </p:spPr>
        <p:txBody>
          <a:bodyPr>
            <a:spAutoFit/>
          </a:bodyPr>
          <a:lstStyle/>
          <a:p>
            <a:pPr algn="ctr">
              <a:defRPr/>
            </a:pPr>
            <a:r>
              <a:rPr lang="es-ES_tradnl" sz="4800" b="1" dirty="0" err="1">
                <a:solidFill>
                  <a:schemeClr val="bg1"/>
                </a:solidFill>
                <a:latin typeface="+mj-lt"/>
              </a:rPr>
              <a:t>Confis</a:t>
            </a:r>
            <a:r>
              <a:rPr lang="es-ES_tradnl" sz="4800" b="1" dirty="0">
                <a:solidFill>
                  <a:schemeClr val="bg1"/>
                </a:solidFill>
                <a:latin typeface="+mj-lt"/>
              </a:rPr>
              <a:t> Distrital</a:t>
            </a:r>
          </a:p>
        </p:txBody>
      </p:sp>
      <p:sp>
        <p:nvSpPr>
          <p:cNvPr id="16423" name="AutoShape 28"/>
          <p:cNvSpPr>
            <a:spLocks noChangeArrowheads="1"/>
          </p:cNvSpPr>
          <p:nvPr/>
        </p:nvSpPr>
        <p:spPr bwMode="auto">
          <a:xfrm>
            <a:off x="5148263" y="5805488"/>
            <a:ext cx="1663700" cy="830262"/>
          </a:xfrm>
          <a:prstGeom prst="wedgeRoundRectCallout">
            <a:avLst>
              <a:gd name="adj1" fmla="val -82657"/>
              <a:gd name="adj2" fmla="val -38259"/>
              <a:gd name="adj3" fmla="val 16667"/>
            </a:avLst>
          </a:prstGeom>
          <a:solidFill>
            <a:schemeClr val="bg1"/>
          </a:solidFill>
          <a:ln w="12700">
            <a:solidFill>
              <a:schemeClr val="tx1"/>
            </a:solidFill>
            <a:miter lim="800000"/>
            <a:headEnd/>
            <a:tailEnd/>
          </a:ln>
        </p:spPr>
        <p:txBody>
          <a:bodyPr wrap="none" anchor="ctr"/>
          <a:lstStyle/>
          <a:p>
            <a:pPr marL="190500" indent="-190500" algn="ctr" eaLnBrk="0" hangingPunct="0">
              <a:lnSpc>
                <a:spcPct val="90000"/>
              </a:lnSpc>
              <a:spcBef>
                <a:spcPct val="20000"/>
              </a:spcBef>
            </a:pPr>
            <a:r>
              <a:rPr lang="es-ES_tradnl" sz="1200" b="1">
                <a:solidFill>
                  <a:srgbClr val="000000"/>
                </a:solidFill>
                <a:latin typeface="Tahoma" pitchFamily="34" charset="0"/>
              </a:rPr>
              <a:t>DESIGNADO Nº 2</a:t>
            </a:r>
          </a:p>
          <a:p>
            <a:pPr marL="190500" indent="-190500" algn="ctr" eaLnBrk="0" hangingPunct="0">
              <a:lnSpc>
                <a:spcPct val="90000"/>
              </a:lnSpc>
              <a:spcBef>
                <a:spcPct val="20000"/>
              </a:spcBef>
            </a:pPr>
            <a:r>
              <a:rPr lang="es-ES_tradnl" sz="1200">
                <a:solidFill>
                  <a:srgbClr val="000000"/>
                </a:solidFill>
                <a:latin typeface="Tahoma" pitchFamily="34" charset="0"/>
              </a:rPr>
              <a:t>SECRETARIO </a:t>
            </a:r>
          </a:p>
          <a:p>
            <a:pPr marL="190500" indent="-190500" algn="ctr" eaLnBrk="0" hangingPunct="0">
              <a:lnSpc>
                <a:spcPct val="90000"/>
              </a:lnSpc>
              <a:spcBef>
                <a:spcPct val="20000"/>
              </a:spcBef>
            </a:pPr>
            <a:r>
              <a:rPr lang="es-ES_tradnl" sz="1200">
                <a:solidFill>
                  <a:srgbClr val="000000"/>
                </a:solidFill>
                <a:latin typeface="Tahoma" pitchFamily="34" charset="0"/>
              </a:rPr>
              <a:t>GENERAL</a:t>
            </a:r>
            <a:endParaRPr lang="es-ES" sz="1200">
              <a:solidFill>
                <a:srgbClr val="000000"/>
              </a:solidFill>
              <a:latin typeface="Tahoma" pitchFamily="34" charset="0"/>
            </a:endParaRPr>
          </a:p>
        </p:txBody>
      </p:sp>
      <p:sp>
        <p:nvSpPr>
          <p:cNvPr id="16424" name="Rectangle 29"/>
          <p:cNvSpPr>
            <a:spLocks noChangeArrowheads="1"/>
          </p:cNvSpPr>
          <p:nvPr/>
        </p:nvSpPr>
        <p:spPr bwMode="auto">
          <a:xfrm>
            <a:off x="5824538" y="2936875"/>
            <a:ext cx="374650" cy="454025"/>
          </a:xfrm>
          <a:prstGeom prst="rect">
            <a:avLst/>
          </a:prstGeom>
          <a:noFill/>
          <a:ln w="12700">
            <a:noFill/>
            <a:miter lim="800000"/>
            <a:headEnd/>
            <a:tailEnd/>
          </a:ln>
        </p:spPr>
        <p:txBody>
          <a:bodyPr wrap="none" lIns="90488" tIns="44450" rIns="90488" bIns="44450">
            <a:spAutoFit/>
          </a:bodyPr>
          <a:lstStyle/>
          <a:p>
            <a:pPr eaLnBrk="0" hangingPunct="0"/>
            <a:r>
              <a:rPr lang="es-ES_tradnl" sz="2400" b="1">
                <a:solidFill>
                  <a:schemeClr val="bg1"/>
                </a:solidFill>
                <a:latin typeface="Tahoma" pitchFamily="34" charset="0"/>
              </a:rPr>
              <a:t>3</a:t>
            </a:r>
          </a:p>
        </p:txBody>
      </p:sp>
      <p:sp>
        <p:nvSpPr>
          <p:cNvPr id="16425" name="Rectangle 30"/>
          <p:cNvSpPr>
            <a:spLocks noChangeArrowheads="1"/>
          </p:cNvSpPr>
          <p:nvPr/>
        </p:nvSpPr>
        <p:spPr bwMode="auto">
          <a:xfrm>
            <a:off x="3005138" y="4613275"/>
            <a:ext cx="374650" cy="454025"/>
          </a:xfrm>
          <a:prstGeom prst="rect">
            <a:avLst/>
          </a:prstGeom>
          <a:noFill/>
          <a:ln w="12700">
            <a:noFill/>
            <a:miter lim="800000"/>
            <a:headEnd/>
            <a:tailEnd/>
          </a:ln>
        </p:spPr>
        <p:txBody>
          <a:bodyPr wrap="none" lIns="90488" tIns="44450" rIns="90488" bIns="44450">
            <a:spAutoFit/>
          </a:bodyPr>
          <a:lstStyle/>
          <a:p>
            <a:pPr eaLnBrk="0" hangingPunct="0"/>
            <a:r>
              <a:rPr lang="es-ES_tradnl" sz="2400" b="1">
                <a:solidFill>
                  <a:schemeClr val="bg1"/>
                </a:solidFill>
                <a:latin typeface="Tahoma" pitchFamily="34" charset="0"/>
              </a:rPr>
              <a:t>4</a:t>
            </a:r>
          </a:p>
        </p:txBody>
      </p:sp>
      <p:sp>
        <p:nvSpPr>
          <p:cNvPr id="16426" name="Rectangle 31"/>
          <p:cNvSpPr>
            <a:spLocks noChangeArrowheads="1"/>
          </p:cNvSpPr>
          <p:nvPr/>
        </p:nvSpPr>
        <p:spPr bwMode="auto">
          <a:xfrm>
            <a:off x="4376738" y="5451475"/>
            <a:ext cx="374650" cy="454025"/>
          </a:xfrm>
          <a:prstGeom prst="rect">
            <a:avLst/>
          </a:prstGeom>
          <a:noFill/>
          <a:ln w="12700">
            <a:noFill/>
            <a:miter lim="800000"/>
            <a:headEnd/>
            <a:tailEnd/>
          </a:ln>
        </p:spPr>
        <p:txBody>
          <a:bodyPr wrap="none" lIns="90488" tIns="44450" rIns="90488" bIns="44450">
            <a:spAutoFit/>
          </a:bodyPr>
          <a:lstStyle/>
          <a:p>
            <a:pPr eaLnBrk="0" hangingPunct="0"/>
            <a:r>
              <a:rPr lang="es-ES_tradnl" sz="2400" b="1">
                <a:solidFill>
                  <a:schemeClr val="bg1"/>
                </a:solidFill>
                <a:latin typeface="Tahoma" pitchFamily="34" charset="0"/>
              </a:rPr>
              <a:t>5</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1 CuadroTexto"/>
          <p:cNvSpPr txBox="1">
            <a:spLocks noChangeArrowheads="1"/>
          </p:cNvSpPr>
          <p:nvPr/>
        </p:nvSpPr>
        <p:spPr bwMode="auto">
          <a:xfrm>
            <a:off x="179388" y="908050"/>
            <a:ext cx="8713787" cy="5103813"/>
          </a:xfrm>
          <a:prstGeom prst="rect">
            <a:avLst/>
          </a:prstGeom>
          <a:noFill/>
          <a:ln>
            <a:noFill/>
          </a:ln>
          <a:extLst/>
        </p:spPr>
        <p:txBody>
          <a:bodyPr>
            <a:spAutoFit/>
          </a:bodyPr>
          <a:lstStyle>
            <a:lvl1pPr marL="355600" indent="-355600" eaLnBrk="0" hangingPunct="0">
              <a:defRPr sz="3200" b="1">
                <a:solidFill>
                  <a:schemeClr val="bg1"/>
                </a:solidFill>
                <a:latin typeface="Arial Narrow" pitchFamily="34" charset="0"/>
                <a:ea typeface="新細明體" pitchFamily="18" charset="-120"/>
              </a:defRPr>
            </a:lvl1pPr>
            <a:lvl2pPr marL="742950" indent="-285750" eaLnBrk="0" hangingPunct="0">
              <a:defRPr sz="3200" b="1">
                <a:solidFill>
                  <a:schemeClr val="bg1"/>
                </a:solidFill>
                <a:latin typeface="Arial Narrow" pitchFamily="34" charset="0"/>
                <a:ea typeface="新細明體" pitchFamily="18" charset="-120"/>
              </a:defRPr>
            </a:lvl2pPr>
            <a:lvl3pPr marL="1143000" indent="-228600" eaLnBrk="0" hangingPunct="0">
              <a:defRPr sz="3200" b="1">
                <a:solidFill>
                  <a:schemeClr val="bg1"/>
                </a:solidFill>
                <a:latin typeface="Arial Narrow" pitchFamily="34" charset="0"/>
                <a:ea typeface="新細明體" pitchFamily="18" charset="-120"/>
              </a:defRPr>
            </a:lvl3pPr>
            <a:lvl4pPr marL="1600200" indent="-228600" eaLnBrk="0" hangingPunct="0">
              <a:defRPr sz="3200" b="1">
                <a:solidFill>
                  <a:schemeClr val="bg1"/>
                </a:solidFill>
                <a:latin typeface="Arial Narrow" pitchFamily="34" charset="0"/>
                <a:ea typeface="新細明體" pitchFamily="18" charset="-120"/>
              </a:defRPr>
            </a:lvl4pPr>
            <a:lvl5pPr marL="2057400" indent="-228600" eaLnBrk="0" hangingPunct="0">
              <a:defRPr sz="3200" b="1">
                <a:solidFill>
                  <a:schemeClr val="bg1"/>
                </a:solidFill>
                <a:latin typeface="Arial Narrow" pitchFamily="34" charset="0"/>
                <a:ea typeface="新細明體" pitchFamily="18" charset="-120"/>
              </a:defRPr>
            </a:lvl5pPr>
            <a:lvl6pPr marL="25146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6pPr>
            <a:lvl7pPr marL="29718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7pPr>
            <a:lvl8pPr marL="34290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8pPr>
            <a:lvl9pPr marL="38862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9pPr>
          </a:lstStyle>
          <a:p>
            <a:pPr algn="ctr" eaLnBrk="1" hangingPunct="1">
              <a:buClr>
                <a:srgbClr val="C00000"/>
              </a:buClr>
              <a:defRPr/>
            </a:pPr>
            <a:r>
              <a:rPr lang="es-CO" sz="3600" dirty="0" smtClean="0">
                <a:solidFill>
                  <a:srgbClr val="000099"/>
                </a:solidFill>
                <a:latin typeface="Arial" charset="0"/>
                <a:cs typeface="+mn-cs"/>
              </a:rPr>
              <a:t>Inversión</a:t>
            </a:r>
          </a:p>
          <a:p>
            <a:pPr eaLnBrk="1" hangingPunct="1">
              <a:buClr>
                <a:srgbClr val="C00000"/>
              </a:buClr>
              <a:defRPr/>
            </a:pPr>
            <a:r>
              <a:rPr lang="es-CO" sz="2800" dirty="0" smtClean="0">
                <a:solidFill>
                  <a:srgbClr val="C00000"/>
                </a:solidFill>
                <a:latin typeface="Arial" pitchFamily="34" charset="0"/>
                <a:cs typeface="Arial" pitchFamily="34" charset="0"/>
              </a:rPr>
              <a:t>Pautas</a:t>
            </a:r>
          </a:p>
          <a:p>
            <a:pPr eaLnBrk="1" hangingPunct="1">
              <a:buClr>
                <a:srgbClr val="C00000"/>
              </a:buClr>
              <a:defRPr/>
            </a:pPr>
            <a:endParaRPr lang="es-CO" sz="2400" dirty="0" smtClean="0">
              <a:solidFill>
                <a:srgbClr val="333399"/>
              </a:solidFill>
              <a:cs typeface="+mn-cs"/>
            </a:endParaRPr>
          </a:p>
          <a:p>
            <a:pPr lvl="1" algn="just" eaLnBrk="1" hangingPunct="1">
              <a:lnSpc>
                <a:spcPct val="110000"/>
              </a:lnSpc>
              <a:buClr>
                <a:srgbClr val="C00000"/>
              </a:buClr>
              <a:buSzPct val="110000"/>
              <a:buFont typeface="Wingdings" pitchFamily="2" charset="2"/>
              <a:buChar char="§"/>
              <a:defRPr/>
            </a:pPr>
            <a:r>
              <a:rPr lang="es-CO" sz="2400" b="0" dirty="0" smtClean="0">
                <a:solidFill>
                  <a:schemeClr val="tx1"/>
                </a:solidFill>
                <a:latin typeface="Arial" pitchFamily="34" charset="0"/>
                <a:cs typeface="Arial" pitchFamily="34" charset="0"/>
              </a:rPr>
              <a:t>Reorientar </a:t>
            </a:r>
            <a:r>
              <a:rPr lang="es-CO" sz="2400" b="0" dirty="0">
                <a:solidFill>
                  <a:schemeClr val="tx1"/>
                </a:solidFill>
                <a:latin typeface="Arial" pitchFamily="34" charset="0"/>
                <a:cs typeface="Arial" pitchFamily="34" charset="0"/>
              </a:rPr>
              <a:t>el gasto en función de la </a:t>
            </a:r>
            <a:r>
              <a:rPr lang="es-CO" sz="2400" b="0" dirty="0" smtClean="0">
                <a:solidFill>
                  <a:schemeClr val="tx1"/>
                </a:solidFill>
                <a:latin typeface="Arial" pitchFamily="34" charset="0"/>
                <a:cs typeface="Arial" pitchFamily="34" charset="0"/>
              </a:rPr>
              <a:t>inversión. </a:t>
            </a:r>
          </a:p>
          <a:p>
            <a:pPr marL="457200" lvl="1" indent="0" algn="just" eaLnBrk="1" hangingPunct="1">
              <a:lnSpc>
                <a:spcPct val="110000"/>
              </a:lnSpc>
              <a:buClr>
                <a:srgbClr val="C00000"/>
              </a:buClr>
              <a:buSzPct val="110000"/>
              <a:defRPr/>
            </a:pPr>
            <a:endParaRPr lang="es-CO" sz="2400" b="0" dirty="0">
              <a:solidFill>
                <a:schemeClr val="tx1"/>
              </a:solidFill>
              <a:latin typeface="Arial" pitchFamily="34" charset="0"/>
              <a:cs typeface="Arial" pitchFamily="34" charset="0"/>
            </a:endParaRPr>
          </a:p>
          <a:p>
            <a:pPr lvl="1" algn="just" eaLnBrk="1" hangingPunct="1">
              <a:lnSpc>
                <a:spcPct val="110000"/>
              </a:lnSpc>
              <a:buClr>
                <a:srgbClr val="C00000"/>
              </a:buClr>
              <a:buSzPct val="110000"/>
              <a:buFont typeface="Wingdings" pitchFamily="2" charset="2"/>
              <a:buChar char="§"/>
              <a:defRPr/>
            </a:pPr>
            <a:r>
              <a:rPr lang="es-ES_tradnl" sz="2400" b="0" dirty="0">
                <a:solidFill>
                  <a:schemeClr val="tx1"/>
                </a:solidFill>
                <a:latin typeface="Arial" pitchFamily="34" charset="0"/>
                <a:cs typeface="Arial" pitchFamily="34" charset="0"/>
              </a:rPr>
              <a:t>Optimizar la asignación de recursos </a:t>
            </a:r>
            <a:r>
              <a:rPr lang="es-ES_tradnl" sz="2400" b="0" dirty="0" smtClean="0">
                <a:solidFill>
                  <a:schemeClr val="tx1"/>
                </a:solidFill>
                <a:latin typeface="Arial" pitchFamily="34" charset="0"/>
                <a:cs typeface="Arial" pitchFamily="34" charset="0"/>
              </a:rPr>
              <a:t>teniendo  </a:t>
            </a:r>
            <a:r>
              <a:rPr lang="es-ES_tradnl" sz="2400" b="0" dirty="0">
                <a:solidFill>
                  <a:schemeClr val="tx1"/>
                </a:solidFill>
                <a:latin typeface="Arial" pitchFamily="34" charset="0"/>
                <a:cs typeface="Arial" pitchFamily="34" charset="0"/>
              </a:rPr>
              <a:t>presente la </a:t>
            </a:r>
            <a:r>
              <a:rPr lang="es-ES_tradnl" sz="2400" b="0" dirty="0" err="1" smtClean="0">
                <a:solidFill>
                  <a:schemeClr val="tx1"/>
                </a:solidFill>
                <a:latin typeface="Arial" pitchFamily="34" charset="0"/>
                <a:cs typeface="Arial" pitchFamily="34" charset="0"/>
              </a:rPr>
              <a:t>intersectorialidad</a:t>
            </a:r>
            <a:r>
              <a:rPr lang="es-ES_tradnl" sz="2400" b="0" dirty="0" smtClean="0">
                <a:solidFill>
                  <a:schemeClr val="tx1"/>
                </a:solidFill>
                <a:latin typeface="Arial" pitchFamily="34" charset="0"/>
                <a:cs typeface="Arial" pitchFamily="34" charset="0"/>
              </a:rPr>
              <a:t>, y capacidad de gestión.</a:t>
            </a:r>
          </a:p>
          <a:p>
            <a:pPr marL="457200" lvl="1" indent="0" algn="just" eaLnBrk="1" hangingPunct="1">
              <a:lnSpc>
                <a:spcPct val="110000"/>
              </a:lnSpc>
              <a:buClr>
                <a:srgbClr val="C00000"/>
              </a:buClr>
              <a:buSzPct val="110000"/>
              <a:defRPr/>
            </a:pPr>
            <a:endParaRPr lang="es-CO" sz="2400" b="0" dirty="0">
              <a:solidFill>
                <a:schemeClr val="tx1"/>
              </a:solidFill>
              <a:latin typeface="Arial" pitchFamily="34" charset="0"/>
              <a:cs typeface="Arial" pitchFamily="34" charset="0"/>
            </a:endParaRPr>
          </a:p>
          <a:p>
            <a:pPr lvl="1" algn="just" eaLnBrk="1" hangingPunct="1">
              <a:lnSpc>
                <a:spcPct val="110000"/>
              </a:lnSpc>
              <a:buClr>
                <a:srgbClr val="C00000"/>
              </a:buClr>
              <a:buSzPct val="110000"/>
              <a:buFont typeface="Wingdings" pitchFamily="2" charset="2"/>
              <a:buChar char="§"/>
              <a:defRPr/>
            </a:pPr>
            <a:r>
              <a:rPr lang="es-ES_tradnl" sz="2400" b="0" dirty="0">
                <a:solidFill>
                  <a:schemeClr val="tx1"/>
                </a:solidFill>
                <a:latin typeface="Arial" pitchFamily="34" charset="0"/>
                <a:cs typeface="Arial" pitchFamily="34" charset="0"/>
              </a:rPr>
              <a:t>Garantizar la sostenibilidad de las </a:t>
            </a:r>
            <a:r>
              <a:rPr lang="es-ES_tradnl" sz="2400" b="0" dirty="0" smtClean="0">
                <a:solidFill>
                  <a:schemeClr val="tx1"/>
                </a:solidFill>
                <a:latin typeface="Arial" pitchFamily="34" charset="0"/>
                <a:cs typeface="Arial" pitchFamily="34" charset="0"/>
              </a:rPr>
              <a:t>inversiones.</a:t>
            </a:r>
          </a:p>
          <a:p>
            <a:pPr marL="457200" lvl="1" indent="0" algn="just" eaLnBrk="1" hangingPunct="1">
              <a:lnSpc>
                <a:spcPct val="110000"/>
              </a:lnSpc>
              <a:buClr>
                <a:srgbClr val="C00000"/>
              </a:buClr>
              <a:buSzPct val="110000"/>
              <a:defRPr/>
            </a:pPr>
            <a:endParaRPr lang="es-ES" sz="2400" b="0" dirty="0">
              <a:solidFill>
                <a:schemeClr val="tx1"/>
              </a:solidFill>
              <a:latin typeface="Arial" pitchFamily="34" charset="0"/>
              <a:cs typeface="Arial" pitchFamily="34" charset="0"/>
            </a:endParaRPr>
          </a:p>
          <a:p>
            <a:pPr lvl="1" algn="just" eaLnBrk="1" hangingPunct="1">
              <a:lnSpc>
                <a:spcPct val="110000"/>
              </a:lnSpc>
              <a:buClr>
                <a:srgbClr val="C00000"/>
              </a:buClr>
              <a:buSzPct val="110000"/>
              <a:buFont typeface="Wingdings" pitchFamily="2" charset="2"/>
              <a:buChar char="§"/>
              <a:defRPr/>
            </a:pPr>
            <a:r>
              <a:rPr lang="es-ES_tradnl" sz="2400" b="0" dirty="0">
                <a:solidFill>
                  <a:schemeClr val="tx1"/>
                </a:solidFill>
                <a:latin typeface="Arial" pitchFamily="34" charset="0"/>
                <a:cs typeface="Arial" pitchFamily="34" charset="0"/>
              </a:rPr>
              <a:t>Analizar y depurar el gasto recurrente para liberar recursos con destino a </a:t>
            </a:r>
            <a:r>
              <a:rPr lang="es-ES_tradnl" sz="2400" b="0" dirty="0" smtClean="0">
                <a:solidFill>
                  <a:schemeClr val="tx1"/>
                </a:solidFill>
                <a:latin typeface="Arial" pitchFamily="34" charset="0"/>
                <a:cs typeface="Arial" pitchFamily="34" charset="0"/>
              </a:rPr>
              <a:t> </a:t>
            </a:r>
            <a:r>
              <a:rPr lang="es-ES_tradnl" sz="2400" b="0" dirty="0">
                <a:solidFill>
                  <a:schemeClr val="tx1"/>
                </a:solidFill>
                <a:latin typeface="Arial" pitchFamily="34" charset="0"/>
                <a:cs typeface="Arial" pitchFamily="34" charset="0"/>
              </a:rPr>
              <a:t>nuevas </a:t>
            </a:r>
            <a:r>
              <a:rPr lang="es-ES_tradnl" sz="2400" b="0" dirty="0" smtClean="0">
                <a:solidFill>
                  <a:schemeClr val="tx1"/>
                </a:solidFill>
                <a:latin typeface="Arial" pitchFamily="34" charset="0"/>
                <a:cs typeface="Arial" pitchFamily="34" charset="0"/>
              </a:rPr>
              <a:t>inversiones.</a:t>
            </a:r>
            <a:endParaRPr lang="es-ES" sz="1800" b="0" dirty="0">
              <a:solidFill>
                <a:schemeClr val="tx1"/>
              </a:solidFill>
              <a:latin typeface="Arial" pitchFamily="34" charset="0"/>
              <a:cs typeface="Arial" pitchFamily="34" charset="0"/>
            </a:endParaRPr>
          </a:p>
        </p:txBody>
      </p:sp>
      <p:sp>
        <p:nvSpPr>
          <p:cNvPr id="21507" name="4 Rectángulo"/>
          <p:cNvSpPr>
            <a:spLocks noChangeArrowheads="1"/>
          </p:cNvSpPr>
          <p:nvPr/>
        </p:nvSpPr>
        <p:spPr bwMode="auto">
          <a:xfrm>
            <a:off x="3492500" y="-100013"/>
            <a:ext cx="4679950" cy="954088"/>
          </a:xfrm>
          <a:prstGeom prst="rect">
            <a:avLst/>
          </a:prstGeom>
          <a:noFill/>
          <a:ln w="9525">
            <a:noFill/>
            <a:miter lim="800000"/>
            <a:headEnd/>
            <a:tailEnd/>
          </a:ln>
        </p:spPr>
        <p:txBody>
          <a:bodyPr>
            <a:spAutoFit/>
          </a:bodyPr>
          <a:lstStyle/>
          <a:p>
            <a:pPr algn="ctr"/>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1 CuadroTexto"/>
          <p:cNvSpPr txBox="1">
            <a:spLocks noChangeArrowheads="1"/>
          </p:cNvSpPr>
          <p:nvPr/>
        </p:nvSpPr>
        <p:spPr bwMode="auto">
          <a:xfrm>
            <a:off x="250825" y="765175"/>
            <a:ext cx="8569325" cy="6307138"/>
          </a:xfrm>
          <a:prstGeom prst="rect">
            <a:avLst/>
          </a:prstGeom>
          <a:noFill/>
          <a:ln>
            <a:noFill/>
          </a:ln>
          <a:extLst/>
        </p:spPr>
        <p:txBody>
          <a:bodyPr>
            <a:spAutoFit/>
          </a:bodyPr>
          <a:lstStyle>
            <a:lvl1pPr marL="355600" indent="-355600" eaLnBrk="0" hangingPunct="0">
              <a:defRPr sz="3200" b="1">
                <a:solidFill>
                  <a:schemeClr val="bg1"/>
                </a:solidFill>
                <a:latin typeface="Arial Narrow" pitchFamily="34" charset="0"/>
                <a:ea typeface="新細明體" pitchFamily="18" charset="-120"/>
              </a:defRPr>
            </a:lvl1pPr>
            <a:lvl2pPr marL="742950" indent="-285750" eaLnBrk="0" hangingPunct="0">
              <a:defRPr sz="3200" b="1">
                <a:solidFill>
                  <a:schemeClr val="bg1"/>
                </a:solidFill>
                <a:latin typeface="Arial Narrow" pitchFamily="34" charset="0"/>
                <a:ea typeface="新細明體" pitchFamily="18" charset="-120"/>
              </a:defRPr>
            </a:lvl2pPr>
            <a:lvl3pPr marL="1143000" indent="-228600" eaLnBrk="0" hangingPunct="0">
              <a:defRPr sz="3200" b="1">
                <a:solidFill>
                  <a:schemeClr val="bg1"/>
                </a:solidFill>
                <a:latin typeface="Arial Narrow" pitchFamily="34" charset="0"/>
                <a:ea typeface="新細明體" pitchFamily="18" charset="-120"/>
              </a:defRPr>
            </a:lvl3pPr>
            <a:lvl4pPr marL="1600200" indent="-228600" eaLnBrk="0" hangingPunct="0">
              <a:defRPr sz="3200" b="1">
                <a:solidFill>
                  <a:schemeClr val="bg1"/>
                </a:solidFill>
                <a:latin typeface="Arial Narrow" pitchFamily="34" charset="0"/>
                <a:ea typeface="新細明體" pitchFamily="18" charset="-120"/>
              </a:defRPr>
            </a:lvl4pPr>
            <a:lvl5pPr marL="2057400" indent="-228600" eaLnBrk="0" hangingPunct="0">
              <a:defRPr sz="3200" b="1">
                <a:solidFill>
                  <a:schemeClr val="bg1"/>
                </a:solidFill>
                <a:latin typeface="Arial Narrow" pitchFamily="34" charset="0"/>
                <a:ea typeface="新細明體" pitchFamily="18" charset="-120"/>
              </a:defRPr>
            </a:lvl5pPr>
            <a:lvl6pPr marL="25146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6pPr>
            <a:lvl7pPr marL="29718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7pPr>
            <a:lvl8pPr marL="34290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8pPr>
            <a:lvl9pPr marL="38862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9pPr>
          </a:lstStyle>
          <a:p>
            <a:pPr algn="ctr" eaLnBrk="1" hangingPunct="1">
              <a:buClr>
                <a:srgbClr val="C00000"/>
              </a:buClr>
              <a:defRPr/>
            </a:pPr>
            <a:r>
              <a:rPr lang="es-CO" sz="3600" dirty="0" smtClean="0">
                <a:solidFill>
                  <a:srgbClr val="000099"/>
                </a:solidFill>
                <a:latin typeface="Arial" charset="0"/>
                <a:cs typeface="+mn-cs"/>
              </a:rPr>
              <a:t>Inversión</a:t>
            </a:r>
          </a:p>
          <a:p>
            <a:pPr eaLnBrk="1" hangingPunct="1">
              <a:buClr>
                <a:srgbClr val="C00000"/>
              </a:buClr>
              <a:defRPr/>
            </a:pPr>
            <a:r>
              <a:rPr lang="es-CO" dirty="0" smtClean="0">
                <a:solidFill>
                  <a:srgbClr val="C00000"/>
                </a:solidFill>
                <a:latin typeface="Arial" pitchFamily="34" charset="0"/>
                <a:cs typeface="Arial" pitchFamily="34" charset="0"/>
              </a:rPr>
              <a:t>Pautas</a:t>
            </a:r>
          </a:p>
          <a:p>
            <a:pPr marL="457200" lvl="1" indent="0" algn="just" eaLnBrk="1" hangingPunct="1">
              <a:lnSpc>
                <a:spcPct val="110000"/>
              </a:lnSpc>
              <a:buClr>
                <a:srgbClr val="C00000"/>
              </a:buClr>
              <a:buSzPct val="110000"/>
              <a:defRPr/>
            </a:pPr>
            <a:endParaRPr lang="es-ES" sz="700" b="0" dirty="0">
              <a:solidFill>
                <a:schemeClr val="tx1"/>
              </a:solidFill>
              <a:latin typeface="Arial" pitchFamily="34" charset="0"/>
              <a:cs typeface="Arial" pitchFamily="34" charset="0"/>
            </a:endParaRPr>
          </a:p>
          <a:p>
            <a:pPr lvl="1" algn="just" eaLnBrk="1" hangingPunct="1">
              <a:lnSpc>
                <a:spcPct val="110000"/>
              </a:lnSpc>
              <a:buClr>
                <a:srgbClr val="C00000"/>
              </a:buClr>
              <a:buSzPct val="110000"/>
              <a:buFont typeface="Wingdings" pitchFamily="2" charset="2"/>
              <a:buChar char="§"/>
              <a:defRPr/>
            </a:pPr>
            <a:r>
              <a:rPr lang="es-ES_tradnl" sz="2400" b="0" dirty="0" smtClean="0">
                <a:solidFill>
                  <a:schemeClr val="tx1"/>
                </a:solidFill>
                <a:latin typeface="Arial" pitchFamily="34" charset="0"/>
                <a:cs typeface="Arial" pitchFamily="34" charset="0"/>
              </a:rPr>
              <a:t>Priorizar </a:t>
            </a:r>
            <a:r>
              <a:rPr lang="es-ES_tradnl" sz="2400" b="0" dirty="0">
                <a:solidFill>
                  <a:schemeClr val="tx1"/>
                </a:solidFill>
                <a:latin typeface="Arial" pitchFamily="34" charset="0"/>
                <a:cs typeface="Arial" pitchFamily="34" charset="0"/>
              </a:rPr>
              <a:t>los recursos necesarios para atender la intervención integral del polígono ALTOS DE LA </a:t>
            </a:r>
            <a:r>
              <a:rPr lang="es-ES_tradnl" sz="2400" b="0" dirty="0" smtClean="0">
                <a:solidFill>
                  <a:schemeClr val="tx1"/>
                </a:solidFill>
                <a:latin typeface="Arial" pitchFamily="34" charset="0"/>
                <a:cs typeface="Arial" pitchFamily="34" charset="0"/>
              </a:rPr>
              <a:t>ESTANCIA y prevención y atención de emergencias.</a:t>
            </a:r>
          </a:p>
          <a:p>
            <a:pPr marL="457200" lvl="1" indent="0" algn="just" eaLnBrk="1" hangingPunct="1">
              <a:lnSpc>
                <a:spcPct val="110000"/>
              </a:lnSpc>
              <a:buClr>
                <a:srgbClr val="C00000"/>
              </a:buClr>
              <a:buSzPct val="110000"/>
              <a:defRPr/>
            </a:pPr>
            <a:endParaRPr lang="es-ES" sz="2400" b="0" dirty="0">
              <a:solidFill>
                <a:schemeClr val="tx1"/>
              </a:solidFill>
              <a:latin typeface="Arial" pitchFamily="34" charset="0"/>
              <a:cs typeface="Arial" pitchFamily="34" charset="0"/>
            </a:endParaRPr>
          </a:p>
          <a:p>
            <a:pPr lvl="1" algn="just" eaLnBrk="1" hangingPunct="1">
              <a:lnSpc>
                <a:spcPct val="110000"/>
              </a:lnSpc>
              <a:buClr>
                <a:srgbClr val="C00000"/>
              </a:buClr>
              <a:buSzPct val="110000"/>
              <a:buFont typeface="Wingdings" pitchFamily="2" charset="2"/>
              <a:buChar char="§"/>
              <a:defRPr/>
            </a:pPr>
            <a:r>
              <a:rPr lang="es-ES" sz="2400" b="0" dirty="0">
                <a:solidFill>
                  <a:schemeClr val="tx1"/>
                </a:solidFill>
                <a:latin typeface="Arial" pitchFamily="34" charset="0"/>
                <a:cs typeface="Arial" pitchFamily="34" charset="0"/>
              </a:rPr>
              <a:t>Realizar un estricto control a la ejecución para evitar la constitución de reservas presupuestales y de pasivos exigibles</a:t>
            </a:r>
            <a:r>
              <a:rPr lang="es-ES_tradnl" sz="2400" b="0" dirty="0" smtClean="0">
                <a:solidFill>
                  <a:schemeClr val="tx1"/>
                </a:solidFill>
                <a:latin typeface="Arial" pitchFamily="34" charset="0"/>
                <a:cs typeface="Arial" pitchFamily="34" charset="0"/>
              </a:rPr>
              <a:t>.</a:t>
            </a:r>
          </a:p>
          <a:p>
            <a:pPr marL="457200" lvl="1" indent="0" algn="just" eaLnBrk="1" hangingPunct="1">
              <a:lnSpc>
                <a:spcPct val="110000"/>
              </a:lnSpc>
              <a:buClr>
                <a:srgbClr val="C00000"/>
              </a:buClr>
              <a:buSzPct val="110000"/>
              <a:defRPr/>
            </a:pPr>
            <a:endParaRPr lang="es-ES_tradnl" sz="2400" b="0" dirty="0" smtClean="0">
              <a:solidFill>
                <a:schemeClr val="tx1"/>
              </a:solidFill>
              <a:latin typeface="Arial" pitchFamily="34" charset="0"/>
              <a:cs typeface="Arial" pitchFamily="34" charset="0"/>
            </a:endParaRPr>
          </a:p>
          <a:p>
            <a:pPr lvl="1" algn="just" eaLnBrk="1" hangingPunct="1">
              <a:lnSpc>
                <a:spcPct val="110000"/>
              </a:lnSpc>
              <a:buClr>
                <a:srgbClr val="C00000"/>
              </a:buClr>
              <a:buSzPct val="110000"/>
              <a:buFont typeface="Wingdings" pitchFamily="2" charset="2"/>
              <a:buChar char="§"/>
              <a:defRPr/>
            </a:pPr>
            <a:r>
              <a:rPr lang="es-ES" sz="2400" b="0" dirty="0">
                <a:solidFill>
                  <a:schemeClr val="tx1"/>
                </a:solidFill>
                <a:latin typeface="Arial" pitchFamily="34" charset="0"/>
                <a:cs typeface="Arial" pitchFamily="34" charset="0"/>
              </a:rPr>
              <a:t>Programar los recursos que garanticen el cumplimiento de los compromisos adquiridos a través de vigencias futuras.</a:t>
            </a:r>
          </a:p>
          <a:p>
            <a:pPr marL="457200" lvl="1" indent="0" eaLnBrk="1" hangingPunct="1">
              <a:lnSpc>
                <a:spcPct val="110000"/>
              </a:lnSpc>
              <a:buClr>
                <a:srgbClr val="C00000"/>
              </a:buClr>
              <a:buSzPct val="110000"/>
              <a:defRPr/>
            </a:pPr>
            <a:endParaRPr lang="es-ES" sz="1800" b="0" dirty="0">
              <a:solidFill>
                <a:schemeClr val="tx1"/>
              </a:solidFill>
              <a:latin typeface="Arial" pitchFamily="34" charset="0"/>
              <a:cs typeface="Arial" pitchFamily="34" charset="0"/>
            </a:endParaRPr>
          </a:p>
          <a:p>
            <a:pPr>
              <a:defRPr/>
            </a:pPr>
            <a:r>
              <a:rPr lang="es-ES" sz="1800" b="0" dirty="0">
                <a:solidFill>
                  <a:schemeClr val="tx1"/>
                </a:solidFill>
                <a:latin typeface="Arial" pitchFamily="34" charset="0"/>
                <a:cs typeface="Arial" pitchFamily="34" charset="0"/>
              </a:rPr>
              <a:t> </a:t>
            </a:r>
          </a:p>
        </p:txBody>
      </p:sp>
      <p:sp>
        <p:nvSpPr>
          <p:cNvPr id="22531" name="4 Rectángulo"/>
          <p:cNvSpPr>
            <a:spLocks noChangeArrowheads="1"/>
          </p:cNvSpPr>
          <p:nvPr/>
        </p:nvSpPr>
        <p:spPr bwMode="auto">
          <a:xfrm>
            <a:off x="3492500" y="-100013"/>
            <a:ext cx="5472113" cy="954088"/>
          </a:xfrm>
          <a:prstGeom prst="rect">
            <a:avLst/>
          </a:prstGeom>
          <a:noFill/>
          <a:ln w="9525">
            <a:noFill/>
            <a:miter lim="800000"/>
            <a:headEnd/>
            <a:tailEnd/>
          </a:ln>
        </p:spPr>
        <p:txBody>
          <a:bodyPr>
            <a:spAutoFit/>
          </a:bodyPr>
          <a:lstStyle/>
          <a:p>
            <a:pPr algn="ctr"/>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1 CuadroTexto"/>
          <p:cNvSpPr txBox="1">
            <a:spLocks noChangeArrowheads="1"/>
          </p:cNvSpPr>
          <p:nvPr/>
        </p:nvSpPr>
        <p:spPr bwMode="auto">
          <a:xfrm>
            <a:off x="250825" y="863600"/>
            <a:ext cx="8713788" cy="5878513"/>
          </a:xfrm>
          <a:prstGeom prst="rect">
            <a:avLst/>
          </a:prstGeom>
          <a:solidFill>
            <a:schemeClr val="bg1"/>
          </a:solidFill>
          <a:ln>
            <a:noFill/>
          </a:ln>
          <a:extLst/>
        </p:spPr>
        <p:txBody>
          <a:bodyPr>
            <a:spAutoFit/>
          </a:bodyPr>
          <a:lstStyle>
            <a:lvl1pPr marL="355600" indent="-355600" eaLnBrk="0" hangingPunct="0">
              <a:defRPr sz="3200" b="1">
                <a:solidFill>
                  <a:schemeClr val="bg1"/>
                </a:solidFill>
                <a:latin typeface="Arial Narrow" pitchFamily="34" charset="0"/>
                <a:ea typeface="新細明體" pitchFamily="18" charset="-120"/>
              </a:defRPr>
            </a:lvl1pPr>
            <a:lvl2pPr marL="742950" indent="-285750" eaLnBrk="0" hangingPunct="0">
              <a:defRPr sz="3200" b="1">
                <a:solidFill>
                  <a:schemeClr val="bg1"/>
                </a:solidFill>
                <a:latin typeface="Arial Narrow" pitchFamily="34" charset="0"/>
                <a:ea typeface="新細明體" pitchFamily="18" charset="-120"/>
              </a:defRPr>
            </a:lvl2pPr>
            <a:lvl3pPr marL="1143000" indent="-228600" eaLnBrk="0" hangingPunct="0">
              <a:defRPr sz="3200" b="1">
                <a:solidFill>
                  <a:schemeClr val="bg1"/>
                </a:solidFill>
                <a:latin typeface="Arial Narrow" pitchFamily="34" charset="0"/>
                <a:ea typeface="新細明體" pitchFamily="18" charset="-120"/>
              </a:defRPr>
            </a:lvl3pPr>
            <a:lvl4pPr marL="1600200" indent="-228600" eaLnBrk="0" hangingPunct="0">
              <a:defRPr sz="3200" b="1">
                <a:solidFill>
                  <a:schemeClr val="bg1"/>
                </a:solidFill>
                <a:latin typeface="Arial Narrow" pitchFamily="34" charset="0"/>
                <a:ea typeface="新細明體" pitchFamily="18" charset="-120"/>
              </a:defRPr>
            </a:lvl4pPr>
            <a:lvl5pPr marL="2057400" indent="-228600" eaLnBrk="0" hangingPunct="0">
              <a:defRPr sz="3200" b="1">
                <a:solidFill>
                  <a:schemeClr val="bg1"/>
                </a:solidFill>
                <a:latin typeface="Arial Narrow" pitchFamily="34" charset="0"/>
                <a:ea typeface="新細明體" pitchFamily="18" charset="-120"/>
              </a:defRPr>
            </a:lvl5pPr>
            <a:lvl6pPr marL="25146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6pPr>
            <a:lvl7pPr marL="29718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7pPr>
            <a:lvl8pPr marL="34290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8pPr>
            <a:lvl9pPr marL="38862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9pPr>
          </a:lstStyle>
          <a:p>
            <a:pPr algn="ctr" eaLnBrk="1" hangingPunct="1">
              <a:buClr>
                <a:srgbClr val="C00000"/>
              </a:buClr>
              <a:defRPr/>
            </a:pPr>
            <a:r>
              <a:rPr lang="es-CO" sz="3600" dirty="0">
                <a:solidFill>
                  <a:srgbClr val="333399"/>
                </a:solidFill>
                <a:latin typeface="Arial" charset="0"/>
                <a:cs typeface="+mn-cs"/>
              </a:rPr>
              <a:t>Inversión en </a:t>
            </a:r>
            <a:r>
              <a:rPr lang="es-CO" sz="3600" dirty="0" smtClean="0">
                <a:solidFill>
                  <a:srgbClr val="333399"/>
                </a:solidFill>
                <a:latin typeface="Arial" charset="0"/>
                <a:cs typeface="+mn-cs"/>
              </a:rPr>
              <a:t>Localidades</a:t>
            </a:r>
            <a:endParaRPr lang="es-CO" sz="3600" dirty="0">
              <a:solidFill>
                <a:srgbClr val="333399"/>
              </a:solidFill>
              <a:latin typeface="Arial" charset="0"/>
              <a:cs typeface="+mn-cs"/>
            </a:endParaRPr>
          </a:p>
          <a:p>
            <a:pPr algn="just" eaLnBrk="1" hangingPunct="1">
              <a:buClr>
                <a:srgbClr val="C00000"/>
              </a:buClr>
              <a:defRPr/>
            </a:pPr>
            <a:endParaRPr lang="es-CO" sz="1000" b="0" dirty="0">
              <a:solidFill>
                <a:schemeClr val="tx1"/>
              </a:solidFill>
              <a:latin typeface="Arial" charset="0"/>
              <a:cs typeface="+mn-cs"/>
            </a:endParaRPr>
          </a:p>
          <a:p>
            <a:pPr algn="just" eaLnBrk="1" hangingPunct="1">
              <a:buClr>
                <a:srgbClr val="C00000"/>
              </a:buClr>
              <a:buSzPct val="110000"/>
              <a:buFont typeface="Wingdings" pitchFamily="2" charset="2"/>
              <a:buChar char="§"/>
              <a:defRPr/>
            </a:pPr>
            <a:r>
              <a:rPr lang="es-ES" sz="2200" b="0" dirty="0" smtClean="0">
                <a:solidFill>
                  <a:schemeClr val="tx1"/>
                </a:solidFill>
                <a:latin typeface="Arial" charset="0"/>
                <a:cs typeface="+mn-cs"/>
              </a:rPr>
              <a:t>Atender Directiva 005 de julio 05 de 2012 sobre “Lineamientos de Política para Líneas de Inversión Local Plan Distrital de Desarrollo Bogotá Humana”.</a:t>
            </a:r>
          </a:p>
          <a:p>
            <a:pPr marL="0" indent="0" algn="just" eaLnBrk="1" hangingPunct="1">
              <a:buClr>
                <a:srgbClr val="C00000"/>
              </a:buClr>
              <a:buSzPct val="110000"/>
              <a:defRPr/>
            </a:pPr>
            <a:endParaRPr lang="es-CO" sz="2200" b="0" dirty="0" smtClean="0">
              <a:solidFill>
                <a:schemeClr val="tx1"/>
              </a:solidFill>
              <a:latin typeface="Arial" charset="0"/>
              <a:cs typeface="+mn-cs"/>
            </a:endParaRPr>
          </a:p>
          <a:p>
            <a:pPr algn="just" eaLnBrk="1" hangingPunct="1">
              <a:buClr>
                <a:srgbClr val="C00000"/>
              </a:buClr>
              <a:buSzPct val="110000"/>
              <a:buFont typeface="Wingdings" pitchFamily="2" charset="2"/>
              <a:buChar char="§"/>
              <a:defRPr/>
            </a:pPr>
            <a:r>
              <a:rPr lang="es-ES" sz="2200" b="0" dirty="0" smtClean="0">
                <a:solidFill>
                  <a:schemeClr val="tx1"/>
                </a:solidFill>
                <a:latin typeface="Arial" charset="0"/>
                <a:cs typeface="+mn-cs"/>
              </a:rPr>
              <a:t>Garantizar </a:t>
            </a:r>
            <a:r>
              <a:rPr lang="es-ES" sz="2200" b="0" dirty="0">
                <a:solidFill>
                  <a:schemeClr val="tx1"/>
                </a:solidFill>
                <a:latin typeface="Arial" charset="0"/>
                <a:cs typeface="+mn-cs"/>
              </a:rPr>
              <a:t>el cumplimiento de </a:t>
            </a:r>
            <a:r>
              <a:rPr lang="es-ES" sz="2200" b="0" dirty="0" smtClean="0">
                <a:solidFill>
                  <a:schemeClr val="tx1"/>
                </a:solidFill>
                <a:latin typeface="Arial" charset="0"/>
                <a:cs typeface="+mn-cs"/>
              </a:rPr>
              <a:t>objetivos </a:t>
            </a:r>
            <a:r>
              <a:rPr lang="es-ES" sz="2200" b="0" dirty="0">
                <a:solidFill>
                  <a:schemeClr val="tx1"/>
                </a:solidFill>
                <a:latin typeface="Arial" charset="0"/>
                <a:cs typeface="+mn-cs"/>
              </a:rPr>
              <a:t>y metas derivadas de </a:t>
            </a:r>
            <a:r>
              <a:rPr lang="es-ES" sz="2200" b="0" dirty="0" smtClean="0">
                <a:solidFill>
                  <a:schemeClr val="tx1"/>
                </a:solidFill>
                <a:latin typeface="Arial" charset="0"/>
                <a:cs typeface="+mn-cs"/>
              </a:rPr>
              <a:t>acuerdos ciudadanos.</a:t>
            </a:r>
          </a:p>
          <a:p>
            <a:pPr marL="0" indent="0" algn="just" eaLnBrk="1" hangingPunct="1">
              <a:buClr>
                <a:srgbClr val="C00000"/>
              </a:buClr>
              <a:buSzPct val="110000"/>
              <a:defRPr/>
            </a:pPr>
            <a:endParaRPr lang="es-ES" sz="2200" b="0" dirty="0" smtClean="0">
              <a:solidFill>
                <a:schemeClr val="tx1"/>
              </a:solidFill>
              <a:latin typeface="Arial" charset="0"/>
              <a:cs typeface="+mn-cs"/>
            </a:endParaRPr>
          </a:p>
          <a:p>
            <a:pPr algn="just" eaLnBrk="1" hangingPunct="1">
              <a:buClr>
                <a:srgbClr val="C00000"/>
              </a:buClr>
              <a:buSzPct val="110000"/>
              <a:buFont typeface="Wingdings" pitchFamily="2" charset="2"/>
              <a:buChar char="§"/>
              <a:defRPr/>
            </a:pPr>
            <a:r>
              <a:rPr lang="es-ES" sz="2200" b="0" dirty="0" smtClean="0">
                <a:solidFill>
                  <a:schemeClr val="tx1"/>
                </a:solidFill>
                <a:latin typeface="Arial" pitchFamily="34" charset="0"/>
                <a:cs typeface="Arial" pitchFamily="34" charset="0"/>
              </a:rPr>
              <a:t>Fortalecer modelos </a:t>
            </a:r>
            <a:r>
              <a:rPr lang="es-ES" sz="2200" b="0" dirty="0">
                <a:solidFill>
                  <a:schemeClr val="tx1"/>
                </a:solidFill>
                <a:latin typeface="Arial" pitchFamily="34" charset="0"/>
                <a:cs typeface="Arial" pitchFamily="34" charset="0"/>
              </a:rPr>
              <a:t>de apoyo técnico y operativo del nivel central </a:t>
            </a:r>
            <a:r>
              <a:rPr lang="es-ES" sz="2200" b="0" dirty="0" smtClean="0">
                <a:solidFill>
                  <a:schemeClr val="tx1"/>
                </a:solidFill>
                <a:latin typeface="Arial" pitchFamily="34" charset="0"/>
                <a:cs typeface="Arial" pitchFamily="34" charset="0"/>
              </a:rPr>
              <a:t>hacia </a:t>
            </a:r>
            <a:r>
              <a:rPr lang="es-ES" sz="2200" b="0" dirty="0">
                <a:solidFill>
                  <a:schemeClr val="tx1"/>
                </a:solidFill>
                <a:latin typeface="Arial" pitchFamily="34" charset="0"/>
                <a:cs typeface="Arial" pitchFamily="34" charset="0"/>
              </a:rPr>
              <a:t>las </a:t>
            </a:r>
            <a:r>
              <a:rPr lang="es-ES" sz="2200" b="0" dirty="0" smtClean="0">
                <a:solidFill>
                  <a:schemeClr val="tx1"/>
                </a:solidFill>
                <a:latin typeface="Arial" pitchFamily="34" charset="0"/>
                <a:cs typeface="Arial" pitchFamily="34" charset="0"/>
              </a:rPr>
              <a:t>localidades.</a:t>
            </a:r>
            <a:endParaRPr lang="es-ES" sz="2200" b="0" dirty="0">
              <a:solidFill>
                <a:schemeClr val="tx1"/>
              </a:solidFill>
              <a:latin typeface="Arial" pitchFamily="34" charset="0"/>
              <a:cs typeface="Arial" pitchFamily="34" charset="0"/>
            </a:endParaRPr>
          </a:p>
          <a:p>
            <a:pPr algn="just" eaLnBrk="1" hangingPunct="1">
              <a:buClr>
                <a:srgbClr val="C00000"/>
              </a:buClr>
              <a:buSzPct val="110000"/>
              <a:buFont typeface="Wingdings" pitchFamily="2" charset="2"/>
              <a:buNone/>
              <a:defRPr/>
            </a:pPr>
            <a:endParaRPr lang="es-ES" sz="2200" b="0" dirty="0">
              <a:solidFill>
                <a:schemeClr val="tx1"/>
              </a:solidFill>
              <a:latin typeface="Arial" charset="0"/>
              <a:cs typeface="+mn-cs"/>
            </a:endParaRPr>
          </a:p>
          <a:p>
            <a:pPr algn="just" eaLnBrk="1" hangingPunct="1">
              <a:buClr>
                <a:srgbClr val="C00000"/>
              </a:buClr>
              <a:buSzPct val="110000"/>
              <a:buFont typeface="Wingdings" pitchFamily="2" charset="2"/>
              <a:buChar char="§"/>
              <a:defRPr/>
            </a:pPr>
            <a:r>
              <a:rPr lang="es-ES_tradnl" sz="2200" b="0" dirty="0" smtClean="0">
                <a:solidFill>
                  <a:schemeClr val="tx1"/>
                </a:solidFill>
                <a:latin typeface="Arial" pitchFamily="34" charset="0"/>
                <a:cs typeface="Arial" pitchFamily="34" charset="0"/>
              </a:rPr>
              <a:t>Concurrencia </a:t>
            </a:r>
            <a:r>
              <a:rPr lang="es-ES_tradnl" sz="2200" b="0" dirty="0">
                <a:solidFill>
                  <a:schemeClr val="tx1"/>
                </a:solidFill>
                <a:latin typeface="Arial" pitchFamily="34" charset="0"/>
                <a:cs typeface="Arial" pitchFamily="34" charset="0"/>
              </a:rPr>
              <a:t>con sus recursos en </a:t>
            </a:r>
            <a:r>
              <a:rPr lang="es-ES_tradnl" sz="2200" b="0" dirty="0" smtClean="0">
                <a:solidFill>
                  <a:schemeClr val="tx1"/>
                </a:solidFill>
                <a:latin typeface="Arial" pitchFamily="34" charset="0"/>
                <a:cs typeface="Arial" pitchFamily="34" charset="0"/>
              </a:rPr>
              <a:t>proyectos de </a:t>
            </a:r>
            <a:r>
              <a:rPr lang="es-ES_tradnl" sz="2200" b="0" dirty="0">
                <a:solidFill>
                  <a:schemeClr val="tx1"/>
                </a:solidFill>
                <a:latin typeface="Arial" pitchFamily="34" charset="0"/>
                <a:cs typeface="Arial" pitchFamily="34" charset="0"/>
              </a:rPr>
              <a:t>entidades distritales </a:t>
            </a:r>
            <a:r>
              <a:rPr lang="es-ES_tradnl" sz="2200" b="0" dirty="0" smtClean="0">
                <a:solidFill>
                  <a:schemeClr val="tx1"/>
                </a:solidFill>
                <a:latin typeface="Arial" pitchFamily="34" charset="0"/>
                <a:cs typeface="Arial" pitchFamily="34" charset="0"/>
              </a:rPr>
              <a:t>desarrollados en las localidades.</a:t>
            </a:r>
          </a:p>
          <a:p>
            <a:pPr algn="just" eaLnBrk="1" hangingPunct="1">
              <a:buClr>
                <a:srgbClr val="C00000"/>
              </a:buClr>
              <a:buSzPct val="110000"/>
              <a:buFont typeface="Wingdings" pitchFamily="2" charset="2"/>
              <a:buChar char="§"/>
              <a:defRPr/>
            </a:pPr>
            <a:endParaRPr lang="es-ES" sz="2200" b="0" dirty="0" smtClean="0">
              <a:solidFill>
                <a:schemeClr val="tx1"/>
              </a:solidFill>
              <a:latin typeface="Arial" pitchFamily="34" charset="0"/>
              <a:cs typeface="Arial" pitchFamily="34" charset="0"/>
            </a:endParaRPr>
          </a:p>
          <a:p>
            <a:pPr algn="just" eaLnBrk="1" hangingPunct="1">
              <a:buClr>
                <a:srgbClr val="C00000"/>
              </a:buClr>
              <a:buSzPct val="110000"/>
              <a:buFont typeface="Wingdings" pitchFamily="2" charset="2"/>
              <a:buChar char="§"/>
              <a:defRPr/>
            </a:pPr>
            <a:r>
              <a:rPr lang="es-ES" sz="2200" b="0" dirty="0" smtClean="0">
                <a:solidFill>
                  <a:schemeClr val="tx1"/>
                </a:solidFill>
                <a:latin typeface="Arial" pitchFamily="34" charset="0"/>
                <a:cs typeface="Arial" pitchFamily="34" charset="0"/>
              </a:rPr>
              <a:t>Uso eficiente de los recursos  y asignación de los mismos para proyectos incorporados en el Plan de Desarrollo Local.</a:t>
            </a:r>
            <a:endParaRPr lang="es-ES" sz="2200" b="0" dirty="0">
              <a:solidFill>
                <a:schemeClr val="tx1"/>
              </a:solidFill>
              <a:latin typeface="Arial" charset="0"/>
              <a:cs typeface="+mn-cs"/>
            </a:endParaRPr>
          </a:p>
        </p:txBody>
      </p:sp>
      <p:sp>
        <p:nvSpPr>
          <p:cNvPr id="23555" name="4 Rectángulo"/>
          <p:cNvSpPr>
            <a:spLocks noChangeArrowheads="1"/>
          </p:cNvSpPr>
          <p:nvPr/>
        </p:nvSpPr>
        <p:spPr bwMode="auto">
          <a:xfrm>
            <a:off x="3492500" y="-100013"/>
            <a:ext cx="5543550" cy="954088"/>
          </a:xfrm>
          <a:prstGeom prst="rect">
            <a:avLst/>
          </a:prstGeom>
          <a:noFill/>
          <a:ln w="9525">
            <a:noFill/>
            <a:miter lim="800000"/>
            <a:headEnd/>
            <a:tailEnd/>
          </a:ln>
        </p:spPr>
        <p:txBody>
          <a:bodyPr>
            <a:spAutoFit/>
          </a:bodyPr>
          <a:lstStyle/>
          <a:p>
            <a:pPr algn="ctr"/>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Rectángulo"/>
          <p:cNvSpPr>
            <a:spLocks noChangeArrowheads="1"/>
          </p:cNvSpPr>
          <p:nvPr/>
        </p:nvSpPr>
        <p:spPr bwMode="auto">
          <a:xfrm>
            <a:off x="217488" y="1052513"/>
            <a:ext cx="8496300" cy="4940300"/>
          </a:xfrm>
          <a:prstGeom prst="rect">
            <a:avLst/>
          </a:prstGeom>
          <a:noFill/>
          <a:ln>
            <a:noFill/>
          </a:ln>
          <a:extLst/>
        </p:spPr>
        <p:txBody>
          <a:bodyPr>
            <a:spAutoFit/>
          </a:bodyPr>
          <a:lstStyle/>
          <a:p>
            <a:pPr algn="ctr">
              <a:buClr>
                <a:srgbClr val="C00000"/>
              </a:buClr>
              <a:defRPr/>
            </a:pPr>
            <a:r>
              <a:rPr lang="es-CO" sz="3600" b="1" dirty="0">
                <a:solidFill>
                  <a:srgbClr val="333399"/>
                </a:solidFill>
              </a:rPr>
              <a:t>Inversión en Localidades </a:t>
            </a:r>
          </a:p>
          <a:p>
            <a:pPr>
              <a:buClr>
                <a:srgbClr val="C00000"/>
              </a:buClr>
              <a:defRPr/>
            </a:pPr>
            <a:r>
              <a:rPr lang="es-CO" sz="3200" b="1" dirty="0">
                <a:solidFill>
                  <a:srgbClr val="C00000"/>
                </a:solidFill>
              </a:rPr>
              <a:t>Pautas</a:t>
            </a:r>
          </a:p>
          <a:p>
            <a:pPr>
              <a:buClr>
                <a:srgbClr val="C00000"/>
              </a:buClr>
              <a:defRPr/>
            </a:pPr>
            <a:endParaRPr lang="es-CO" sz="900" dirty="0">
              <a:solidFill>
                <a:srgbClr val="000099"/>
              </a:solidFill>
            </a:endParaRPr>
          </a:p>
          <a:p>
            <a:pPr algn="just">
              <a:buClr>
                <a:srgbClr val="C00000"/>
              </a:buClr>
              <a:buSzPct val="110000"/>
              <a:defRPr/>
            </a:pPr>
            <a:endParaRPr lang="es-ES" sz="800" dirty="0"/>
          </a:p>
          <a:p>
            <a:pPr marL="273050" indent="-273050" algn="just">
              <a:buClr>
                <a:srgbClr val="C00000"/>
              </a:buClr>
              <a:buSzPct val="110000"/>
              <a:buFont typeface="Wingdings" pitchFamily="2" charset="2"/>
              <a:buChar char="§"/>
              <a:defRPr/>
            </a:pPr>
            <a:r>
              <a:rPr lang="es-ES" sz="2300" dirty="0"/>
              <a:t>Precisar líneas de base, metas e indicadores que faciliten el cumplimiento de los Planes de Desarrollo Local.</a:t>
            </a:r>
          </a:p>
          <a:p>
            <a:pPr marL="273050" indent="-273050" algn="just">
              <a:buClr>
                <a:srgbClr val="C00000"/>
              </a:buClr>
              <a:buSzPct val="110000"/>
              <a:defRPr/>
            </a:pPr>
            <a:endParaRPr lang="es-ES" sz="2300" dirty="0"/>
          </a:p>
          <a:p>
            <a:pPr marL="273050" indent="-273050" algn="just">
              <a:buClr>
                <a:srgbClr val="C00000"/>
              </a:buClr>
              <a:buSzPct val="110000"/>
              <a:buFont typeface="Wingdings" pitchFamily="2" charset="2"/>
              <a:buChar char="§"/>
              <a:defRPr/>
            </a:pPr>
            <a:r>
              <a:rPr lang="es-ES_tradnl" sz="2300" dirty="0"/>
              <a:t>Priorizar las inversiones garantizando su sostenibilidad en el mediano y largo plazo.</a:t>
            </a:r>
            <a:endParaRPr lang="es-ES" sz="2300" dirty="0"/>
          </a:p>
          <a:p>
            <a:pPr marL="273050" indent="-273050" algn="just">
              <a:buClr>
                <a:srgbClr val="C00000"/>
              </a:buClr>
              <a:buSzPct val="110000"/>
              <a:defRPr/>
            </a:pPr>
            <a:endParaRPr lang="es-ES" sz="2300" dirty="0"/>
          </a:p>
          <a:p>
            <a:pPr marL="273050" indent="-273050" algn="just">
              <a:buClr>
                <a:srgbClr val="C00000"/>
              </a:buClr>
              <a:buSzPct val="110000"/>
              <a:buFont typeface="Wingdings" pitchFamily="2" charset="2"/>
              <a:buChar char="§"/>
              <a:defRPr/>
            </a:pPr>
            <a:r>
              <a:rPr lang="es-ES" sz="2300" dirty="0"/>
              <a:t>Disminuir sustancialmente obligaciones por pagar.</a:t>
            </a:r>
          </a:p>
          <a:p>
            <a:pPr marL="273050" indent="-273050" algn="just">
              <a:buClr>
                <a:srgbClr val="C00000"/>
              </a:buClr>
              <a:buSzPct val="110000"/>
              <a:defRPr/>
            </a:pPr>
            <a:endParaRPr lang="es-ES" sz="2300" dirty="0"/>
          </a:p>
          <a:p>
            <a:pPr marL="273050" indent="-273050" algn="just">
              <a:buClr>
                <a:srgbClr val="C00000"/>
              </a:buClr>
              <a:buSzPct val="110000"/>
              <a:buFont typeface="Wingdings" pitchFamily="2" charset="2"/>
              <a:buChar char="§"/>
              <a:defRPr/>
            </a:pPr>
            <a:r>
              <a:rPr lang="es-ES" sz="2300" dirty="0"/>
              <a:t>Asignación de excedentes financieros de acuerdo con recomendaciones del CONFIS.</a:t>
            </a:r>
          </a:p>
        </p:txBody>
      </p:sp>
      <p:sp>
        <p:nvSpPr>
          <p:cNvPr id="24579" name="3 Rectángulo"/>
          <p:cNvSpPr>
            <a:spLocks noChangeArrowheads="1"/>
          </p:cNvSpPr>
          <p:nvPr/>
        </p:nvSpPr>
        <p:spPr bwMode="auto">
          <a:xfrm>
            <a:off x="3492500" y="-100013"/>
            <a:ext cx="5472113" cy="954088"/>
          </a:xfrm>
          <a:prstGeom prst="rect">
            <a:avLst/>
          </a:prstGeom>
          <a:noFill/>
          <a:ln w="9525">
            <a:noFill/>
            <a:miter lim="800000"/>
            <a:headEnd/>
            <a:tailEnd/>
          </a:ln>
        </p:spPr>
        <p:txBody>
          <a:bodyPr>
            <a:spAutoFit/>
          </a:bodyPr>
          <a:lstStyle/>
          <a:p>
            <a:pPr algn="ctr"/>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1 CuadroTexto"/>
          <p:cNvSpPr txBox="1">
            <a:spLocks noChangeArrowheads="1"/>
          </p:cNvSpPr>
          <p:nvPr/>
        </p:nvSpPr>
        <p:spPr bwMode="auto">
          <a:xfrm>
            <a:off x="250825" y="836613"/>
            <a:ext cx="8642350" cy="5986462"/>
          </a:xfrm>
          <a:prstGeom prst="rect">
            <a:avLst/>
          </a:prstGeom>
          <a:noFill/>
          <a:ln>
            <a:noFill/>
          </a:ln>
          <a:extLst/>
        </p:spPr>
        <p:txBody>
          <a:bodyPr>
            <a:spAutoFit/>
          </a:bodyPr>
          <a:lstStyle>
            <a:lvl1pPr marL="355600" indent="-355600" eaLnBrk="0" hangingPunct="0">
              <a:defRPr sz="3200" b="1">
                <a:solidFill>
                  <a:schemeClr val="bg1"/>
                </a:solidFill>
                <a:latin typeface="Arial Narrow" pitchFamily="34" charset="0"/>
                <a:ea typeface="新細明體" pitchFamily="18" charset="-120"/>
              </a:defRPr>
            </a:lvl1pPr>
            <a:lvl2pPr marL="742950" indent="-285750" eaLnBrk="0" hangingPunct="0">
              <a:defRPr sz="3200" b="1">
                <a:solidFill>
                  <a:schemeClr val="bg1"/>
                </a:solidFill>
                <a:latin typeface="Arial Narrow" pitchFamily="34" charset="0"/>
                <a:ea typeface="新細明體" pitchFamily="18" charset="-120"/>
              </a:defRPr>
            </a:lvl2pPr>
            <a:lvl3pPr marL="1143000" indent="-228600" eaLnBrk="0" hangingPunct="0">
              <a:defRPr sz="3200" b="1">
                <a:solidFill>
                  <a:schemeClr val="bg1"/>
                </a:solidFill>
                <a:latin typeface="Arial Narrow" pitchFamily="34" charset="0"/>
                <a:ea typeface="新細明體" pitchFamily="18" charset="-120"/>
              </a:defRPr>
            </a:lvl3pPr>
            <a:lvl4pPr marL="1600200" indent="-228600" eaLnBrk="0" hangingPunct="0">
              <a:defRPr sz="3200" b="1">
                <a:solidFill>
                  <a:schemeClr val="bg1"/>
                </a:solidFill>
                <a:latin typeface="Arial Narrow" pitchFamily="34" charset="0"/>
                <a:ea typeface="新細明體" pitchFamily="18" charset="-120"/>
              </a:defRPr>
            </a:lvl4pPr>
            <a:lvl5pPr marL="2057400" indent="-228600" eaLnBrk="0" hangingPunct="0">
              <a:defRPr sz="3200" b="1">
                <a:solidFill>
                  <a:schemeClr val="bg1"/>
                </a:solidFill>
                <a:latin typeface="Arial Narrow" pitchFamily="34" charset="0"/>
                <a:ea typeface="新細明體" pitchFamily="18" charset="-120"/>
              </a:defRPr>
            </a:lvl5pPr>
            <a:lvl6pPr marL="25146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6pPr>
            <a:lvl7pPr marL="29718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7pPr>
            <a:lvl8pPr marL="34290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8pPr>
            <a:lvl9pPr marL="38862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9pPr>
          </a:lstStyle>
          <a:p>
            <a:pPr algn="ctr" eaLnBrk="1" hangingPunct="1">
              <a:buClr>
                <a:srgbClr val="C00000"/>
              </a:buClr>
              <a:defRPr/>
            </a:pPr>
            <a:r>
              <a:rPr lang="es-CO" sz="3600" dirty="0">
                <a:solidFill>
                  <a:srgbClr val="333399"/>
                </a:solidFill>
                <a:latin typeface="Arial" charset="0"/>
                <a:cs typeface="+mn-cs"/>
              </a:rPr>
              <a:t>Empresas Sociales del </a:t>
            </a:r>
            <a:r>
              <a:rPr lang="es-CO" sz="3600" dirty="0" smtClean="0">
                <a:solidFill>
                  <a:srgbClr val="333399"/>
                </a:solidFill>
                <a:latin typeface="Arial" charset="0"/>
                <a:cs typeface="+mn-cs"/>
              </a:rPr>
              <a:t>Estado</a:t>
            </a:r>
            <a:endParaRPr lang="es-CO" sz="3600" b="0" dirty="0">
              <a:solidFill>
                <a:srgbClr val="333399"/>
              </a:solidFill>
              <a:latin typeface="Arial" charset="0"/>
              <a:cs typeface="+mn-cs"/>
            </a:endParaRPr>
          </a:p>
          <a:p>
            <a:pPr marL="0" indent="0" algn="just" eaLnBrk="1" hangingPunct="1">
              <a:buClr>
                <a:srgbClr val="C00000"/>
              </a:buClr>
              <a:buSzPct val="110000"/>
              <a:defRPr/>
            </a:pPr>
            <a:endParaRPr lang="es-CO" sz="800" b="0" dirty="0">
              <a:solidFill>
                <a:schemeClr val="tx1"/>
              </a:solidFill>
              <a:latin typeface="Arial" charset="0"/>
              <a:cs typeface="+mn-cs"/>
            </a:endParaRPr>
          </a:p>
          <a:p>
            <a:pPr marL="531813" lvl="1" indent="-354013" algn="just" eaLnBrk="1" hangingPunct="1">
              <a:buClr>
                <a:srgbClr val="C00000"/>
              </a:buClr>
              <a:buSzPct val="110000"/>
              <a:buFont typeface="Wingdings" pitchFamily="2" charset="2"/>
              <a:buChar char="§"/>
              <a:defRPr/>
            </a:pPr>
            <a:r>
              <a:rPr lang="es-CO" sz="2200" b="0" dirty="0" smtClean="0">
                <a:solidFill>
                  <a:schemeClr val="tx1"/>
                </a:solidFill>
                <a:latin typeface="Arial" charset="0"/>
                <a:cs typeface="+mn-cs"/>
              </a:rPr>
              <a:t>Considerar la </a:t>
            </a:r>
            <a:r>
              <a:rPr lang="es-CO" sz="2200" b="0" dirty="0">
                <a:solidFill>
                  <a:schemeClr val="tx1"/>
                </a:solidFill>
                <a:latin typeface="Arial" charset="0"/>
                <a:cs typeface="+mn-cs"/>
              </a:rPr>
              <a:t>transformación de recursos de oferta a </a:t>
            </a:r>
            <a:r>
              <a:rPr lang="es-CO" sz="2200" b="0" dirty="0" smtClean="0">
                <a:solidFill>
                  <a:schemeClr val="tx1"/>
                </a:solidFill>
                <a:latin typeface="Arial" charset="0"/>
                <a:cs typeface="+mn-cs"/>
              </a:rPr>
              <a:t>demanda.</a:t>
            </a:r>
            <a:endParaRPr lang="es-CO" sz="2200" b="0" dirty="0">
              <a:solidFill>
                <a:schemeClr val="tx1"/>
              </a:solidFill>
              <a:latin typeface="Arial" charset="0"/>
              <a:cs typeface="+mn-cs"/>
            </a:endParaRPr>
          </a:p>
          <a:p>
            <a:pPr marL="531813" lvl="1" indent="-354013" algn="just" eaLnBrk="1" hangingPunct="1">
              <a:buClr>
                <a:srgbClr val="C00000"/>
              </a:buClr>
              <a:buSzPct val="110000"/>
              <a:defRPr/>
            </a:pPr>
            <a:endParaRPr lang="es-CO" sz="1500" b="0" dirty="0">
              <a:solidFill>
                <a:schemeClr val="tx1"/>
              </a:solidFill>
              <a:latin typeface="Arial" charset="0"/>
              <a:cs typeface="+mn-cs"/>
            </a:endParaRPr>
          </a:p>
          <a:p>
            <a:pPr marL="531813" lvl="1" indent="-354013" algn="just" eaLnBrk="1" hangingPunct="1">
              <a:buClr>
                <a:srgbClr val="C00000"/>
              </a:buClr>
              <a:buSzPct val="110000"/>
              <a:buFont typeface="Wingdings" pitchFamily="2" charset="2"/>
              <a:buChar char="§"/>
              <a:defRPr/>
            </a:pPr>
            <a:r>
              <a:rPr lang="es-CO" sz="2200" b="0" dirty="0" smtClean="0">
                <a:solidFill>
                  <a:schemeClr val="tx1"/>
                </a:solidFill>
                <a:latin typeface="Arial" charset="0"/>
                <a:cs typeface="+mn-cs"/>
              </a:rPr>
              <a:t>Garantizar financiación total de obras de infraestructura  y su sostenibilidad en el mediano y largo plazo.</a:t>
            </a:r>
            <a:endParaRPr lang="es-CO" sz="2200" b="0" dirty="0">
              <a:solidFill>
                <a:schemeClr val="tx1"/>
              </a:solidFill>
              <a:latin typeface="Arial" charset="0"/>
              <a:cs typeface="+mn-cs"/>
            </a:endParaRPr>
          </a:p>
          <a:p>
            <a:pPr marL="531813" lvl="1" indent="-354013" algn="just" eaLnBrk="1" hangingPunct="1">
              <a:buClr>
                <a:srgbClr val="C00000"/>
              </a:buClr>
              <a:buSzPct val="110000"/>
              <a:defRPr/>
            </a:pPr>
            <a:endParaRPr lang="es-CO" sz="1500" b="0" dirty="0">
              <a:solidFill>
                <a:schemeClr val="tx1"/>
              </a:solidFill>
              <a:latin typeface="Arial" charset="0"/>
              <a:cs typeface="+mn-cs"/>
            </a:endParaRPr>
          </a:p>
          <a:p>
            <a:pPr marL="531813" lvl="1" indent="-354013" algn="just" eaLnBrk="1" hangingPunct="1">
              <a:buClr>
                <a:srgbClr val="C00000"/>
              </a:buClr>
              <a:buSzPct val="110000"/>
              <a:buFont typeface="Wingdings" pitchFamily="2" charset="2"/>
              <a:buChar char="§"/>
              <a:defRPr/>
            </a:pPr>
            <a:r>
              <a:rPr lang="es-CO" sz="2200" b="0" dirty="0" smtClean="0">
                <a:solidFill>
                  <a:schemeClr val="tx1"/>
                </a:solidFill>
                <a:latin typeface="Arial" charset="0"/>
                <a:cs typeface="+mn-cs"/>
              </a:rPr>
              <a:t>Afianzar la disciplina fiscal con acciones contempladas en el EOP (sustitución de ingresos, suspensión, recorte presupuestal).</a:t>
            </a:r>
            <a:endParaRPr lang="es-CO" sz="2200" b="0" dirty="0">
              <a:solidFill>
                <a:schemeClr val="tx1"/>
              </a:solidFill>
              <a:latin typeface="Arial" charset="0"/>
              <a:cs typeface="+mn-cs"/>
            </a:endParaRPr>
          </a:p>
          <a:p>
            <a:pPr marL="531813" lvl="1" indent="-354013" algn="just" eaLnBrk="1" hangingPunct="1">
              <a:buClr>
                <a:srgbClr val="C00000"/>
              </a:buClr>
              <a:buSzPct val="110000"/>
              <a:defRPr/>
            </a:pPr>
            <a:endParaRPr lang="es-ES" sz="1500" b="0" dirty="0" smtClean="0">
              <a:solidFill>
                <a:schemeClr val="tx1"/>
              </a:solidFill>
              <a:latin typeface="Arial" charset="0"/>
              <a:cs typeface="+mn-cs"/>
            </a:endParaRPr>
          </a:p>
          <a:p>
            <a:pPr marL="531813" lvl="1" indent="-354013" algn="just" eaLnBrk="1" hangingPunct="1">
              <a:buClr>
                <a:srgbClr val="C00000"/>
              </a:buClr>
              <a:buSzPct val="110000"/>
              <a:buFont typeface="Wingdings" pitchFamily="2" charset="2"/>
              <a:buChar char="§"/>
              <a:defRPr/>
            </a:pPr>
            <a:r>
              <a:rPr lang="es-ES" sz="2200" b="0" dirty="0" smtClean="0">
                <a:solidFill>
                  <a:schemeClr val="tx1"/>
                </a:solidFill>
                <a:latin typeface="Arial" charset="0"/>
                <a:cs typeface="+mn-cs"/>
              </a:rPr>
              <a:t>No </a:t>
            </a:r>
            <a:r>
              <a:rPr lang="es-ES" sz="2200" b="0" dirty="0">
                <a:solidFill>
                  <a:schemeClr val="tx1"/>
                </a:solidFill>
                <a:latin typeface="Arial" charset="0"/>
                <a:cs typeface="+mn-cs"/>
              </a:rPr>
              <a:t>asumir compromisos sin </a:t>
            </a:r>
            <a:r>
              <a:rPr lang="es-ES" sz="2200" b="0" dirty="0" smtClean="0">
                <a:solidFill>
                  <a:schemeClr val="tx1"/>
                </a:solidFill>
                <a:latin typeface="Arial" charset="0"/>
                <a:cs typeface="+mn-cs"/>
              </a:rPr>
              <a:t>apropiación, ni </a:t>
            </a:r>
            <a:r>
              <a:rPr lang="es-ES" sz="2200" b="0" dirty="0">
                <a:solidFill>
                  <a:schemeClr val="tx1"/>
                </a:solidFill>
                <a:latin typeface="Arial" charset="0"/>
                <a:cs typeface="+mn-cs"/>
              </a:rPr>
              <a:t>efectuar pagos </a:t>
            </a:r>
            <a:r>
              <a:rPr lang="es-ES" sz="2200" b="0" dirty="0" smtClean="0">
                <a:solidFill>
                  <a:schemeClr val="tx1"/>
                </a:solidFill>
                <a:latin typeface="Arial" charset="0"/>
                <a:cs typeface="+mn-cs"/>
              </a:rPr>
              <a:t>sin  </a:t>
            </a:r>
            <a:r>
              <a:rPr lang="es-ES" sz="2200" b="0" dirty="0">
                <a:solidFill>
                  <a:schemeClr val="tx1"/>
                </a:solidFill>
                <a:latin typeface="Arial" charset="0"/>
                <a:cs typeface="+mn-cs"/>
              </a:rPr>
              <a:t>PAC.</a:t>
            </a:r>
          </a:p>
          <a:p>
            <a:pPr marL="531813" lvl="1" indent="-354013" algn="just" eaLnBrk="1" hangingPunct="1">
              <a:buClr>
                <a:srgbClr val="C00000"/>
              </a:buClr>
              <a:buSzPct val="110000"/>
              <a:defRPr/>
            </a:pPr>
            <a:endParaRPr lang="es-ES" sz="1500" b="0" dirty="0">
              <a:solidFill>
                <a:schemeClr val="tx1"/>
              </a:solidFill>
              <a:latin typeface="Arial" charset="0"/>
              <a:cs typeface="+mn-cs"/>
            </a:endParaRPr>
          </a:p>
          <a:p>
            <a:pPr marL="531813" lvl="1" indent="-354013" algn="just" eaLnBrk="1" hangingPunct="1">
              <a:buClr>
                <a:srgbClr val="C00000"/>
              </a:buClr>
              <a:buSzPct val="110000"/>
              <a:buFont typeface="Wingdings" pitchFamily="2" charset="2"/>
              <a:buChar char="§"/>
              <a:defRPr/>
            </a:pPr>
            <a:r>
              <a:rPr lang="es-CO" sz="2200" b="0" dirty="0">
                <a:solidFill>
                  <a:schemeClr val="tx1"/>
                </a:solidFill>
                <a:latin typeface="Arial" charset="0"/>
                <a:cs typeface="+mn-cs"/>
              </a:rPr>
              <a:t>Destinar los ingresos </a:t>
            </a:r>
            <a:r>
              <a:rPr lang="es-CO" sz="2200" b="0" dirty="0" smtClean="0">
                <a:solidFill>
                  <a:schemeClr val="tx1"/>
                </a:solidFill>
                <a:latin typeface="Arial" charset="0"/>
                <a:cs typeface="+mn-cs"/>
              </a:rPr>
              <a:t>recibidos por saneamiento fiscal al objeto establecido en los acuerdos de voluntades. </a:t>
            </a:r>
            <a:endParaRPr lang="es-CO" sz="2200" b="0" dirty="0">
              <a:solidFill>
                <a:schemeClr val="tx1"/>
              </a:solidFill>
              <a:latin typeface="Arial" charset="0"/>
              <a:cs typeface="+mn-cs"/>
            </a:endParaRPr>
          </a:p>
          <a:p>
            <a:pPr marL="531813" lvl="1" indent="-354013" algn="just" eaLnBrk="1" hangingPunct="1">
              <a:buClr>
                <a:srgbClr val="C00000"/>
              </a:buClr>
              <a:buSzPct val="110000"/>
              <a:buFont typeface="Wingdings" pitchFamily="2" charset="2"/>
              <a:buNone/>
              <a:defRPr/>
            </a:pPr>
            <a:endParaRPr lang="es-CO" sz="1500" b="0" dirty="0">
              <a:solidFill>
                <a:schemeClr val="tx1"/>
              </a:solidFill>
              <a:latin typeface="Arial" charset="0"/>
              <a:cs typeface="+mn-cs"/>
            </a:endParaRPr>
          </a:p>
          <a:p>
            <a:pPr marL="531813" lvl="1" indent="-354013" algn="just" eaLnBrk="1" hangingPunct="1">
              <a:buClr>
                <a:srgbClr val="C00000"/>
              </a:buClr>
              <a:buSzPct val="110000"/>
              <a:buFont typeface="Wingdings" pitchFamily="2" charset="2"/>
              <a:buChar char="§"/>
              <a:defRPr/>
            </a:pPr>
            <a:r>
              <a:rPr lang="es-ES_tradnl" sz="2200" b="0" dirty="0" smtClean="0">
                <a:solidFill>
                  <a:schemeClr val="tx1"/>
                </a:solidFill>
                <a:latin typeface="Arial" pitchFamily="34" charset="0"/>
                <a:cs typeface="Arial" pitchFamily="34" charset="0"/>
              </a:rPr>
              <a:t>Continuar </a:t>
            </a:r>
            <a:r>
              <a:rPr lang="es-ES_tradnl" sz="2200" b="0" dirty="0">
                <a:solidFill>
                  <a:schemeClr val="tx1"/>
                </a:solidFill>
                <a:latin typeface="Arial" pitchFamily="34" charset="0"/>
                <a:cs typeface="Arial" pitchFamily="34" charset="0"/>
              </a:rPr>
              <a:t>con el fortalecimiento de la gestión de saneamiento </a:t>
            </a:r>
            <a:r>
              <a:rPr lang="es-ES_tradnl" sz="2200" b="0" dirty="0" smtClean="0">
                <a:solidFill>
                  <a:schemeClr val="tx1"/>
                </a:solidFill>
                <a:latin typeface="Arial" pitchFamily="34" charset="0"/>
                <a:cs typeface="Arial" pitchFamily="34" charset="0"/>
              </a:rPr>
              <a:t>contable.</a:t>
            </a:r>
            <a:endParaRPr lang="es-CO" sz="1800" b="0" dirty="0">
              <a:solidFill>
                <a:schemeClr val="tx1"/>
              </a:solidFill>
              <a:latin typeface="Arial" charset="0"/>
              <a:cs typeface="+mn-cs"/>
            </a:endParaRPr>
          </a:p>
        </p:txBody>
      </p:sp>
      <p:sp>
        <p:nvSpPr>
          <p:cNvPr id="25603" name="3 Rectángulo"/>
          <p:cNvSpPr>
            <a:spLocks noChangeArrowheads="1"/>
          </p:cNvSpPr>
          <p:nvPr/>
        </p:nvSpPr>
        <p:spPr bwMode="auto">
          <a:xfrm>
            <a:off x="3492500" y="-100013"/>
            <a:ext cx="5400675" cy="954088"/>
          </a:xfrm>
          <a:prstGeom prst="rect">
            <a:avLst/>
          </a:prstGeom>
          <a:noFill/>
          <a:ln w="9525">
            <a:noFill/>
            <a:miter lim="800000"/>
            <a:headEnd/>
            <a:tailEnd/>
          </a:ln>
        </p:spPr>
        <p:txBody>
          <a:bodyPr>
            <a:spAutoFit/>
          </a:bodyPr>
          <a:lstStyle/>
          <a:p>
            <a:pPr algn="ctr"/>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1 CuadroTexto"/>
          <p:cNvSpPr txBox="1">
            <a:spLocks noChangeArrowheads="1"/>
          </p:cNvSpPr>
          <p:nvPr/>
        </p:nvSpPr>
        <p:spPr bwMode="auto">
          <a:xfrm>
            <a:off x="395288" y="1196975"/>
            <a:ext cx="8353425" cy="3286125"/>
          </a:xfrm>
          <a:prstGeom prst="rect">
            <a:avLst/>
          </a:prstGeom>
          <a:noFill/>
          <a:ln>
            <a:noFill/>
          </a:ln>
          <a:extLst/>
        </p:spPr>
        <p:txBody>
          <a:bodyPr>
            <a:spAutoFit/>
          </a:bodyPr>
          <a:lstStyle>
            <a:lvl1pPr marL="355600" indent="-355600" eaLnBrk="0" hangingPunct="0">
              <a:defRPr sz="3200" b="1">
                <a:solidFill>
                  <a:schemeClr val="bg1"/>
                </a:solidFill>
                <a:latin typeface="Arial Narrow" pitchFamily="34" charset="0"/>
                <a:ea typeface="新細明體" pitchFamily="18" charset="-120"/>
              </a:defRPr>
            </a:lvl1pPr>
            <a:lvl2pPr marL="742950" indent="-285750" eaLnBrk="0" hangingPunct="0">
              <a:defRPr sz="3200" b="1">
                <a:solidFill>
                  <a:schemeClr val="bg1"/>
                </a:solidFill>
                <a:latin typeface="Arial Narrow" pitchFamily="34" charset="0"/>
                <a:ea typeface="新細明體" pitchFamily="18" charset="-120"/>
              </a:defRPr>
            </a:lvl2pPr>
            <a:lvl3pPr marL="1143000" indent="-228600" eaLnBrk="0" hangingPunct="0">
              <a:defRPr sz="3200" b="1">
                <a:solidFill>
                  <a:schemeClr val="bg1"/>
                </a:solidFill>
                <a:latin typeface="Arial Narrow" pitchFamily="34" charset="0"/>
                <a:ea typeface="新細明體" pitchFamily="18" charset="-120"/>
              </a:defRPr>
            </a:lvl3pPr>
            <a:lvl4pPr marL="1600200" indent="-228600" eaLnBrk="0" hangingPunct="0">
              <a:defRPr sz="3200" b="1">
                <a:solidFill>
                  <a:schemeClr val="bg1"/>
                </a:solidFill>
                <a:latin typeface="Arial Narrow" pitchFamily="34" charset="0"/>
                <a:ea typeface="新細明體" pitchFamily="18" charset="-120"/>
              </a:defRPr>
            </a:lvl4pPr>
            <a:lvl5pPr marL="2057400" indent="-228600" eaLnBrk="0" hangingPunct="0">
              <a:defRPr sz="3200" b="1">
                <a:solidFill>
                  <a:schemeClr val="bg1"/>
                </a:solidFill>
                <a:latin typeface="Arial Narrow" pitchFamily="34" charset="0"/>
                <a:ea typeface="新細明體" pitchFamily="18" charset="-120"/>
              </a:defRPr>
            </a:lvl5pPr>
            <a:lvl6pPr marL="25146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6pPr>
            <a:lvl7pPr marL="29718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7pPr>
            <a:lvl8pPr marL="34290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8pPr>
            <a:lvl9pPr marL="38862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9pPr>
          </a:lstStyle>
          <a:p>
            <a:pPr algn="ctr" eaLnBrk="1" hangingPunct="1">
              <a:buClr>
                <a:srgbClr val="C00000"/>
              </a:buClr>
              <a:defRPr/>
            </a:pPr>
            <a:r>
              <a:rPr lang="es-CO" sz="3600" dirty="0">
                <a:solidFill>
                  <a:srgbClr val="333399"/>
                </a:solidFill>
                <a:latin typeface="Arial" charset="0"/>
                <a:cs typeface="+mn-cs"/>
              </a:rPr>
              <a:t>Vigencias Futuras</a:t>
            </a:r>
          </a:p>
          <a:p>
            <a:pPr marL="0" indent="0" algn="just" eaLnBrk="1" hangingPunct="1">
              <a:lnSpc>
                <a:spcPct val="60000"/>
              </a:lnSpc>
              <a:buClr>
                <a:srgbClr val="C00000"/>
              </a:buClr>
              <a:defRPr/>
            </a:pPr>
            <a:endParaRPr lang="es-ES" sz="1800" b="0" dirty="0" smtClean="0">
              <a:solidFill>
                <a:schemeClr val="tx1"/>
              </a:solidFill>
              <a:latin typeface="Arial" charset="0"/>
              <a:cs typeface="+mn-cs"/>
            </a:endParaRPr>
          </a:p>
          <a:p>
            <a:pPr marL="0" indent="0" algn="just" eaLnBrk="1" hangingPunct="1">
              <a:lnSpc>
                <a:spcPct val="60000"/>
              </a:lnSpc>
              <a:buClr>
                <a:srgbClr val="C00000"/>
              </a:buClr>
              <a:defRPr/>
            </a:pPr>
            <a:r>
              <a:rPr lang="es-ES" sz="1800" b="0" dirty="0" smtClean="0">
                <a:solidFill>
                  <a:schemeClr val="tx1"/>
                </a:solidFill>
                <a:latin typeface="Arial" charset="0"/>
                <a:cs typeface="+mn-cs"/>
              </a:rPr>
              <a:t>   </a:t>
            </a:r>
            <a:endParaRPr lang="es-ES" sz="1800" b="0" dirty="0">
              <a:solidFill>
                <a:schemeClr val="tx1"/>
              </a:solidFill>
              <a:latin typeface="Arial" charset="0"/>
              <a:cs typeface="+mn-cs"/>
            </a:endParaRPr>
          </a:p>
          <a:p>
            <a:pPr lvl="1" algn="just" eaLnBrk="1" hangingPunct="1">
              <a:buClr>
                <a:srgbClr val="C00000"/>
              </a:buClr>
              <a:buSzPct val="110000"/>
              <a:buFont typeface="Wingdings" pitchFamily="2" charset="2"/>
              <a:buChar char="§"/>
              <a:defRPr/>
            </a:pPr>
            <a:r>
              <a:rPr lang="es-ES" sz="2500" b="0" dirty="0">
                <a:solidFill>
                  <a:schemeClr val="tx1"/>
                </a:solidFill>
                <a:latin typeface="Arial" charset="0"/>
                <a:cs typeface="+mn-cs"/>
              </a:rPr>
              <a:t>Identificar los proyectos que requieren </a:t>
            </a:r>
            <a:r>
              <a:rPr lang="es-ES" sz="2500" b="0" dirty="0" smtClean="0">
                <a:solidFill>
                  <a:schemeClr val="tx1"/>
                </a:solidFill>
                <a:latin typeface="Arial" charset="0"/>
                <a:cs typeface="+mn-cs"/>
              </a:rPr>
              <a:t>Vigencias Futuras.</a:t>
            </a:r>
          </a:p>
          <a:p>
            <a:pPr marL="457200" lvl="1" indent="0" algn="just" eaLnBrk="1" hangingPunct="1">
              <a:buClr>
                <a:srgbClr val="C00000"/>
              </a:buClr>
              <a:buSzPct val="110000"/>
              <a:defRPr/>
            </a:pPr>
            <a:endParaRPr lang="es-CO" sz="2500" b="0" dirty="0">
              <a:solidFill>
                <a:schemeClr val="tx1"/>
              </a:solidFill>
              <a:latin typeface="Arial" charset="0"/>
              <a:cs typeface="+mn-cs"/>
            </a:endParaRPr>
          </a:p>
          <a:p>
            <a:pPr lvl="1" algn="just" eaLnBrk="1" hangingPunct="1">
              <a:buClr>
                <a:srgbClr val="C00000"/>
              </a:buClr>
              <a:buSzPct val="110000"/>
              <a:buFont typeface="Wingdings" pitchFamily="2" charset="2"/>
              <a:buChar char="§"/>
              <a:defRPr/>
            </a:pPr>
            <a:r>
              <a:rPr lang="es-ES" sz="2500" b="0" dirty="0" smtClean="0">
                <a:solidFill>
                  <a:schemeClr val="tx1"/>
                </a:solidFill>
                <a:latin typeface="Arial" charset="0"/>
                <a:cs typeface="+mn-cs"/>
              </a:rPr>
              <a:t>Ejecutar eficientemente los </a:t>
            </a:r>
            <a:r>
              <a:rPr lang="es-ES" sz="2500" b="0" dirty="0">
                <a:solidFill>
                  <a:schemeClr val="tx1"/>
                </a:solidFill>
                <a:latin typeface="Arial" charset="0"/>
                <a:cs typeface="+mn-cs"/>
              </a:rPr>
              <a:t>recursos que garanticen el cumplimiento de los compromisos </a:t>
            </a:r>
            <a:r>
              <a:rPr lang="es-ES" sz="2500" b="0" dirty="0" smtClean="0">
                <a:solidFill>
                  <a:schemeClr val="tx1"/>
                </a:solidFill>
                <a:latin typeface="Arial" charset="0"/>
                <a:cs typeface="+mn-cs"/>
              </a:rPr>
              <a:t>adquiridos a través de la herramienta de vigencias futuras.</a:t>
            </a:r>
            <a:endParaRPr lang="es-CO" sz="2500" b="0" dirty="0">
              <a:solidFill>
                <a:schemeClr val="tx1"/>
              </a:solidFill>
              <a:latin typeface="Arial" charset="0"/>
              <a:cs typeface="+mn-cs"/>
            </a:endParaRPr>
          </a:p>
        </p:txBody>
      </p:sp>
      <p:sp>
        <p:nvSpPr>
          <p:cNvPr id="26627" name="4 Rectángulo"/>
          <p:cNvSpPr>
            <a:spLocks noChangeArrowheads="1"/>
          </p:cNvSpPr>
          <p:nvPr/>
        </p:nvSpPr>
        <p:spPr bwMode="auto">
          <a:xfrm>
            <a:off x="3492500" y="-100013"/>
            <a:ext cx="4679950" cy="954088"/>
          </a:xfrm>
          <a:prstGeom prst="rect">
            <a:avLst/>
          </a:prstGeom>
          <a:noFill/>
          <a:ln w="9525">
            <a:noFill/>
            <a:miter lim="800000"/>
            <a:headEnd/>
            <a:tailEnd/>
          </a:ln>
        </p:spPr>
        <p:txBody>
          <a:bodyPr>
            <a:spAutoFit/>
          </a:bodyPr>
          <a:lstStyle/>
          <a:p>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1 CuadroTexto"/>
          <p:cNvSpPr txBox="1">
            <a:spLocks noChangeArrowheads="1"/>
          </p:cNvSpPr>
          <p:nvPr/>
        </p:nvSpPr>
        <p:spPr bwMode="auto">
          <a:xfrm>
            <a:off x="149225" y="908050"/>
            <a:ext cx="8796338" cy="4986338"/>
          </a:xfrm>
          <a:prstGeom prst="rect">
            <a:avLst/>
          </a:prstGeom>
          <a:noFill/>
          <a:ln w="9525">
            <a:noFill/>
            <a:miter lim="800000"/>
            <a:headEnd/>
            <a:tailEnd/>
          </a:ln>
        </p:spPr>
        <p:txBody>
          <a:bodyPr>
            <a:spAutoFit/>
          </a:bodyPr>
          <a:lstStyle/>
          <a:p>
            <a:pPr marL="355600" indent="-355600" algn="ctr">
              <a:buClr>
                <a:srgbClr val="C00000"/>
              </a:buClr>
              <a:defRPr/>
            </a:pPr>
            <a:r>
              <a:rPr lang="es-CO" sz="3600" b="1" dirty="0">
                <a:solidFill>
                  <a:srgbClr val="333399"/>
                </a:solidFill>
                <a:effectLst>
                  <a:outerShdw blurRad="38100" dist="38100" dir="2700000" algn="tl">
                    <a:srgbClr val="C0C0C0"/>
                  </a:outerShdw>
                </a:effectLst>
                <a:cs typeface="+mn-cs"/>
              </a:rPr>
              <a:t>Ley de Garantías: Ley 996 de 2005</a:t>
            </a:r>
          </a:p>
          <a:p>
            <a:pPr marL="355600" indent="-355600" algn="just">
              <a:buClr>
                <a:srgbClr val="C00000"/>
              </a:buClr>
              <a:defRPr/>
            </a:pPr>
            <a:endParaRPr lang="es-CO" sz="900" dirty="0">
              <a:solidFill>
                <a:prstClr val="black"/>
              </a:solidFill>
              <a:cs typeface="+mn-cs"/>
            </a:endParaRPr>
          </a:p>
          <a:p>
            <a:pPr algn="just">
              <a:buClr>
                <a:srgbClr val="C00000"/>
              </a:buClr>
              <a:buSzPct val="110000"/>
              <a:defRPr/>
            </a:pPr>
            <a:endParaRPr lang="es-ES" sz="1000" dirty="0">
              <a:solidFill>
                <a:prstClr val="black"/>
              </a:solidFill>
              <a:cs typeface="+mn-cs"/>
            </a:endParaRPr>
          </a:p>
          <a:p>
            <a:pPr marL="171450" lvl="1" algn="just">
              <a:buClr>
                <a:srgbClr val="C00000"/>
              </a:buClr>
              <a:buSzPct val="110000"/>
              <a:defRPr/>
            </a:pPr>
            <a:r>
              <a:rPr lang="es-CO" sz="2300" dirty="0">
                <a:solidFill>
                  <a:srgbClr val="C00000"/>
                </a:solidFill>
                <a:cs typeface="+mn-cs"/>
              </a:rPr>
              <a:t>Elecciones Congreso y Parlamento Andino: </a:t>
            </a:r>
            <a:r>
              <a:rPr lang="es-CO" sz="2300" dirty="0">
                <a:cs typeface="+mn-cs"/>
              </a:rPr>
              <a:t>n</a:t>
            </a:r>
            <a:r>
              <a:rPr lang="es-CO" sz="2300" dirty="0">
                <a:solidFill>
                  <a:prstClr val="black"/>
                </a:solidFill>
                <a:cs typeface="+mn-cs"/>
              </a:rPr>
              <a:t>ueve (9) de marzo  de 2014.</a:t>
            </a:r>
          </a:p>
          <a:p>
            <a:pPr marL="171450" lvl="1" algn="just">
              <a:buClr>
                <a:srgbClr val="C00000"/>
              </a:buClr>
              <a:buSzPct val="110000"/>
              <a:defRPr/>
            </a:pPr>
            <a:endParaRPr lang="es-CO" sz="2300" b="1" dirty="0">
              <a:solidFill>
                <a:srgbClr val="FF0000"/>
              </a:solidFill>
              <a:effectLst>
                <a:outerShdw blurRad="38100" dist="38100" dir="2700000" algn="tl">
                  <a:srgbClr val="C0C0C0"/>
                </a:outerShdw>
              </a:effectLst>
              <a:cs typeface="+mn-cs"/>
            </a:endParaRPr>
          </a:p>
          <a:p>
            <a:pPr marL="171450" lvl="1" algn="just">
              <a:buClr>
                <a:srgbClr val="C00000"/>
              </a:buClr>
              <a:buSzPct val="110000"/>
              <a:defRPr/>
            </a:pPr>
            <a:r>
              <a:rPr lang="es-CO" sz="2300" dirty="0">
                <a:solidFill>
                  <a:srgbClr val="C00000"/>
                </a:solidFill>
                <a:cs typeface="+mn-cs"/>
              </a:rPr>
              <a:t>Elecciones Presidenciales: </a:t>
            </a:r>
            <a:r>
              <a:rPr lang="es-CO" sz="2300" dirty="0">
                <a:cs typeface="+mn-cs"/>
              </a:rPr>
              <a:t>v</a:t>
            </a:r>
            <a:r>
              <a:rPr lang="es-CO" sz="2300" dirty="0">
                <a:solidFill>
                  <a:prstClr val="black"/>
                </a:solidFill>
                <a:cs typeface="+mn-cs"/>
              </a:rPr>
              <a:t>einticinco (25) de mayo de 2014.</a:t>
            </a:r>
          </a:p>
          <a:p>
            <a:pPr>
              <a:defRPr/>
            </a:pPr>
            <a:endParaRPr lang="es-ES_tradnl" dirty="0">
              <a:solidFill>
                <a:prstClr val="black"/>
              </a:solidFill>
              <a:cs typeface="+mn-cs"/>
            </a:endParaRPr>
          </a:p>
          <a:p>
            <a:pPr marL="285750" indent="-285750" algn="just">
              <a:buFont typeface="Arial" pitchFamily="34" charset="0"/>
              <a:buChar char="•"/>
              <a:defRPr/>
            </a:pPr>
            <a:r>
              <a:rPr lang="es-ES_tradnl" sz="2400" dirty="0">
                <a:solidFill>
                  <a:prstClr val="black"/>
                </a:solidFill>
                <a:cs typeface="+mn-cs"/>
              </a:rPr>
              <a:t>Dar cumplimiento a lo dispuesto en:</a:t>
            </a:r>
          </a:p>
          <a:p>
            <a:pPr marL="285750" indent="-285750" algn="just">
              <a:buFont typeface="Arial" pitchFamily="34" charset="0"/>
              <a:buChar char="•"/>
              <a:defRPr/>
            </a:pPr>
            <a:endParaRPr lang="es-ES_tradnl" sz="2400" dirty="0">
              <a:solidFill>
                <a:prstClr val="black"/>
              </a:solidFill>
              <a:cs typeface="+mn-cs"/>
            </a:endParaRPr>
          </a:p>
          <a:p>
            <a:pPr marL="742950" lvl="1" indent="-285750" algn="just">
              <a:buFont typeface="Arial" pitchFamily="34" charset="0"/>
              <a:buChar char="•"/>
              <a:defRPr/>
            </a:pPr>
            <a:r>
              <a:rPr lang="es-ES_tradnl" sz="2400" dirty="0">
                <a:solidFill>
                  <a:prstClr val="black"/>
                </a:solidFill>
                <a:cs typeface="+mn-cs"/>
              </a:rPr>
              <a:t>Artículo 33:  “</a:t>
            </a:r>
            <a:r>
              <a:rPr lang="es-ES_tradnl" sz="2400" i="1" dirty="0">
                <a:solidFill>
                  <a:prstClr val="black"/>
                </a:solidFill>
                <a:cs typeface="+mn-cs"/>
              </a:rPr>
              <a:t>Restricciones a la Contratación Pública</a:t>
            </a:r>
            <a:r>
              <a:rPr lang="es-ES_tradnl" sz="2400" dirty="0">
                <a:solidFill>
                  <a:prstClr val="black"/>
                </a:solidFill>
                <a:cs typeface="+mn-cs"/>
              </a:rPr>
              <a:t>”</a:t>
            </a:r>
          </a:p>
          <a:p>
            <a:pPr marL="742950" lvl="1" indent="-285750" algn="just">
              <a:buFont typeface="Arial" pitchFamily="34" charset="0"/>
              <a:buChar char="•"/>
              <a:defRPr/>
            </a:pPr>
            <a:r>
              <a:rPr lang="es-ES_tradnl" sz="2400" dirty="0">
                <a:solidFill>
                  <a:prstClr val="black"/>
                </a:solidFill>
                <a:cs typeface="+mn-cs"/>
              </a:rPr>
              <a:t>Artículo 38: “</a:t>
            </a:r>
            <a:r>
              <a:rPr lang="es-ES_tradnl" sz="2400" i="1" dirty="0">
                <a:solidFill>
                  <a:prstClr val="black"/>
                </a:solidFill>
                <a:cs typeface="+mn-cs"/>
              </a:rPr>
              <a:t>Prohibiciones para los servidores públicos”</a:t>
            </a:r>
            <a:endParaRPr lang="es-ES" sz="2400" dirty="0">
              <a:solidFill>
                <a:prstClr val="black"/>
              </a:solidFill>
              <a:cs typeface="+mn-cs"/>
            </a:endParaRPr>
          </a:p>
          <a:p>
            <a:pPr marL="285750" indent="-285750" algn="just">
              <a:buFont typeface="Arial" pitchFamily="34" charset="0"/>
              <a:buChar char="•"/>
              <a:defRPr/>
            </a:pPr>
            <a:endParaRPr lang="es-ES" sz="2400" dirty="0">
              <a:solidFill>
                <a:prstClr val="black"/>
              </a:solidFill>
              <a:cs typeface="+mn-cs"/>
            </a:endParaRPr>
          </a:p>
          <a:p>
            <a:pPr marL="285750" indent="-285750" algn="just">
              <a:buFont typeface="Arial" pitchFamily="34" charset="0"/>
              <a:buChar char="•"/>
              <a:defRPr/>
            </a:pPr>
            <a:r>
              <a:rPr lang="es-ES" sz="2400" dirty="0">
                <a:solidFill>
                  <a:prstClr val="black"/>
                </a:solidFill>
                <a:cs typeface="+mn-cs"/>
              </a:rPr>
              <a:t>Prever acciones para garantizar prestación del servicio.</a:t>
            </a:r>
            <a:endParaRPr lang="es-CO" dirty="0">
              <a:solidFill>
                <a:prstClr val="black"/>
              </a:solidFill>
              <a:cs typeface="+mn-cs"/>
            </a:endParaRPr>
          </a:p>
        </p:txBody>
      </p:sp>
      <p:sp>
        <p:nvSpPr>
          <p:cNvPr id="27651" name="4 Rectángulo"/>
          <p:cNvSpPr>
            <a:spLocks noChangeArrowheads="1"/>
          </p:cNvSpPr>
          <p:nvPr/>
        </p:nvSpPr>
        <p:spPr bwMode="auto">
          <a:xfrm>
            <a:off x="3492500" y="-100013"/>
            <a:ext cx="4679950" cy="954088"/>
          </a:xfrm>
          <a:prstGeom prst="rect">
            <a:avLst/>
          </a:prstGeom>
          <a:noFill/>
          <a:ln w="9525">
            <a:noFill/>
            <a:miter lim="800000"/>
            <a:headEnd/>
            <a:tailEnd/>
          </a:ln>
        </p:spPr>
        <p:txBody>
          <a:bodyPr>
            <a:spAutoFit/>
          </a:bodyPr>
          <a:lstStyle/>
          <a:p>
            <a:r>
              <a:rPr lang="es-CO" sz="2800" b="1">
                <a:solidFill>
                  <a:srgbClr val="FFFFFF"/>
                </a:solidFill>
              </a:rPr>
              <a:t>Criterios</a:t>
            </a:r>
            <a:r>
              <a:rPr lang="es-CO" sz="2400" b="1">
                <a:solidFill>
                  <a:srgbClr val="FFFFFF"/>
                </a:solidFill>
              </a:rPr>
              <a:t> </a:t>
            </a:r>
            <a:r>
              <a:rPr lang="es-CO" sz="2800" b="1">
                <a:solidFill>
                  <a:srgbClr val="FFFFFF"/>
                </a:solidFill>
              </a:rPr>
              <a:t>de programación presupuestal</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8"/>
          <p:cNvSpPr>
            <a:spLocks noChangeArrowheads="1"/>
          </p:cNvSpPr>
          <p:nvPr/>
        </p:nvSpPr>
        <p:spPr bwMode="auto">
          <a:xfrm>
            <a:off x="2592388" y="3068638"/>
            <a:ext cx="2052637" cy="2527300"/>
          </a:xfrm>
          <a:prstGeom prst="rect">
            <a:avLst/>
          </a:prstGeom>
          <a:noFill/>
          <a:ln w="9525">
            <a:noFill/>
            <a:miter lim="800000"/>
            <a:headEnd/>
            <a:tailEnd/>
          </a:ln>
        </p:spPr>
        <p:txBody>
          <a:bodyPr lIns="92075" tIns="46038" rIns="92075" bIns="46038"/>
          <a:lstStyle/>
          <a:p>
            <a:endParaRPr lang="es-CO" sz="1200"/>
          </a:p>
        </p:txBody>
      </p:sp>
      <p:sp>
        <p:nvSpPr>
          <p:cNvPr id="87043" name="Rectangle 9"/>
          <p:cNvSpPr>
            <a:spLocks noChangeArrowheads="1"/>
          </p:cNvSpPr>
          <p:nvPr/>
        </p:nvSpPr>
        <p:spPr bwMode="auto">
          <a:xfrm>
            <a:off x="684213" y="2924175"/>
            <a:ext cx="2052637" cy="2527300"/>
          </a:xfrm>
          <a:prstGeom prst="rect">
            <a:avLst/>
          </a:prstGeom>
          <a:noFill/>
          <a:ln w="9525">
            <a:noFill/>
            <a:miter lim="800000"/>
            <a:headEnd/>
            <a:tailEnd/>
          </a:ln>
        </p:spPr>
        <p:txBody>
          <a:bodyPr lIns="92075" tIns="46038" rIns="92075" bIns="46038"/>
          <a:lstStyle/>
          <a:p>
            <a:endParaRPr lang="es-CO" sz="1200"/>
          </a:p>
        </p:txBody>
      </p:sp>
      <p:sp>
        <p:nvSpPr>
          <p:cNvPr id="10" name="32 Título"/>
          <p:cNvSpPr txBox="1">
            <a:spLocks/>
          </p:cNvSpPr>
          <p:nvPr/>
        </p:nvSpPr>
        <p:spPr>
          <a:xfrm>
            <a:off x="563563" y="2276475"/>
            <a:ext cx="7772400" cy="2443163"/>
          </a:xfrm>
          <a:prstGeom prst="rect">
            <a:avLst/>
          </a:prstGeom>
        </p:spPr>
        <p:txBody>
          <a:bodyPr/>
          <a:lstStyle/>
          <a:p>
            <a:pPr algn="ctr" fontAlgn="auto">
              <a:spcAft>
                <a:spcPts val="0"/>
              </a:spcAft>
              <a:defRPr/>
            </a:pPr>
            <a:r>
              <a:rPr lang="es-CO" sz="4800" b="1" dirty="0" smtClean="0">
                <a:solidFill>
                  <a:srgbClr val="FF0000"/>
                </a:solidFill>
                <a:effectLst>
                  <a:outerShdw blurRad="38100" dist="38100" dir="2700000" algn="tl">
                    <a:srgbClr val="000000">
                      <a:alpha val="43137"/>
                    </a:srgbClr>
                  </a:outerShdw>
                </a:effectLst>
                <a:latin typeface="Arial Black" pitchFamily="34" charset="0"/>
                <a:ea typeface="+mj-ea"/>
                <a:cs typeface="+mj-cs"/>
              </a:rPr>
              <a:t>SISTEMA GENERAL DE REGALÍAS - SGR</a:t>
            </a:r>
            <a:endParaRPr lang="es-CO" sz="4800" b="1" dirty="0">
              <a:solidFill>
                <a:srgbClr val="FF0000"/>
              </a:solidFill>
              <a:effectLst>
                <a:outerShdw blurRad="38100" dist="38100" dir="2700000" algn="tl">
                  <a:srgbClr val="000000">
                    <a:alpha val="43137"/>
                  </a:srgbClr>
                </a:outerShdw>
              </a:effectLst>
              <a:latin typeface="Arial Black" pitchFamily="34" charset="0"/>
            </a:endParaRPr>
          </a:p>
        </p:txBody>
      </p:sp>
      <p:sp>
        <p:nvSpPr>
          <p:cNvPr id="9" name="8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563888" y="0"/>
            <a:ext cx="5580112" cy="584775"/>
          </a:xfrm>
          <a:prstGeom prst="rect">
            <a:avLst/>
          </a:prstGeom>
        </p:spPr>
        <p:txBody>
          <a:bodyPr wrap="square">
            <a:spAutoFit/>
          </a:bodyPr>
          <a:lstStyle/>
          <a:p>
            <a:pPr>
              <a:defRPr/>
            </a:pPr>
            <a:r>
              <a:rPr lang="es-ES_tradnl" sz="3200" b="1" dirty="0">
                <a:solidFill>
                  <a:schemeClr val="bg1"/>
                </a:solidFill>
              </a:rPr>
              <a:t>Marco </a:t>
            </a:r>
            <a:r>
              <a:rPr lang="es-ES_tradnl" sz="3200" b="1" dirty="0" smtClean="0">
                <a:solidFill>
                  <a:schemeClr val="bg1"/>
                </a:solidFill>
              </a:rPr>
              <a:t>Normativo SGR</a:t>
            </a:r>
            <a:endParaRPr lang="es-ES_tradnl" sz="3200" b="1" dirty="0">
              <a:solidFill>
                <a:schemeClr val="bg1"/>
              </a:solidFill>
            </a:endParaRPr>
          </a:p>
        </p:txBody>
      </p:sp>
      <p:graphicFrame>
        <p:nvGraphicFramePr>
          <p:cNvPr id="5" name="4 Marcador de contenido"/>
          <p:cNvGraphicFramePr>
            <a:graphicFrameLocks/>
          </p:cNvGraphicFramePr>
          <p:nvPr/>
        </p:nvGraphicFramePr>
        <p:xfrm>
          <a:off x="251520" y="1025232"/>
          <a:ext cx="8712968" cy="5273040"/>
        </p:xfrm>
        <a:graphic>
          <a:graphicData uri="http://schemas.openxmlformats.org/drawingml/2006/table">
            <a:tbl>
              <a:tblPr firstRow="1" bandRow="1"/>
              <a:tblGrid>
                <a:gridCol w="3221602"/>
                <a:gridCol w="5491366"/>
              </a:tblGrid>
              <a:tr h="370840">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ctr"/>
                      <a:r>
                        <a:rPr lang="es-MX" b="1" dirty="0" smtClean="0">
                          <a:solidFill>
                            <a:schemeClr val="lt1"/>
                          </a:solidFill>
                        </a:rPr>
                        <a:t>ACTO</a:t>
                      </a:r>
                      <a:r>
                        <a:rPr lang="es-MX" b="1" baseline="0" dirty="0" smtClean="0">
                          <a:solidFill>
                            <a:schemeClr val="lt1"/>
                          </a:solidFill>
                        </a:rPr>
                        <a:t> LEGISLATIVO  05 DE 2011</a:t>
                      </a:r>
                      <a:endParaRPr lang="es-ES" b="1"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just"/>
                      <a:r>
                        <a:rPr lang="es-ES" b="1" dirty="0" smtClean="0"/>
                        <a:t>Por el cual se constituye el Sistema General de Regalías, se modifican los artículos 360 y 361 de la Constitución Política y se dictan otras disposiciones sobre el régimen de regalías y compensaciones</a:t>
                      </a:r>
                      <a:endParaRPr lang="es-ES" b="1" dirty="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0F0"/>
                    </a:solidFill>
                  </a:tcPr>
                </a:tc>
              </a:tr>
              <a:tr h="370840">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endParaRPr lang="es-ES" sz="2000" b="1" dirty="0" smtClean="0">
                        <a:latin typeface="+mj-lt"/>
                      </a:endParaRPr>
                    </a:p>
                    <a:p>
                      <a:pPr algn="just">
                        <a:buFont typeface="Arial" pitchFamily="34" charset="0"/>
                        <a:buNone/>
                      </a:pPr>
                      <a:r>
                        <a:rPr lang="es-MX" sz="2000" b="1" dirty="0" smtClean="0">
                          <a:latin typeface="+mj-lt"/>
                        </a:rPr>
                        <a:t>LEY</a:t>
                      </a:r>
                      <a:r>
                        <a:rPr lang="es-MX" sz="2000" b="1" baseline="0" dirty="0" smtClean="0">
                          <a:latin typeface="+mj-lt"/>
                        </a:rPr>
                        <a:t> 1530 DE 2012</a:t>
                      </a:r>
                      <a:endParaRPr lang="es-ES" sz="2000" b="1" dirty="0">
                        <a:latin typeface="+mj-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40000"/>
                      </a:srgbClr>
                    </a:solidFill>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just">
                        <a:buFont typeface="Arial" pitchFamily="34" charset="0"/>
                        <a:buNone/>
                      </a:pPr>
                      <a:r>
                        <a:rPr lang="es-ES" dirty="0" smtClean="0"/>
                        <a:t>Por la cual se regula la organización y el funcionamiento del sistema general de regalías</a:t>
                      </a:r>
                      <a:endParaRPr lang="es-ES"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40000"/>
                      </a:srgbClr>
                    </a:solidFill>
                  </a:tcPr>
                </a:tc>
              </a:tr>
              <a:tr h="370840">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algn="just">
                        <a:buFont typeface="Arial" pitchFamily="34" charset="0"/>
                        <a:buNone/>
                      </a:pPr>
                      <a:endParaRPr lang="es-ES" sz="2000" b="1" baseline="0" dirty="0" smtClean="0">
                        <a:latin typeface="+mj-lt"/>
                      </a:endParaRPr>
                    </a:p>
                    <a:p>
                      <a:pPr algn="just">
                        <a:buFont typeface="Arial" pitchFamily="34" charset="0"/>
                        <a:buNone/>
                      </a:pPr>
                      <a:r>
                        <a:rPr lang="es-MX" sz="2000" b="1" dirty="0" smtClean="0">
                          <a:latin typeface="+mj-lt"/>
                        </a:rPr>
                        <a:t>LEY</a:t>
                      </a:r>
                      <a:r>
                        <a:rPr lang="es-MX" sz="2000" b="1" baseline="0" dirty="0" smtClean="0">
                          <a:latin typeface="+mj-lt"/>
                        </a:rPr>
                        <a:t> 1606 DE 2012</a:t>
                      </a:r>
                      <a:endParaRPr lang="es-ES" sz="2000" b="1" dirty="0">
                        <a:latin typeface="+mj-lt"/>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tint val="20000"/>
                      </a:srgbClr>
                    </a:solidFill>
                  </a:tcPr>
                </a:tc>
                <a:tc>
                  <a:txBody>
                    <a:bodyPr/>
                    <a:lstStyle>
                      <a:lvl1pPr marL="0" algn="l" defTabSz="914400" rtl="0" eaLnBrk="1" latinLnBrk="0" hangingPunct="1">
                        <a:defRPr sz="1800" kern="1200">
                          <a:solidFill>
                            <a:schemeClr val="dk1"/>
                          </a:solidFill>
                          <a:latin typeface="Arial Narrow"/>
                        </a:defRPr>
                      </a:lvl1pPr>
                      <a:lvl2pPr marL="457200" algn="l" defTabSz="914400" rtl="0" eaLnBrk="1" latinLnBrk="0" hangingPunct="1">
                        <a:defRPr sz="1800" kern="1200">
                          <a:solidFill>
                            <a:schemeClr val="dk1"/>
                          </a:solidFill>
                          <a:latin typeface="Arial Narrow"/>
                        </a:defRPr>
                      </a:lvl2pPr>
                      <a:lvl3pPr marL="914400" algn="l" defTabSz="914400" rtl="0" eaLnBrk="1" latinLnBrk="0" hangingPunct="1">
                        <a:defRPr sz="1800" kern="1200">
                          <a:solidFill>
                            <a:schemeClr val="dk1"/>
                          </a:solidFill>
                          <a:latin typeface="Arial Narrow"/>
                        </a:defRPr>
                      </a:lvl3pPr>
                      <a:lvl4pPr marL="1371600" algn="l" defTabSz="914400" rtl="0" eaLnBrk="1" latinLnBrk="0" hangingPunct="1">
                        <a:defRPr sz="1800" kern="1200">
                          <a:solidFill>
                            <a:schemeClr val="dk1"/>
                          </a:solidFill>
                          <a:latin typeface="Arial Narrow"/>
                        </a:defRPr>
                      </a:lvl4pPr>
                      <a:lvl5pPr marL="1828800" algn="l" defTabSz="914400" rtl="0" eaLnBrk="1" latinLnBrk="0" hangingPunct="1">
                        <a:defRPr sz="1800" kern="1200">
                          <a:solidFill>
                            <a:schemeClr val="dk1"/>
                          </a:solidFill>
                          <a:latin typeface="Arial Narrow"/>
                        </a:defRPr>
                      </a:lvl5pPr>
                      <a:lvl6pPr marL="2286000" algn="l" defTabSz="914400" rtl="0" eaLnBrk="1" latinLnBrk="0" hangingPunct="1">
                        <a:defRPr sz="1800" kern="1200">
                          <a:solidFill>
                            <a:schemeClr val="dk1"/>
                          </a:solidFill>
                          <a:latin typeface="Arial Narrow"/>
                        </a:defRPr>
                      </a:lvl6pPr>
                      <a:lvl7pPr marL="2743200" algn="l" defTabSz="914400" rtl="0" eaLnBrk="1" latinLnBrk="0" hangingPunct="1">
                        <a:defRPr sz="1800" kern="1200">
                          <a:solidFill>
                            <a:schemeClr val="dk1"/>
                          </a:solidFill>
                          <a:latin typeface="Arial Narrow"/>
                        </a:defRPr>
                      </a:lvl7pPr>
                      <a:lvl8pPr marL="3200400" algn="l" defTabSz="914400" rtl="0" eaLnBrk="1" latinLnBrk="0" hangingPunct="1">
                        <a:defRPr sz="1800" kern="1200">
                          <a:solidFill>
                            <a:schemeClr val="dk1"/>
                          </a:solidFill>
                          <a:latin typeface="Arial Narrow"/>
                        </a:defRPr>
                      </a:lvl8pPr>
                      <a:lvl9pPr marL="3657600" algn="l" defTabSz="914400" rtl="0" eaLnBrk="1" latinLnBrk="0" hangingPunct="1">
                        <a:defRPr sz="1800" kern="1200">
                          <a:solidFill>
                            <a:schemeClr val="dk1"/>
                          </a:solidFill>
                          <a:latin typeface="Arial Narrow"/>
                        </a:defRPr>
                      </a:lvl9p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s-ES" dirty="0" smtClean="0"/>
                        <a:t>Por la cual se decreta el presupuesto del Sistema General de Regalías para el bienio del 1° de enero de 2013 al 31 de diciembre de 2014</a:t>
                      </a:r>
                      <a:endParaRPr lang="es-ES"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tint val="20000"/>
                      </a:srgbClr>
                    </a:solidFill>
                  </a:tcPr>
                </a:tc>
              </a:tr>
              <a:tr h="370840">
                <a:tc>
                  <a:txBody>
                    <a:bodyPr/>
                    <a:lstStyle/>
                    <a:p>
                      <a:pPr algn="just">
                        <a:buFont typeface="Arial" pitchFamily="34" charset="0"/>
                        <a:buNone/>
                      </a:pPr>
                      <a:r>
                        <a:rPr lang="es-MX" sz="2000" b="1" dirty="0" smtClean="0">
                          <a:latin typeface="+mj-lt"/>
                        </a:rPr>
                        <a:t>DECRETO</a:t>
                      </a:r>
                      <a:r>
                        <a:rPr lang="es-MX" sz="2000" b="1" baseline="0" dirty="0" smtClean="0">
                          <a:latin typeface="+mj-lt"/>
                        </a:rPr>
                        <a:t> 1949 DE 2012</a:t>
                      </a:r>
                      <a:endParaRPr lang="es-ES" sz="2000" b="1" dirty="0">
                        <a:latin typeface="+mj-lt"/>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tint val="20000"/>
                      </a:srgbClr>
                    </a:solidFill>
                  </a:tcPr>
                </a:tc>
                <a:tc>
                  <a:txBody>
                    <a:bodyPr/>
                    <a:lstStyle/>
                    <a:p>
                      <a:pPr algn="just">
                        <a:buFont typeface="Arial" pitchFamily="34" charset="0"/>
                        <a:buNone/>
                      </a:pPr>
                      <a:r>
                        <a:rPr lang="es-ES" dirty="0" smtClean="0"/>
                        <a:t>Por el cual se reglamenta parcialmente la Ley 1530 de 2012 en materia presupuestal y se dictan otras disposiciones</a:t>
                      </a:r>
                      <a:endParaRPr lang="es-ES"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tint val="20000"/>
                      </a:srgbClr>
                    </a:solidFill>
                  </a:tcPr>
                </a:tc>
              </a:tr>
              <a:tr h="370840">
                <a:tc>
                  <a:txBody>
                    <a:bodyPr/>
                    <a:lstStyle/>
                    <a:p>
                      <a:pPr algn="just">
                        <a:buFont typeface="Arial" pitchFamily="34" charset="0"/>
                        <a:buNone/>
                      </a:pPr>
                      <a:r>
                        <a:rPr lang="es-MX" sz="2000" b="1" dirty="0" smtClean="0">
                          <a:latin typeface="+mj-lt"/>
                        </a:rPr>
                        <a:t>DECRETO 2642 DE 2012</a:t>
                      </a:r>
                      <a:endParaRPr lang="es-ES" sz="2000" b="1" dirty="0">
                        <a:latin typeface="+mj-lt"/>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tint val="20000"/>
                      </a:srgbClr>
                    </a:solidFill>
                  </a:tcPr>
                </a:tc>
                <a:tc>
                  <a:txBody>
                    <a:bodyPr/>
                    <a:lstStyle/>
                    <a:p>
                      <a:pPr algn="just">
                        <a:buFont typeface="Arial" pitchFamily="34" charset="0"/>
                        <a:buNone/>
                      </a:pPr>
                      <a:r>
                        <a:rPr lang="es-ES" dirty="0" smtClean="0"/>
                        <a:t>Por el cual se reglamenta transitoriamente la Ley 1530 de 2012</a:t>
                      </a:r>
                      <a:endParaRPr lang="es-ES"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tint val="20000"/>
                      </a:srgbClr>
                    </a:solidFill>
                  </a:tcPr>
                </a:tc>
              </a:tr>
              <a:tr h="370840">
                <a:tc>
                  <a:txBody>
                    <a:bodyPr/>
                    <a:lstStyle/>
                    <a:p>
                      <a:pPr algn="just">
                        <a:buFont typeface="Arial" pitchFamily="34" charset="0"/>
                        <a:buNone/>
                      </a:pPr>
                      <a:r>
                        <a:rPr lang="es-MX" sz="2000" b="1" dirty="0" smtClean="0">
                          <a:latin typeface="+mj-lt"/>
                        </a:rPr>
                        <a:t>DECRETO</a:t>
                      </a:r>
                      <a:r>
                        <a:rPr lang="es-MX" sz="2000" b="1" baseline="0" dirty="0" smtClean="0">
                          <a:latin typeface="+mj-lt"/>
                        </a:rPr>
                        <a:t> 0414 DE 2013</a:t>
                      </a:r>
                      <a:endParaRPr lang="es-ES" sz="2000" b="1" dirty="0">
                        <a:latin typeface="+mj-lt"/>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s-ES" dirty="0" smtClean="0"/>
                        <a:t>Por el cual se reglamenta el Sistema de Monitoreo, Seguimiento, Control y Evaluación SMSCE del Sistema General de Regalías y se dictan otras disposiciones</a:t>
                      </a:r>
                      <a:endParaRPr lang="es-ES"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39552" y="1412776"/>
            <a:ext cx="7992888" cy="864096"/>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buFont typeface="Arial" pitchFamily="34" charset="0"/>
              <a:buChar char="•"/>
              <a:defRPr/>
            </a:pPr>
            <a:r>
              <a:rPr lang="es-ES" sz="2000" b="1" kern="0" dirty="0">
                <a:solidFill>
                  <a:sysClr val="windowText" lastClr="000000"/>
                </a:solidFill>
                <a:effectLst>
                  <a:glow rad="63500">
                    <a:srgbClr val="2D2DB9">
                      <a:satMod val="175000"/>
                      <a:alpha val="40000"/>
                    </a:srgbClr>
                  </a:glow>
                </a:effectLst>
                <a:latin typeface="Arial" pitchFamily="34" charset="0"/>
              </a:rPr>
              <a:t> </a:t>
            </a:r>
            <a:r>
              <a:rPr lang="es-ES" sz="2000" b="1" kern="0" dirty="0">
                <a:solidFill>
                  <a:sysClr val="windowText" lastClr="000000"/>
                </a:solidFill>
                <a:latin typeface="Arial Narrow"/>
              </a:rPr>
              <a:t>Sistema Presupuestal particular e independiente regulado por las normas expedidas en desarrollo del SGR. </a:t>
            </a:r>
            <a:endParaRPr lang="en-US" sz="2000" b="1" kern="0" dirty="0">
              <a:solidFill>
                <a:sysClr val="windowText" lastClr="000000"/>
              </a:solidFill>
              <a:latin typeface="Arial Narrow"/>
            </a:endParaRPr>
          </a:p>
        </p:txBody>
      </p:sp>
      <p:sp>
        <p:nvSpPr>
          <p:cNvPr id="3" name="2 Rectángulo redondeado"/>
          <p:cNvSpPr/>
          <p:nvPr/>
        </p:nvSpPr>
        <p:spPr>
          <a:xfrm>
            <a:off x="521035" y="2780928"/>
            <a:ext cx="7992888" cy="864096"/>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buFont typeface="Arial" pitchFamily="34" charset="0"/>
              <a:buChar char="•"/>
              <a:defRPr/>
            </a:pPr>
            <a:r>
              <a:rPr lang="es-ES" sz="2000" b="1" kern="0" dirty="0">
                <a:solidFill>
                  <a:sysClr val="windowText" lastClr="000000"/>
                </a:solidFill>
                <a:effectLst>
                  <a:glow rad="63500">
                    <a:srgbClr val="2D2DB9">
                      <a:satMod val="175000"/>
                      <a:alpha val="40000"/>
                    </a:srgbClr>
                  </a:glow>
                </a:effectLst>
                <a:latin typeface="Arial" pitchFamily="34" charset="0"/>
              </a:rPr>
              <a:t> </a:t>
            </a:r>
            <a:r>
              <a:rPr lang="es-ES" sz="2000" b="1" kern="0" dirty="0">
                <a:solidFill>
                  <a:sysClr val="windowText" lastClr="000000"/>
                </a:solidFill>
                <a:latin typeface="Arial Narrow"/>
              </a:rPr>
              <a:t>Regulación presupuestal superior – reserva de Ley Orgánica.</a:t>
            </a:r>
          </a:p>
        </p:txBody>
      </p:sp>
      <p:sp>
        <p:nvSpPr>
          <p:cNvPr id="4" name="3 Rectángulo redondeado"/>
          <p:cNvSpPr/>
          <p:nvPr/>
        </p:nvSpPr>
        <p:spPr>
          <a:xfrm>
            <a:off x="539552" y="3861048"/>
            <a:ext cx="7992888" cy="864096"/>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buFont typeface="Arial" pitchFamily="34" charset="0"/>
              <a:buChar char="•"/>
              <a:defRPr/>
            </a:pPr>
            <a:r>
              <a:rPr lang="es-ES" b="1" kern="0" dirty="0">
                <a:solidFill>
                  <a:sysClr val="windowText" lastClr="000000"/>
                </a:solidFill>
                <a:effectLst>
                  <a:glow rad="63500">
                    <a:srgbClr val="2D2DB9">
                      <a:satMod val="175000"/>
                      <a:alpha val="40000"/>
                    </a:srgbClr>
                  </a:glow>
                </a:effectLst>
                <a:latin typeface="Arial" pitchFamily="34" charset="0"/>
              </a:rPr>
              <a:t> </a:t>
            </a:r>
            <a:r>
              <a:rPr lang="es-ES" sz="2000" b="1" kern="0" dirty="0">
                <a:solidFill>
                  <a:sysClr val="windowText" lastClr="000000"/>
                </a:solidFill>
                <a:latin typeface="Arial Narrow"/>
              </a:rPr>
              <a:t>Disposiciones de aplicación exclusiva a los recursos del SGR.</a:t>
            </a:r>
          </a:p>
        </p:txBody>
      </p:sp>
      <p:sp>
        <p:nvSpPr>
          <p:cNvPr id="5" name="4 Rectángulo redondeado"/>
          <p:cNvSpPr/>
          <p:nvPr/>
        </p:nvSpPr>
        <p:spPr>
          <a:xfrm>
            <a:off x="539552" y="4941168"/>
            <a:ext cx="7992888" cy="864096"/>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buFont typeface="Arial" pitchFamily="34" charset="0"/>
              <a:buChar char="•"/>
              <a:defRPr/>
            </a:pPr>
            <a:r>
              <a:rPr lang="es-ES" b="1" kern="0" dirty="0">
                <a:solidFill>
                  <a:sysClr val="windowText" lastClr="000000"/>
                </a:solidFill>
                <a:effectLst>
                  <a:glow rad="63500">
                    <a:srgbClr val="2D2DB9">
                      <a:satMod val="175000"/>
                      <a:alpha val="40000"/>
                    </a:srgbClr>
                  </a:glow>
                </a:effectLst>
                <a:latin typeface="Arial" pitchFamily="34" charset="0"/>
              </a:rPr>
              <a:t> </a:t>
            </a:r>
            <a:r>
              <a:rPr lang="es-ES" sz="2000" b="1" kern="0" dirty="0">
                <a:solidFill>
                  <a:sysClr val="windowText" lastClr="000000"/>
                </a:solidFill>
                <a:latin typeface="Arial Narrow"/>
              </a:rPr>
              <a:t>Presupuesto autónomo bianual expedido por el Congreso de la República</a:t>
            </a:r>
            <a:r>
              <a:rPr lang="es-ES" kern="0" dirty="0">
                <a:solidFill>
                  <a:srgbClr val="FFFFFF"/>
                </a:solidFill>
                <a:latin typeface="Arial Narrow"/>
              </a:rPr>
              <a:t>.</a:t>
            </a:r>
          </a:p>
        </p:txBody>
      </p:sp>
      <p:sp>
        <p:nvSpPr>
          <p:cNvPr id="7" name="Rectangle 9"/>
          <p:cNvSpPr>
            <a:spLocks noChangeArrowheads="1"/>
          </p:cNvSpPr>
          <p:nvPr/>
        </p:nvSpPr>
        <p:spPr bwMode="auto">
          <a:xfrm>
            <a:off x="3436938" y="44450"/>
            <a:ext cx="5707062" cy="707886"/>
          </a:xfrm>
          <a:prstGeom prst="rect">
            <a:avLst/>
          </a:prstGeom>
          <a:noFill/>
          <a:ln w="9525">
            <a:noFill/>
            <a:miter lim="800000"/>
            <a:headEnd/>
            <a:tailEnd/>
          </a:ln>
        </p:spPr>
        <p:txBody>
          <a:bodyPr>
            <a:spAutoFit/>
          </a:bodyPr>
          <a:lstStyle/>
          <a:p>
            <a:pPr>
              <a:defRPr/>
            </a:pPr>
            <a:r>
              <a:rPr lang="es-ES_tradnl" sz="4000" b="1" dirty="0" smtClean="0">
                <a:solidFill>
                  <a:schemeClr val="bg1"/>
                </a:solidFill>
                <a:latin typeface="+mj-lt"/>
              </a:rPr>
              <a:t>Sistema Presupuestal-SGR</a:t>
            </a:r>
            <a:endParaRPr lang="es-ES_tradnl" sz="4000" b="1" dirty="0">
              <a:solidFill>
                <a:schemeClr val="bg1"/>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3492500" y="0"/>
            <a:ext cx="5400675" cy="708025"/>
          </a:xfrm>
          <a:prstGeom prst="rect">
            <a:avLst/>
          </a:prstGeom>
          <a:noFill/>
          <a:ln w="9525">
            <a:noFill/>
            <a:miter lim="800000"/>
            <a:headEnd/>
            <a:tailEnd/>
          </a:ln>
        </p:spPr>
        <p:txBody>
          <a:bodyPr>
            <a:spAutoFit/>
          </a:bodyPr>
          <a:lstStyle/>
          <a:p>
            <a:pPr algn="ctr"/>
            <a:r>
              <a:rPr lang="es-ES_tradnl" sz="4000" b="1">
                <a:solidFill>
                  <a:schemeClr val="bg1"/>
                </a:solidFill>
                <a:latin typeface="Calibri" pitchFamily="34" charset="0"/>
              </a:rPr>
              <a:t>Funciones del CONFIS</a:t>
            </a:r>
          </a:p>
        </p:txBody>
      </p:sp>
      <p:graphicFrame>
        <p:nvGraphicFramePr>
          <p:cNvPr id="5" name="4 Diagrama"/>
          <p:cNvGraphicFramePr/>
          <p:nvPr/>
        </p:nvGraphicFramePr>
        <p:xfrm>
          <a:off x="-571536" y="1436702"/>
          <a:ext cx="8644030" cy="1849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8" name="5 CuadroTexto"/>
          <p:cNvSpPr txBox="1">
            <a:spLocks noChangeArrowheads="1"/>
          </p:cNvSpPr>
          <p:nvPr/>
        </p:nvSpPr>
        <p:spPr bwMode="auto">
          <a:xfrm>
            <a:off x="1500188" y="2714625"/>
            <a:ext cx="7286625" cy="3416300"/>
          </a:xfrm>
          <a:prstGeom prst="rect">
            <a:avLst/>
          </a:prstGeom>
          <a:noFill/>
          <a:ln w="9525">
            <a:noFill/>
            <a:miter lim="800000"/>
            <a:headEnd/>
            <a:tailEnd/>
          </a:ln>
        </p:spPr>
        <p:txBody>
          <a:bodyPr>
            <a:spAutoFit/>
          </a:bodyPr>
          <a:lstStyle/>
          <a:p>
            <a:pPr marL="268288" indent="-268288">
              <a:buClr>
                <a:srgbClr val="333399"/>
              </a:buClr>
              <a:buFont typeface="Wingdings" pitchFamily="2" charset="2"/>
              <a:buChar char="ü"/>
              <a:defRPr/>
            </a:pPr>
            <a:r>
              <a:rPr lang="es-MX" sz="2400" dirty="0"/>
              <a:t>Plan Operativo Anual de Inversiones</a:t>
            </a:r>
          </a:p>
          <a:p>
            <a:pPr marL="268288" indent="-268288">
              <a:buClr>
                <a:srgbClr val="333399"/>
              </a:buClr>
              <a:defRPr/>
            </a:pPr>
            <a:endParaRPr lang="es-MX" sz="1200" dirty="0"/>
          </a:p>
          <a:p>
            <a:pPr marL="268288" indent="-268288">
              <a:buClr>
                <a:srgbClr val="333399"/>
              </a:buClr>
              <a:buFont typeface="Wingdings" pitchFamily="2" charset="2"/>
              <a:buChar char="ü"/>
              <a:defRPr/>
            </a:pPr>
            <a:r>
              <a:rPr lang="es-MX" sz="2400" dirty="0"/>
              <a:t>Anteproyecto de Presupuesto</a:t>
            </a:r>
          </a:p>
          <a:p>
            <a:pPr marL="268288" indent="-268288">
              <a:buClr>
                <a:srgbClr val="333399"/>
              </a:buClr>
              <a:buFont typeface="Wingdings" pitchFamily="2" charset="2"/>
              <a:buChar char="ü"/>
              <a:defRPr/>
            </a:pPr>
            <a:endParaRPr lang="es-MX" sz="1200" dirty="0"/>
          </a:p>
          <a:p>
            <a:pPr marL="268288" indent="-268288">
              <a:buClr>
                <a:srgbClr val="333399"/>
              </a:buClr>
              <a:buFont typeface="Wingdings" pitchFamily="2" charset="2"/>
              <a:buChar char="ü"/>
              <a:defRPr/>
            </a:pPr>
            <a:r>
              <a:rPr lang="es-MX" sz="2400" dirty="0"/>
              <a:t>Vigencias Futuras, antes de ser sometidas a consideración del Concejo</a:t>
            </a:r>
          </a:p>
          <a:p>
            <a:pPr marL="268288" indent="-268288">
              <a:buClr>
                <a:srgbClr val="333399"/>
              </a:buClr>
              <a:buFont typeface="Wingdings" pitchFamily="2" charset="2"/>
              <a:buChar char="ü"/>
              <a:defRPr/>
            </a:pPr>
            <a:endParaRPr lang="es-MX" sz="1200" dirty="0"/>
          </a:p>
          <a:p>
            <a:pPr marL="268288" indent="-268288">
              <a:buClr>
                <a:srgbClr val="333399"/>
              </a:buClr>
              <a:buFont typeface="Wingdings" pitchFamily="2" charset="2"/>
              <a:buChar char="ü"/>
              <a:defRPr/>
            </a:pPr>
            <a:r>
              <a:rPr lang="es-MX" sz="2400" dirty="0"/>
              <a:t>Programa Anual de Caja</a:t>
            </a:r>
          </a:p>
          <a:p>
            <a:pPr marL="268288" indent="-268288">
              <a:buClr>
                <a:srgbClr val="333399"/>
              </a:buClr>
              <a:buFont typeface="Wingdings" pitchFamily="2" charset="2"/>
              <a:buChar char="ü"/>
              <a:defRPr/>
            </a:pPr>
            <a:endParaRPr lang="es-MX" sz="1200" dirty="0"/>
          </a:p>
          <a:p>
            <a:pPr marL="268288" indent="-268288">
              <a:buClr>
                <a:srgbClr val="333399"/>
              </a:buClr>
              <a:buFont typeface="Wingdings" pitchFamily="2" charset="2"/>
              <a:buChar char="ü"/>
              <a:defRPr/>
            </a:pPr>
            <a:r>
              <a:rPr lang="es-MX" sz="2400" dirty="0"/>
              <a:t>Operaciones de Crédito</a:t>
            </a:r>
            <a:endParaRPr lang="es-CO" sz="2400" dirty="0"/>
          </a:p>
          <a:p>
            <a:pPr>
              <a:defRPr/>
            </a:pPr>
            <a:endParaRPr lang="es-CO" sz="2400" dirty="0"/>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3436938" y="44450"/>
            <a:ext cx="5707062" cy="707886"/>
          </a:xfrm>
          <a:prstGeom prst="rect">
            <a:avLst/>
          </a:prstGeom>
          <a:noFill/>
          <a:ln w="9525">
            <a:noFill/>
            <a:miter lim="800000"/>
            <a:headEnd/>
            <a:tailEnd/>
          </a:ln>
        </p:spPr>
        <p:txBody>
          <a:bodyPr>
            <a:spAutoFit/>
          </a:bodyPr>
          <a:lstStyle/>
          <a:p>
            <a:pPr>
              <a:defRPr/>
            </a:pPr>
            <a:r>
              <a:rPr lang="es-ES_tradnl" sz="4000" b="1" dirty="0" smtClean="0">
                <a:solidFill>
                  <a:schemeClr val="bg1"/>
                </a:solidFill>
                <a:latin typeface="+mj-lt"/>
              </a:rPr>
              <a:t>Sistema Presupuestal-SGR</a:t>
            </a:r>
            <a:endParaRPr lang="es-ES_tradnl" sz="4000" b="1" dirty="0">
              <a:solidFill>
                <a:schemeClr val="bg1"/>
              </a:solidFill>
              <a:latin typeface="+mj-lt"/>
            </a:endParaRPr>
          </a:p>
        </p:txBody>
      </p:sp>
      <p:graphicFrame>
        <p:nvGraphicFramePr>
          <p:cNvPr id="8" name="7 Tabla"/>
          <p:cNvGraphicFramePr>
            <a:graphicFrameLocks noGrp="1"/>
          </p:cNvGraphicFramePr>
          <p:nvPr>
            <p:extLst>
              <p:ext uri="{D42A27DB-BD31-4B8C-83A1-F6EECF244321}">
                <p14:modId xmlns:p14="http://schemas.microsoft.com/office/powerpoint/2010/main" val="3118545236"/>
              </p:ext>
            </p:extLst>
          </p:nvPr>
        </p:nvGraphicFramePr>
        <p:xfrm>
          <a:off x="251520" y="1628800"/>
          <a:ext cx="8496944" cy="4203834"/>
        </p:xfrm>
        <a:graphic>
          <a:graphicData uri="http://schemas.openxmlformats.org/drawingml/2006/table">
            <a:tbl>
              <a:tblPr firstRow="1" bandRow="1">
                <a:tableStyleId>{72833802-FEF1-4C79-8D5D-14CF1EAF98D9}</a:tableStyleId>
              </a:tblPr>
              <a:tblGrid>
                <a:gridCol w="4248472"/>
                <a:gridCol w="4248472"/>
              </a:tblGrid>
              <a:tr h="729114">
                <a:tc>
                  <a:txBody>
                    <a:bodyPr/>
                    <a:lstStyle/>
                    <a:p>
                      <a:pPr algn="just"/>
                      <a:r>
                        <a:rPr lang="es-CO" b="1" dirty="0" smtClean="0">
                          <a:latin typeface="Arial Narrow" pitchFamily="34" charset="0"/>
                        </a:rPr>
                        <a:t>Presupuesto </a:t>
                      </a:r>
                      <a:r>
                        <a:rPr lang="es-CO" b="1" baseline="0" dirty="0" smtClean="0">
                          <a:latin typeface="Arial Narrow" pitchFamily="34" charset="0"/>
                        </a:rPr>
                        <a:t> Distrital</a:t>
                      </a:r>
                      <a:endParaRPr lang="es-CO" b="1" dirty="0">
                        <a:latin typeface="Arial Narrow" pitchFamily="34" charset="0"/>
                      </a:endParaRPr>
                    </a:p>
                  </a:txBody>
                  <a:tcPr/>
                </a:tc>
                <a:tc>
                  <a:txBody>
                    <a:bodyPr/>
                    <a:lstStyle/>
                    <a:p>
                      <a:pPr algn="just"/>
                      <a:r>
                        <a:rPr lang="es-CO" b="1" dirty="0" smtClean="0">
                          <a:latin typeface="Arial Narrow" pitchFamily="34" charset="0"/>
                        </a:rPr>
                        <a:t>Presupuesto del Sistema</a:t>
                      </a:r>
                      <a:r>
                        <a:rPr lang="es-CO" b="1" baseline="0" dirty="0" smtClean="0">
                          <a:latin typeface="Arial Narrow" pitchFamily="34" charset="0"/>
                        </a:rPr>
                        <a:t> General de Regalías</a:t>
                      </a:r>
                      <a:endParaRPr lang="es-CO" b="1" dirty="0">
                        <a:latin typeface="Arial Narrow" pitchFamily="34" charset="0"/>
                      </a:endParaRPr>
                    </a:p>
                  </a:txBody>
                  <a:tcPr/>
                </a:tc>
              </a:tr>
              <a:tr h="365235">
                <a:tc>
                  <a:txBody>
                    <a:bodyPr/>
                    <a:lstStyle/>
                    <a:p>
                      <a:r>
                        <a:rPr lang="es-CO" dirty="0" smtClean="0">
                          <a:latin typeface="Arial Narrow" pitchFamily="34" charset="0"/>
                        </a:rPr>
                        <a:t>Presupuesto</a:t>
                      </a:r>
                      <a:r>
                        <a:rPr lang="es-CO" baseline="0" dirty="0" smtClean="0">
                          <a:latin typeface="Arial Narrow" pitchFamily="34" charset="0"/>
                        </a:rPr>
                        <a:t> de causación</a:t>
                      </a:r>
                      <a:endParaRPr lang="es-CO" dirty="0">
                        <a:latin typeface="Arial Narrow" pitchFamily="34" charset="0"/>
                      </a:endParaRPr>
                    </a:p>
                  </a:txBody>
                  <a:tcPr/>
                </a:tc>
                <a:tc>
                  <a:txBody>
                    <a:bodyPr/>
                    <a:lstStyle/>
                    <a:p>
                      <a:r>
                        <a:rPr lang="es-CO" dirty="0" smtClean="0">
                          <a:latin typeface="Arial Narrow" pitchFamily="34" charset="0"/>
                        </a:rPr>
                        <a:t>Presupuesto</a:t>
                      </a:r>
                      <a:r>
                        <a:rPr lang="es-CO" baseline="0" dirty="0" smtClean="0">
                          <a:latin typeface="Arial Narrow" pitchFamily="34" charset="0"/>
                        </a:rPr>
                        <a:t> de caja</a:t>
                      </a:r>
                      <a:endParaRPr lang="es-CO" dirty="0">
                        <a:latin typeface="Arial Narrow" pitchFamily="34" charset="0"/>
                      </a:endParaRPr>
                    </a:p>
                  </a:txBody>
                  <a:tcPr/>
                </a:tc>
              </a:tr>
              <a:tr h="345286">
                <a:tc>
                  <a:txBody>
                    <a:bodyPr/>
                    <a:lstStyle/>
                    <a:p>
                      <a:r>
                        <a:rPr lang="es-CO" baseline="0" dirty="0" smtClean="0">
                          <a:latin typeface="Arial Narrow" pitchFamily="34" charset="0"/>
                        </a:rPr>
                        <a:t>Anual</a:t>
                      </a:r>
                      <a:endParaRPr lang="es-CO" dirty="0">
                        <a:latin typeface="Arial Narrow" pitchFamily="34" charset="0"/>
                      </a:endParaRPr>
                    </a:p>
                  </a:txBody>
                  <a:tcPr/>
                </a:tc>
                <a:tc>
                  <a:txBody>
                    <a:bodyPr/>
                    <a:lstStyle/>
                    <a:p>
                      <a:r>
                        <a:rPr lang="es-CO" dirty="0" smtClean="0">
                          <a:latin typeface="Arial Narrow" pitchFamily="34" charset="0"/>
                        </a:rPr>
                        <a:t>Bienal</a:t>
                      </a:r>
                      <a:endParaRPr lang="es-CO" dirty="0">
                        <a:latin typeface="Arial Narrow" pitchFamily="34" charset="0"/>
                      </a:endParaRPr>
                    </a:p>
                  </a:txBody>
                  <a:tcPr/>
                </a:tc>
              </a:tr>
              <a:tr h="339566">
                <a:tc>
                  <a:txBody>
                    <a:bodyPr/>
                    <a:lstStyle/>
                    <a:p>
                      <a:pPr algn="just"/>
                      <a:r>
                        <a:rPr lang="es-CO" dirty="0" smtClean="0">
                          <a:latin typeface="Arial Narrow" pitchFamily="34" charset="0"/>
                        </a:rPr>
                        <a:t>Es</a:t>
                      </a:r>
                      <a:r>
                        <a:rPr lang="es-CO" baseline="0" dirty="0" smtClean="0">
                          <a:latin typeface="Arial Narrow" pitchFamily="34" charset="0"/>
                        </a:rPr>
                        <a:t> consistente con el MFMP</a:t>
                      </a:r>
                      <a:endParaRPr lang="es-CO" dirty="0">
                        <a:latin typeface="Arial Narrow" pitchFamily="34" charset="0"/>
                      </a:endParaRPr>
                    </a:p>
                  </a:txBody>
                  <a:tcPr/>
                </a:tc>
                <a:tc>
                  <a:txBody>
                    <a:bodyPr/>
                    <a:lstStyle/>
                    <a:p>
                      <a:pPr algn="just"/>
                      <a:r>
                        <a:rPr lang="es-CO" dirty="0" smtClean="0">
                          <a:latin typeface="Arial Narrow" pitchFamily="34" charset="0"/>
                        </a:rPr>
                        <a:t>Es consistente con el Plan</a:t>
                      </a:r>
                      <a:r>
                        <a:rPr lang="es-CO" baseline="0" dirty="0" smtClean="0">
                          <a:latin typeface="Arial Narrow" pitchFamily="34" charset="0"/>
                        </a:rPr>
                        <a:t> de Recursos</a:t>
                      </a:r>
                      <a:endParaRPr lang="es-CO" dirty="0">
                        <a:latin typeface="Arial Narrow" pitchFamily="34" charset="0"/>
                      </a:endParaRPr>
                    </a:p>
                  </a:txBody>
                  <a:tcPr/>
                </a:tc>
              </a:tr>
              <a:tr h="643736">
                <a:tc>
                  <a:txBody>
                    <a:bodyPr/>
                    <a:lstStyle/>
                    <a:p>
                      <a:pPr algn="just"/>
                      <a:r>
                        <a:rPr lang="es-CO" dirty="0" smtClean="0">
                          <a:latin typeface="Arial Narrow" pitchFamily="34" charset="0"/>
                        </a:rPr>
                        <a:t>El</a:t>
                      </a:r>
                      <a:r>
                        <a:rPr lang="es-CO" baseline="0" dirty="0" smtClean="0">
                          <a:latin typeface="Arial Narrow" pitchFamily="34" charset="0"/>
                        </a:rPr>
                        <a:t> presupuesto de inversión s</a:t>
                      </a:r>
                      <a:r>
                        <a:rPr lang="es-CO" dirty="0" smtClean="0">
                          <a:latin typeface="Arial Narrow" pitchFamily="34" charset="0"/>
                        </a:rPr>
                        <a:t>e construye con base</a:t>
                      </a:r>
                      <a:r>
                        <a:rPr lang="es-CO" baseline="0" dirty="0" smtClean="0">
                          <a:latin typeface="Arial Narrow" pitchFamily="34" charset="0"/>
                        </a:rPr>
                        <a:t> en las inversiones priorizadas en el Plan de Desarrollo del Distrito.</a:t>
                      </a:r>
                      <a:endParaRPr lang="es-CO" dirty="0">
                        <a:latin typeface="Arial Narrow"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dirty="0" smtClean="0">
                          <a:latin typeface="Arial Narrow" pitchFamily="34" charset="0"/>
                        </a:rPr>
                        <a:t>El presupuesto de inversión contempla tanto </a:t>
                      </a:r>
                      <a:r>
                        <a:rPr lang="es-CO" baseline="0" dirty="0" smtClean="0">
                          <a:latin typeface="Arial Narrow" pitchFamily="34" charset="0"/>
                        </a:rPr>
                        <a:t>el Plan Nacional de Desarrollo como los planes de desarrollo territorial, previa priorización de los OCAD. </a:t>
                      </a:r>
                    </a:p>
                  </a:txBody>
                  <a:tcPr/>
                </a:tc>
              </a:tr>
              <a:tr h="643736">
                <a:tc>
                  <a:txBody>
                    <a:bodyPr/>
                    <a:lstStyle/>
                    <a:p>
                      <a:pPr algn="just"/>
                      <a:r>
                        <a:rPr lang="es-CO" dirty="0" smtClean="0">
                          <a:latin typeface="Arial Narrow" pitchFamily="34" charset="0"/>
                        </a:rPr>
                        <a:t>Aprobado</a:t>
                      </a:r>
                      <a:r>
                        <a:rPr lang="es-CO" baseline="0" dirty="0" smtClean="0">
                          <a:latin typeface="Arial Narrow" pitchFamily="34" charset="0"/>
                        </a:rPr>
                        <a:t> por el Concejo de Bogotá</a:t>
                      </a:r>
                      <a:endParaRPr lang="es-CO" dirty="0">
                        <a:latin typeface="Arial Narrow"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baseline="0" dirty="0" smtClean="0">
                          <a:latin typeface="Arial Narrow" pitchFamily="34" charset="0"/>
                        </a:rPr>
                        <a:t>Aprobado por los OCAD e Incorporado por Decreto del Alcalde – Administración Central y Resolución o Acuerdo – Establecimientos Públicos </a:t>
                      </a:r>
                    </a:p>
                  </a:txBody>
                  <a:tcPr/>
                </a:tc>
              </a:tr>
            </a:tbl>
          </a:graphicData>
        </a:graphic>
      </p:graphicFrame>
      <p:sp>
        <p:nvSpPr>
          <p:cNvPr id="9" name="8 CuadroTexto"/>
          <p:cNvSpPr txBox="1"/>
          <p:nvPr/>
        </p:nvSpPr>
        <p:spPr>
          <a:xfrm>
            <a:off x="2555776" y="1052736"/>
            <a:ext cx="4535488" cy="407988"/>
          </a:xfrm>
          <a:prstGeom prst="roundRect">
            <a:avLst/>
          </a:prstGeom>
          <a:solidFill>
            <a:srgbClr val="FFFFFF"/>
          </a:solidFill>
          <a:ln w="25400" cap="flat" cmpd="sng" algn="ctr">
            <a:solidFill>
              <a:srgbClr val="FFFFFF">
                <a:lumMod val="50000"/>
              </a:srgbClr>
            </a:solidFill>
            <a:prstDash val="solid"/>
          </a:ln>
          <a:effectLst/>
        </p:spPr>
        <p:txBody>
          <a:bodyPr>
            <a:spAutoFit/>
          </a:bodyPr>
          <a:lstStyle/>
          <a:p>
            <a:pPr algn="ctr" fontAlgn="auto">
              <a:spcBef>
                <a:spcPts val="0"/>
              </a:spcBef>
              <a:spcAft>
                <a:spcPts val="0"/>
              </a:spcAft>
              <a:defRPr/>
            </a:pPr>
            <a:r>
              <a:rPr lang="es-ES" b="1" kern="0" dirty="0" smtClean="0">
                <a:solidFill>
                  <a:schemeClr val="accent2">
                    <a:lumMod val="50000"/>
                  </a:schemeClr>
                </a:solidFill>
                <a:latin typeface="Arial Narrow"/>
              </a:rPr>
              <a:t>COMPARATIVO PRESUPUESTO VS SGR</a:t>
            </a:r>
            <a:endParaRPr lang="es-ES" b="1" kern="0" dirty="0">
              <a:solidFill>
                <a:schemeClr val="accent2">
                  <a:lumMod val="50000"/>
                </a:schemeClr>
              </a:solidFill>
              <a:latin typeface="Arial Narrow"/>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0"/>
          <p:cNvSpPr txBox="1">
            <a:spLocks noChangeArrowheads="1"/>
          </p:cNvSpPr>
          <p:nvPr/>
        </p:nvSpPr>
        <p:spPr bwMode="auto">
          <a:xfrm>
            <a:off x="1331913" y="4797425"/>
            <a:ext cx="6480175" cy="554038"/>
          </a:xfrm>
          <a:prstGeom prst="rect">
            <a:avLst/>
          </a:prstGeom>
          <a:noFill/>
          <a:ln w="9525">
            <a:noFill/>
            <a:prstDash val="dashDot"/>
            <a:miter lim="800000"/>
            <a:headEnd/>
            <a:tailEnd/>
          </a:ln>
        </p:spPr>
        <p:txBody>
          <a:bodyPr>
            <a:spAutoFit/>
          </a:bodyPr>
          <a:lstStyle/>
          <a:p>
            <a:pPr algn="ctr"/>
            <a:r>
              <a:rPr lang="es-CO" sz="1600" b="1" dirty="0">
                <a:latin typeface="Calibri" pitchFamily="34" charset="0"/>
              </a:rPr>
              <a:t>Subsecretaría de Planeación Socioeconómica</a:t>
            </a:r>
          </a:p>
          <a:p>
            <a:pPr algn="ctr"/>
            <a:r>
              <a:rPr lang="es-CO" sz="1400" b="1" dirty="0">
                <a:latin typeface="Calibri" pitchFamily="34" charset="0"/>
              </a:rPr>
              <a:t>Secretaría Distrital de Planeación</a:t>
            </a:r>
          </a:p>
        </p:txBody>
      </p:sp>
      <p:sp>
        <p:nvSpPr>
          <p:cNvPr id="2052" name="Line 7"/>
          <p:cNvSpPr>
            <a:spLocks noChangeShapeType="1"/>
          </p:cNvSpPr>
          <p:nvPr/>
        </p:nvSpPr>
        <p:spPr bwMode="auto">
          <a:xfrm>
            <a:off x="2014538" y="4149725"/>
            <a:ext cx="5113337" cy="0"/>
          </a:xfrm>
          <a:prstGeom prst="line">
            <a:avLst/>
          </a:prstGeom>
          <a:noFill/>
          <a:ln w="28575">
            <a:solidFill>
              <a:srgbClr val="800000"/>
            </a:solidFill>
            <a:round/>
            <a:headEnd/>
            <a:tailEnd/>
          </a:ln>
        </p:spPr>
        <p:txBody>
          <a:bodyPr lIns="64291" tIns="32146" rIns="64291" bIns="32146"/>
          <a:lstStyle/>
          <a:p>
            <a:endParaRPr lang="es-ES"/>
          </a:p>
        </p:txBody>
      </p:sp>
      <p:pic>
        <p:nvPicPr>
          <p:cNvPr id="2053" name="Picture 12" descr="sumapaz-agua"/>
          <p:cNvPicPr>
            <a:picLocks noChangeAspect="1" noChangeArrowheads="1"/>
          </p:cNvPicPr>
          <p:nvPr/>
        </p:nvPicPr>
        <p:blipFill>
          <a:blip r:embed="rId2" cstate="print"/>
          <a:srcRect/>
          <a:stretch>
            <a:fillRect/>
          </a:stretch>
        </p:blipFill>
        <p:spPr bwMode="auto">
          <a:xfrm>
            <a:off x="7739063" y="1906588"/>
            <a:ext cx="1362075" cy="1265237"/>
          </a:xfrm>
          <a:prstGeom prst="rect">
            <a:avLst/>
          </a:prstGeom>
          <a:noFill/>
          <a:ln w="9525">
            <a:noFill/>
            <a:miter lim="800000"/>
            <a:headEnd/>
            <a:tailEnd/>
          </a:ln>
        </p:spPr>
      </p:pic>
      <p:pic>
        <p:nvPicPr>
          <p:cNvPr id="2054" name="Picture 13" descr="imagesCA201S2Y"/>
          <p:cNvPicPr>
            <a:picLocks noChangeAspect="1" noChangeArrowheads="1"/>
          </p:cNvPicPr>
          <p:nvPr/>
        </p:nvPicPr>
        <p:blipFill>
          <a:blip r:embed="rId3" cstate="print"/>
          <a:srcRect/>
          <a:stretch>
            <a:fillRect/>
          </a:stretch>
        </p:blipFill>
        <p:spPr bwMode="auto">
          <a:xfrm>
            <a:off x="47625" y="3403600"/>
            <a:ext cx="1347788" cy="1019175"/>
          </a:xfrm>
          <a:prstGeom prst="rect">
            <a:avLst/>
          </a:prstGeom>
          <a:noFill/>
          <a:ln w="9525">
            <a:noFill/>
            <a:miter lim="800000"/>
            <a:headEnd/>
            <a:tailEnd/>
          </a:ln>
        </p:spPr>
      </p:pic>
      <p:pic>
        <p:nvPicPr>
          <p:cNvPr id="2055" name="Picture 14" descr="Ovejas_en_el_Campo-1024x768-853929">
            <a:hlinkClick r:id="rId4"/>
          </p:cNvPr>
          <p:cNvPicPr>
            <a:picLocks noChangeAspect="1" noChangeArrowheads="1"/>
          </p:cNvPicPr>
          <p:nvPr/>
        </p:nvPicPr>
        <p:blipFill>
          <a:blip r:embed="rId5" cstate="print"/>
          <a:srcRect/>
          <a:stretch>
            <a:fillRect/>
          </a:stretch>
        </p:blipFill>
        <p:spPr bwMode="auto">
          <a:xfrm>
            <a:off x="7739063" y="4183063"/>
            <a:ext cx="1362075" cy="1027112"/>
          </a:xfrm>
          <a:prstGeom prst="rect">
            <a:avLst/>
          </a:prstGeom>
          <a:noFill/>
          <a:ln w="9525">
            <a:noFill/>
            <a:miter lim="800000"/>
            <a:headEnd/>
            <a:tailEnd/>
          </a:ln>
        </p:spPr>
      </p:pic>
      <p:pic>
        <p:nvPicPr>
          <p:cNvPr id="2056" name="Picture 15" descr="alimentos-5"/>
          <p:cNvPicPr>
            <a:picLocks noChangeAspect="1" noChangeArrowheads="1"/>
          </p:cNvPicPr>
          <p:nvPr/>
        </p:nvPicPr>
        <p:blipFill>
          <a:blip r:embed="rId6" cstate="print"/>
          <a:srcRect/>
          <a:stretch>
            <a:fillRect/>
          </a:stretch>
        </p:blipFill>
        <p:spPr bwMode="auto">
          <a:xfrm>
            <a:off x="7740650" y="3160713"/>
            <a:ext cx="1368425" cy="1027112"/>
          </a:xfrm>
          <a:prstGeom prst="rect">
            <a:avLst/>
          </a:prstGeom>
          <a:noFill/>
          <a:ln w="9525">
            <a:noFill/>
            <a:miter lim="800000"/>
            <a:headEnd/>
            <a:tailEnd/>
          </a:ln>
        </p:spPr>
      </p:pic>
      <p:pic>
        <p:nvPicPr>
          <p:cNvPr id="2057" name="Picture 16" descr="bogota-alcaldia"/>
          <p:cNvPicPr>
            <a:picLocks noChangeAspect="1" noChangeArrowheads="1"/>
          </p:cNvPicPr>
          <p:nvPr/>
        </p:nvPicPr>
        <p:blipFill>
          <a:blip r:embed="rId7" cstate="print"/>
          <a:srcRect/>
          <a:stretch>
            <a:fillRect/>
          </a:stretch>
        </p:blipFill>
        <p:spPr bwMode="auto">
          <a:xfrm>
            <a:off x="47625" y="2420938"/>
            <a:ext cx="1355725" cy="985837"/>
          </a:xfrm>
          <a:prstGeom prst="rect">
            <a:avLst/>
          </a:prstGeom>
          <a:noFill/>
          <a:ln w="9525">
            <a:noFill/>
            <a:miter lim="800000"/>
            <a:headEnd/>
            <a:tailEnd/>
          </a:ln>
        </p:spPr>
      </p:pic>
      <p:pic>
        <p:nvPicPr>
          <p:cNvPr id="2058" name="Picture 17" descr="cultivos"/>
          <p:cNvPicPr>
            <a:picLocks noChangeAspect="1" noChangeArrowheads="1"/>
          </p:cNvPicPr>
          <p:nvPr/>
        </p:nvPicPr>
        <p:blipFill>
          <a:blip r:embed="rId8" cstate="print"/>
          <a:srcRect/>
          <a:stretch>
            <a:fillRect/>
          </a:stretch>
        </p:blipFill>
        <p:spPr bwMode="auto">
          <a:xfrm>
            <a:off x="7732713" y="917575"/>
            <a:ext cx="1368425" cy="1042988"/>
          </a:xfrm>
          <a:prstGeom prst="rect">
            <a:avLst/>
          </a:prstGeom>
          <a:noFill/>
          <a:ln w="9525">
            <a:noFill/>
            <a:miter lim="800000"/>
            <a:headEnd/>
            <a:tailEnd/>
          </a:ln>
        </p:spPr>
      </p:pic>
      <p:pic>
        <p:nvPicPr>
          <p:cNvPr id="2059" name="Picture 18" descr="BOGOTA"/>
          <p:cNvPicPr>
            <a:picLocks noChangeAspect="1" noChangeArrowheads="1"/>
          </p:cNvPicPr>
          <p:nvPr/>
        </p:nvPicPr>
        <p:blipFill>
          <a:blip r:embed="rId9" cstate="print"/>
          <a:srcRect/>
          <a:stretch>
            <a:fillRect/>
          </a:stretch>
        </p:blipFill>
        <p:spPr bwMode="auto">
          <a:xfrm>
            <a:off x="47625" y="1268413"/>
            <a:ext cx="1355725" cy="1135062"/>
          </a:xfrm>
          <a:prstGeom prst="rect">
            <a:avLst/>
          </a:prstGeom>
          <a:noFill/>
          <a:ln w="9525">
            <a:noFill/>
            <a:miter lim="800000"/>
            <a:headEnd/>
            <a:tailEnd/>
          </a:ln>
        </p:spPr>
      </p:pic>
      <p:pic>
        <p:nvPicPr>
          <p:cNvPr id="2060" name="Picture 19" descr="paramo-sumapaz"/>
          <p:cNvPicPr>
            <a:picLocks noChangeAspect="1" noChangeArrowheads="1"/>
          </p:cNvPicPr>
          <p:nvPr/>
        </p:nvPicPr>
        <p:blipFill>
          <a:blip r:embed="rId10" cstate="print"/>
          <a:srcRect/>
          <a:stretch>
            <a:fillRect/>
          </a:stretch>
        </p:blipFill>
        <p:spPr bwMode="auto">
          <a:xfrm>
            <a:off x="7734300" y="44450"/>
            <a:ext cx="1366838" cy="877888"/>
          </a:xfrm>
          <a:prstGeom prst="rect">
            <a:avLst/>
          </a:prstGeom>
          <a:noFill/>
          <a:ln w="9525">
            <a:noFill/>
            <a:miter lim="800000"/>
            <a:headEnd/>
            <a:tailEnd/>
          </a:ln>
        </p:spPr>
      </p:pic>
      <p:sp>
        <p:nvSpPr>
          <p:cNvPr id="2061" name="Rectangle 20"/>
          <p:cNvSpPr>
            <a:spLocks noChangeArrowheads="1"/>
          </p:cNvSpPr>
          <p:nvPr/>
        </p:nvSpPr>
        <p:spPr bwMode="auto">
          <a:xfrm>
            <a:off x="1979613" y="2954338"/>
            <a:ext cx="5183187" cy="762000"/>
          </a:xfrm>
          <a:prstGeom prst="rect">
            <a:avLst/>
          </a:prstGeom>
          <a:noFill/>
          <a:ln w="9525">
            <a:noFill/>
            <a:miter lim="800000"/>
            <a:headEnd/>
            <a:tailEnd/>
          </a:ln>
        </p:spPr>
        <p:txBody>
          <a:bodyPr anchor="ctr">
            <a:spAutoFit/>
          </a:bodyPr>
          <a:lstStyle/>
          <a:p>
            <a:pPr algn="ctr"/>
            <a:r>
              <a:rPr lang="es-ES" sz="2200" b="1">
                <a:latin typeface="Calibri" pitchFamily="34" charset="0"/>
              </a:rPr>
              <a:t>Descripción del sistema y priorización de proyectos del Distrito Capital</a:t>
            </a:r>
            <a:endParaRPr lang="es-ES" sz="2000" b="1">
              <a:latin typeface="Calibri" pitchFamily="34" charset="0"/>
            </a:endParaRPr>
          </a:p>
        </p:txBody>
      </p:sp>
      <p:pic>
        <p:nvPicPr>
          <p:cNvPr id="2062" name="Picture 21" descr="bebe-y-cordon-umbilical.jpg"/>
          <p:cNvPicPr>
            <a:picLocks noChangeAspect="1" noChangeArrowheads="1"/>
          </p:cNvPicPr>
          <p:nvPr/>
        </p:nvPicPr>
        <p:blipFill>
          <a:blip r:embed="rId11" cstate="print"/>
          <a:srcRect/>
          <a:stretch>
            <a:fillRect/>
          </a:stretch>
        </p:blipFill>
        <p:spPr bwMode="auto">
          <a:xfrm>
            <a:off x="63500" y="4381500"/>
            <a:ext cx="1339850" cy="1092200"/>
          </a:xfrm>
          <a:prstGeom prst="rect">
            <a:avLst/>
          </a:prstGeom>
          <a:noFill/>
          <a:ln w="9525">
            <a:noFill/>
            <a:miter lim="800000"/>
            <a:headEnd/>
            <a:tailEnd/>
          </a:ln>
        </p:spPr>
      </p:pic>
      <p:pic>
        <p:nvPicPr>
          <p:cNvPr id="2063" name="Picture 22"/>
          <p:cNvPicPr>
            <a:picLocks noChangeAspect="1" noChangeArrowheads="1"/>
          </p:cNvPicPr>
          <p:nvPr/>
        </p:nvPicPr>
        <p:blipFill>
          <a:blip r:embed="rId12" cstate="print"/>
          <a:srcRect/>
          <a:stretch>
            <a:fillRect/>
          </a:stretch>
        </p:blipFill>
        <p:spPr bwMode="auto">
          <a:xfrm>
            <a:off x="50800" y="95250"/>
            <a:ext cx="1352550" cy="11731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46163" y="1779588"/>
            <a:ext cx="5903912" cy="641350"/>
          </a:xfrm>
          <a:prstGeom prst="rect">
            <a:avLst/>
          </a:prstGeom>
          <a:solidFill>
            <a:srgbClr val="FFFFFF"/>
          </a:solidFill>
          <a:ln w="9525">
            <a:noFill/>
            <a:prstDash val="dashDot"/>
            <a:miter lim="800000"/>
            <a:headEnd/>
            <a:tailEnd/>
          </a:ln>
        </p:spPr>
        <p:txBody>
          <a:bodyPr>
            <a:spAutoFit/>
          </a:bodyPr>
          <a:lstStyle/>
          <a:p>
            <a:r>
              <a:rPr lang="es-CO" sz="3600" b="1" i="1">
                <a:solidFill>
                  <a:srgbClr val="990033"/>
                </a:solidFill>
                <a:latin typeface="Calibri" pitchFamily="34" charset="0"/>
              </a:rPr>
              <a:t>CONTENIDO</a:t>
            </a:r>
            <a:endParaRPr lang="es-ES" sz="3600" b="1">
              <a:latin typeface="Calibri" pitchFamily="34" charset="0"/>
            </a:endParaRPr>
          </a:p>
        </p:txBody>
      </p:sp>
      <p:sp>
        <p:nvSpPr>
          <p:cNvPr id="3075" name="Line 7"/>
          <p:cNvSpPr>
            <a:spLocks noChangeShapeType="1"/>
          </p:cNvSpPr>
          <p:nvPr/>
        </p:nvSpPr>
        <p:spPr bwMode="auto">
          <a:xfrm>
            <a:off x="1116013" y="2492375"/>
            <a:ext cx="6481762" cy="0"/>
          </a:xfrm>
          <a:prstGeom prst="line">
            <a:avLst/>
          </a:prstGeom>
          <a:noFill/>
          <a:ln w="28575">
            <a:solidFill>
              <a:srgbClr val="800000"/>
            </a:solidFill>
            <a:round/>
            <a:headEnd/>
            <a:tailEnd/>
          </a:ln>
        </p:spPr>
        <p:txBody>
          <a:bodyPr lIns="64291" tIns="32146" rIns="64291" bIns="32146"/>
          <a:lstStyle/>
          <a:p>
            <a:endParaRPr lang="es-ES"/>
          </a:p>
        </p:txBody>
      </p:sp>
      <p:sp>
        <p:nvSpPr>
          <p:cNvPr id="3076" name="Rectangle 12"/>
          <p:cNvSpPr>
            <a:spLocks noChangeArrowheads="1"/>
          </p:cNvSpPr>
          <p:nvPr/>
        </p:nvSpPr>
        <p:spPr bwMode="auto">
          <a:xfrm>
            <a:off x="3709988" y="3068638"/>
            <a:ext cx="5183187" cy="1831975"/>
          </a:xfrm>
          <a:prstGeom prst="rect">
            <a:avLst/>
          </a:prstGeom>
          <a:noFill/>
          <a:ln w="9525">
            <a:noFill/>
            <a:miter lim="800000"/>
            <a:headEnd/>
            <a:tailEnd/>
          </a:ln>
        </p:spPr>
        <p:txBody>
          <a:bodyPr anchor="ctr">
            <a:spAutoFit/>
          </a:bodyPr>
          <a:lstStyle/>
          <a:p>
            <a:pPr marL="342900" indent="-342900">
              <a:spcBef>
                <a:spcPct val="40000"/>
              </a:spcBef>
              <a:buClr>
                <a:srgbClr val="A50021"/>
              </a:buClr>
              <a:buSzPct val="130000"/>
              <a:buFontTx/>
              <a:buAutoNum type="arabicPeriod"/>
            </a:pPr>
            <a:r>
              <a:rPr lang="es-CO" sz="2200" b="1">
                <a:latin typeface="Calibri" pitchFamily="34" charset="0"/>
              </a:rPr>
              <a:t>Generalidades del Sistema</a:t>
            </a:r>
          </a:p>
          <a:p>
            <a:pPr marL="342900" indent="-342900">
              <a:spcBef>
                <a:spcPct val="40000"/>
              </a:spcBef>
              <a:buClr>
                <a:srgbClr val="A50021"/>
              </a:buClr>
              <a:buSzPct val="130000"/>
              <a:buFontTx/>
              <a:buAutoNum type="arabicPeriod"/>
            </a:pPr>
            <a:r>
              <a:rPr lang="es-ES" sz="2200" b="1">
                <a:latin typeface="Calibri" pitchFamily="34" charset="0"/>
              </a:rPr>
              <a:t>Estructura institucional</a:t>
            </a:r>
          </a:p>
          <a:p>
            <a:pPr marL="342900" indent="-342900">
              <a:spcBef>
                <a:spcPct val="40000"/>
              </a:spcBef>
              <a:buClr>
                <a:srgbClr val="A50021"/>
              </a:buClr>
              <a:buSzPct val="130000"/>
              <a:buFontTx/>
              <a:buAutoNum type="arabicPeriod"/>
            </a:pPr>
            <a:r>
              <a:rPr lang="es-CO" sz="2200" b="1">
                <a:latin typeface="Calibri" pitchFamily="34" charset="0"/>
              </a:rPr>
              <a:t>Procedimientos del Sistema</a:t>
            </a:r>
          </a:p>
          <a:p>
            <a:pPr marL="342900" indent="-342900">
              <a:spcBef>
                <a:spcPct val="40000"/>
              </a:spcBef>
              <a:buClr>
                <a:srgbClr val="A50021"/>
              </a:buClr>
              <a:buSzPct val="130000"/>
              <a:buFontTx/>
              <a:buAutoNum type="arabicPeriod"/>
            </a:pPr>
            <a:r>
              <a:rPr lang="es-CO" sz="2200" b="1">
                <a:latin typeface="Calibri" pitchFamily="34" charset="0"/>
              </a:rPr>
              <a:t>Los proyectos de inversión</a:t>
            </a:r>
          </a:p>
        </p:txBody>
      </p:sp>
      <p:sp>
        <p:nvSpPr>
          <p:cNvPr id="5" name="Text Box 10"/>
          <p:cNvSpPr txBox="1">
            <a:spLocks noChangeArrowheads="1"/>
          </p:cNvSpPr>
          <p:nvPr/>
        </p:nvSpPr>
        <p:spPr bwMode="auto">
          <a:xfrm>
            <a:off x="0" y="6021288"/>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39863" y="1628775"/>
            <a:ext cx="6264275" cy="641350"/>
          </a:xfrm>
          <a:prstGeom prst="rect">
            <a:avLst/>
          </a:prstGeom>
          <a:solidFill>
            <a:srgbClr val="FFFFFF"/>
          </a:solidFill>
          <a:ln w="9525">
            <a:noFill/>
            <a:prstDash val="dashDot"/>
            <a:miter lim="800000"/>
            <a:headEnd/>
            <a:tailEnd/>
          </a:ln>
        </p:spPr>
        <p:txBody>
          <a:bodyPr>
            <a:spAutoFit/>
          </a:bodyPr>
          <a:lstStyle/>
          <a:p>
            <a:pPr algn="ctr"/>
            <a:r>
              <a:rPr lang="es-CO" sz="3600" b="1" i="1">
                <a:solidFill>
                  <a:srgbClr val="990033"/>
                </a:solidFill>
                <a:latin typeface="Calibri" pitchFamily="34" charset="0"/>
              </a:rPr>
              <a:t>1. Generalidades del Sistema</a:t>
            </a:r>
            <a:endParaRPr lang="es-ES" sz="3600" b="1">
              <a:latin typeface="Calibri" pitchFamily="34" charset="0"/>
            </a:endParaRPr>
          </a:p>
        </p:txBody>
      </p:sp>
      <p:sp>
        <p:nvSpPr>
          <p:cNvPr id="4099" name="Line 7"/>
          <p:cNvSpPr>
            <a:spLocks noChangeShapeType="1"/>
          </p:cNvSpPr>
          <p:nvPr/>
        </p:nvSpPr>
        <p:spPr bwMode="auto">
          <a:xfrm>
            <a:off x="2014538" y="2492375"/>
            <a:ext cx="5113337" cy="0"/>
          </a:xfrm>
          <a:prstGeom prst="line">
            <a:avLst/>
          </a:prstGeom>
          <a:noFill/>
          <a:ln w="28575">
            <a:solidFill>
              <a:srgbClr val="800000"/>
            </a:solidFill>
            <a:round/>
            <a:headEnd/>
            <a:tailEnd/>
          </a:ln>
        </p:spPr>
        <p:txBody>
          <a:bodyPr lIns="64291" tIns="32146" rIns="64291" bIns="32146"/>
          <a:lstStyle/>
          <a:p>
            <a:endParaRPr lang="es-ES"/>
          </a:p>
        </p:txBody>
      </p:sp>
      <p:pic>
        <p:nvPicPr>
          <p:cNvPr id="4100" name="Picture 4" descr="sumapaz-agua"/>
          <p:cNvPicPr>
            <a:picLocks noChangeAspect="1" noChangeArrowheads="1"/>
          </p:cNvPicPr>
          <p:nvPr/>
        </p:nvPicPr>
        <p:blipFill>
          <a:blip r:embed="rId2" cstate="print"/>
          <a:srcRect/>
          <a:stretch>
            <a:fillRect/>
          </a:stretch>
        </p:blipFill>
        <p:spPr bwMode="auto">
          <a:xfrm>
            <a:off x="7739063" y="1906588"/>
            <a:ext cx="1362075" cy="1265237"/>
          </a:xfrm>
          <a:prstGeom prst="rect">
            <a:avLst/>
          </a:prstGeom>
          <a:noFill/>
          <a:ln w="9525">
            <a:noFill/>
            <a:miter lim="800000"/>
            <a:headEnd/>
            <a:tailEnd/>
          </a:ln>
        </p:spPr>
      </p:pic>
      <p:pic>
        <p:nvPicPr>
          <p:cNvPr id="4101" name="Picture 5" descr="imagesCA201S2Y"/>
          <p:cNvPicPr>
            <a:picLocks noChangeAspect="1" noChangeArrowheads="1"/>
          </p:cNvPicPr>
          <p:nvPr/>
        </p:nvPicPr>
        <p:blipFill>
          <a:blip r:embed="rId3" cstate="print"/>
          <a:srcRect/>
          <a:stretch>
            <a:fillRect/>
          </a:stretch>
        </p:blipFill>
        <p:spPr bwMode="auto">
          <a:xfrm>
            <a:off x="47625" y="3403600"/>
            <a:ext cx="1347788" cy="1019175"/>
          </a:xfrm>
          <a:prstGeom prst="rect">
            <a:avLst/>
          </a:prstGeom>
          <a:noFill/>
          <a:ln w="9525">
            <a:noFill/>
            <a:miter lim="800000"/>
            <a:headEnd/>
            <a:tailEnd/>
          </a:ln>
        </p:spPr>
      </p:pic>
      <p:pic>
        <p:nvPicPr>
          <p:cNvPr id="4102" name="Picture 6" descr="Ovejas_en_el_Campo-1024x768-853929">
            <a:hlinkClick r:id="rId4"/>
          </p:cNvPr>
          <p:cNvPicPr>
            <a:picLocks noChangeAspect="1" noChangeArrowheads="1"/>
          </p:cNvPicPr>
          <p:nvPr/>
        </p:nvPicPr>
        <p:blipFill>
          <a:blip r:embed="rId5" cstate="print"/>
          <a:srcRect/>
          <a:stretch>
            <a:fillRect/>
          </a:stretch>
        </p:blipFill>
        <p:spPr bwMode="auto">
          <a:xfrm>
            <a:off x="7739063" y="4183063"/>
            <a:ext cx="1362075" cy="1027112"/>
          </a:xfrm>
          <a:prstGeom prst="rect">
            <a:avLst/>
          </a:prstGeom>
          <a:noFill/>
          <a:ln w="9525">
            <a:noFill/>
            <a:miter lim="800000"/>
            <a:headEnd/>
            <a:tailEnd/>
          </a:ln>
        </p:spPr>
      </p:pic>
      <p:pic>
        <p:nvPicPr>
          <p:cNvPr id="4103" name="Picture 7" descr="alimentos-5"/>
          <p:cNvPicPr>
            <a:picLocks noChangeAspect="1" noChangeArrowheads="1"/>
          </p:cNvPicPr>
          <p:nvPr/>
        </p:nvPicPr>
        <p:blipFill>
          <a:blip r:embed="rId6" cstate="print"/>
          <a:srcRect/>
          <a:stretch>
            <a:fillRect/>
          </a:stretch>
        </p:blipFill>
        <p:spPr bwMode="auto">
          <a:xfrm>
            <a:off x="7740650" y="3160713"/>
            <a:ext cx="1368425" cy="1027112"/>
          </a:xfrm>
          <a:prstGeom prst="rect">
            <a:avLst/>
          </a:prstGeom>
          <a:noFill/>
          <a:ln w="9525">
            <a:noFill/>
            <a:miter lim="800000"/>
            <a:headEnd/>
            <a:tailEnd/>
          </a:ln>
        </p:spPr>
      </p:pic>
      <p:pic>
        <p:nvPicPr>
          <p:cNvPr id="4104" name="Picture 8" descr="bogota-alcaldia"/>
          <p:cNvPicPr>
            <a:picLocks noChangeAspect="1" noChangeArrowheads="1"/>
          </p:cNvPicPr>
          <p:nvPr/>
        </p:nvPicPr>
        <p:blipFill>
          <a:blip r:embed="rId7" cstate="print"/>
          <a:srcRect/>
          <a:stretch>
            <a:fillRect/>
          </a:stretch>
        </p:blipFill>
        <p:spPr bwMode="auto">
          <a:xfrm>
            <a:off x="47625" y="2420938"/>
            <a:ext cx="1355725" cy="985837"/>
          </a:xfrm>
          <a:prstGeom prst="rect">
            <a:avLst/>
          </a:prstGeom>
          <a:noFill/>
          <a:ln w="9525">
            <a:noFill/>
            <a:miter lim="800000"/>
            <a:headEnd/>
            <a:tailEnd/>
          </a:ln>
        </p:spPr>
      </p:pic>
      <p:pic>
        <p:nvPicPr>
          <p:cNvPr id="4105" name="Picture 9" descr="cultivos"/>
          <p:cNvPicPr>
            <a:picLocks noChangeAspect="1" noChangeArrowheads="1"/>
          </p:cNvPicPr>
          <p:nvPr/>
        </p:nvPicPr>
        <p:blipFill>
          <a:blip r:embed="rId8" cstate="print"/>
          <a:srcRect/>
          <a:stretch>
            <a:fillRect/>
          </a:stretch>
        </p:blipFill>
        <p:spPr bwMode="auto">
          <a:xfrm>
            <a:off x="7732713" y="917575"/>
            <a:ext cx="1368425" cy="1042988"/>
          </a:xfrm>
          <a:prstGeom prst="rect">
            <a:avLst/>
          </a:prstGeom>
          <a:noFill/>
          <a:ln w="9525">
            <a:noFill/>
            <a:miter lim="800000"/>
            <a:headEnd/>
            <a:tailEnd/>
          </a:ln>
        </p:spPr>
      </p:pic>
      <p:pic>
        <p:nvPicPr>
          <p:cNvPr id="4106" name="Picture 10" descr="BOGOTA"/>
          <p:cNvPicPr>
            <a:picLocks noChangeAspect="1" noChangeArrowheads="1"/>
          </p:cNvPicPr>
          <p:nvPr/>
        </p:nvPicPr>
        <p:blipFill>
          <a:blip r:embed="rId9" cstate="print"/>
          <a:srcRect/>
          <a:stretch>
            <a:fillRect/>
          </a:stretch>
        </p:blipFill>
        <p:spPr bwMode="auto">
          <a:xfrm>
            <a:off x="47625" y="1268413"/>
            <a:ext cx="1355725" cy="1135062"/>
          </a:xfrm>
          <a:prstGeom prst="rect">
            <a:avLst/>
          </a:prstGeom>
          <a:noFill/>
          <a:ln w="9525">
            <a:noFill/>
            <a:miter lim="800000"/>
            <a:headEnd/>
            <a:tailEnd/>
          </a:ln>
        </p:spPr>
      </p:pic>
      <p:pic>
        <p:nvPicPr>
          <p:cNvPr id="4107" name="Picture 11" descr="paramo-sumapaz"/>
          <p:cNvPicPr>
            <a:picLocks noChangeAspect="1" noChangeArrowheads="1"/>
          </p:cNvPicPr>
          <p:nvPr/>
        </p:nvPicPr>
        <p:blipFill>
          <a:blip r:embed="rId10" cstate="print"/>
          <a:srcRect/>
          <a:stretch>
            <a:fillRect/>
          </a:stretch>
        </p:blipFill>
        <p:spPr bwMode="auto">
          <a:xfrm>
            <a:off x="7734300" y="44450"/>
            <a:ext cx="1366838" cy="877888"/>
          </a:xfrm>
          <a:prstGeom prst="rect">
            <a:avLst/>
          </a:prstGeom>
          <a:noFill/>
          <a:ln w="9525">
            <a:noFill/>
            <a:miter lim="800000"/>
            <a:headEnd/>
            <a:tailEnd/>
          </a:ln>
        </p:spPr>
      </p:pic>
      <p:pic>
        <p:nvPicPr>
          <p:cNvPr id="4108" name="Picture 13" descr="bebe-y-cordon-umbilical.jpg"/>
          <p:cNvPicPr>
            <a:picLocks noChangeAspect="1" noChangeArrowheads="1"/>
          </p:cNvPicPr>
          <p:nvPr/>
        </p:nvPicPr>
        <p:blipFill>
          <a:blip r:embed="rId11" cstate="print"/>
          <a:srcRect/>
          <a:stretch>
            <a:fillRect/>
          </a:stretch>
        </p:blipFill>
        <p:spPr bwMode="auto">
          <a:xfrm>
            <a:off x="63500" y="4381500"/>
            <a:ext cx="1339850" cy="1092200"/>
          </a:xfrm>
          <a:prstGeom prst="rect">
            <a:avLst/>
          </a:prstGeom>
          <a:noFill/>
          <a:ln w="9525">
            <a:noFill/>
            <a:miter lim="800000"/>
            <a:headEnd/>
            <a:tailEnd/>
          </a:ln>
        </p:spPr>
      </p:pic>
      <p:pic>
        <p:nvPicPr>
          <p:cNvPr id="4109" name="Picture 14"/>
          <p:cNvPicPr>
            <a:picLocks noChangeAspect="1" noChangeArrowheads="1"/>
          </p:cNvPicPr>
          <p:nvPr/>
        </p:nvPicPr>
        <p:blipFill>
          <a:blip r:embed="rId12" cstate="print"/>
          <a:srcRect/>
          <a:stretch>
            <a:fillRect/>
          </a:stretch>
        </p:blipFill>
        <p:spPr bwMode="auto">
          <a:xfrm>
            <a:off x="50800" y="95250"/>
            <a:ext cx="1352550" cy="1173163"/>
          </a:xfrm>
          <a:prstGeom prst="rect">
            <a:avLst/>
          </a:prstGeom>
          <a:noFill/>
          <a:ln w="9525">
            <a:noFill/>
            <a:miter lim="800000"/>
            <a:headEnd/>
            <a:tailEnd/>
          </a:ln>
        </p:spPr>
      </p:pic>
      <p:sp>
        <p:nvSpPr>
          <p:cNvPr id="14"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grpSp>
        <p:nvGrpSpPr>
          <p:cNvPr id="3" name="Group 3"/>
          <p:cNvGrpSpPr>
            <a:grpSpLocks/>
          </p:cNvGrpSpPr>
          <p:nvPr/>
        </p:nvGrpSpPr>
        <p:grpSpPr bwMode="auto">
          <a:xfrm>
            <a:off x="323850" y="765175"/>
            <a:ext cx="8496300" cy="4968875"/>
            <a:chOff x="204" y="220"/>
            <a:chExt cx="5352" cy="3346"/>
          </a:xfrm>
        </p:grpSpPr>
        <p:pic>
          <p:nvPicPr>
            <p:cNvPr id="5133" name="Picture 4"/>
            <p:cNvPicPr>
              <a:picLocks noChangeAspect="1" noChangeArrowheads="1"/>
            </p:cNvPicPr>
            <p:nvPr/>
          </p:nvPicPr>
          <p:blipFill>
            <a:blip r:embed="rId2" cstate="print"/>
            <a:srcRect/>
            <a:stretch>
              <a:fillRect/>
            </a:stretch>
          </p:blipFill>
          <p:spPr bwMode="auto">
            <a:xfrm>
              <a:off x="340" y="220"/>
              <a:ext cx="5216" cy="3346"/>
            </a:xfrm>
            <a:prstGeom prst="rect">
              <a:avLst/>
            </a:prstGeom>
            <a:noFill/>
            <a:ln w="9525">
              <a:noFill/>
              <a:miter lim="800000"/>
              <a:headEnd/>
              <a:tailEnd/>
            </a:ln>
          </p:spPr>
        </p:pic>
        <p:sp>
          <p:nvSpPr>
            <p:cNvPr id="5134" name="Rectangle 5"/>
            <p:cNvSpPr>
              <a:spLocks noChangeArrowheads="1"/>
            </p:cNvSpPr>
            <p:nvPr/>
          </p:nvSpPr>
          <p:spPr bwMode="auto">
            <a:xfrm>
              <a:off x="385" y="1389"/>
              <a:ext cx="726" cy="952"/>
            </a:xfrm>
            <a:prstGeom prst="rect">
              <a:avLst/>
            </a:prstGeom>
            <a:solidFill>
              <a:schemeClr val="hlink">
                <a:alpha val="20000"/>
              </a:schemeClr>
            </a:solidFill>
            <a:ln w="9525">
              <a:noFill/>
              <a:miter lim="800000"/>
              <a:headEnd/>
              <a:tailEnd/>
            </a:ln>
          </p:spPr>
          <p:txBody>
            <a:bodyPr wrap="none" anchor="ctr"/>
            <a:lstStyle/>
            <a:p>
              <a:endParaRPr lang="es-CO"/>
            </a:p>
          </p:txBody>
        </p:sp>
        <p:sp>
          <p:nvSpPr>
            <p:cNvPr id="5135" name="Rectangle 6"/>
            <p:cNvSpPr>
              <a:spLocks noChangeArrowheads="1"/>
            </p:cNvSpPr>
            <p:nvPr/>
          </p:nvSpPr>
          <p:spPr bwMode="auto">
            <a:xfrm>
              <a:off x="3061" y="1389"/>
              <a:ext cx="726" cy="952"/>
            </a:xfrm>
            <a:prstGeom prst="rect">
              <a:avLst/>
            </a:prstGeom>
            <a:solidFill>
              <a:schemeClr val="hlink">
                <a:alpha val="20000"/>
              </a:schemeClr>
            </a:solidFill>
            <a:ln w="9525">
              <a:noFill/>
              <a:miter lim="800000"/>
              <a:headEnd/>
              <a:tailEnd/>
            </a:ln>
          </p:spPr>
          <p:txBody>
            <a:bodyPr wrap="none" anchor="ctr"/>
            <a:lstStyle/>
            <a:p>
              <a:endParaRPr lang="es-CO"/>
            </a:p>
          </p:txBody>
        </p:sp>
        <p:sp>
          <p:nvSpPr>
            <p:cNvPr id="5136" name="Rectangle 7"/>
            <p:cNvSpPr>
              <a:spLocks noChangeArrowheads="1"/>
            </p:cNvSpPr>
            <p:nvPr/>
          </p:nvSpPr>
          <p:spPr bwMode="auto">
            <a:xfrm>
              <a:off x="1338" y="1389"/>
              <a:ext cx="726" cy="952"/>
            </a:xfrm>
            <a:prstGeom prst="rect">
              <a:avLst/>
            </a:prstGeom>
            <a:solidFill>
              <a:srgbClr val="FF9933">
                <a:alpha val="20000"/>
              </a:srgbClr>
            </a:solidFill>
            <a:ln w="9525">
              <a:noFill/>
              <a:miter lim="800000"/>
              <a:headEnd/>
              <a:tailEnd/>
            </a:ln>
          </p:spPr>
          <p:txBody>
            <a:bodyPr wrap="none" anchor="ctr"/>
            <a:lstStyle/>
            <a:p>
              <a:endParaRPr lang="es-CO"/>
            </a:p>
          </p:txBody>
        </p:sp>
        <p:sp>
          <p:nvSpPr>
            <p:cNvPr id="5137" name="Rectangle 8"/>
            <p:cNvSpPr>
              <a:spLocks noChangeArrowheads="1"/>
            </p:cNvSpPr>
            <p:nvPr/>
          </p:nvSpPr>
          <p:spPr bwMode="auto">
            <a:xfrm>
              <a:off x="2200" y="1389"/>
              <a:ext cx="726" cy="952"/>
            </a:xfrm>
            <a:prstGeom prst="rect">
              <a:avLst/>
            </a:prstGeom>
            <a:solidFill>
              <a:srgbClr val="FF9933">
                <a:alpha val="20000"/>
              </a:srgbClr>
            </a:solidFill>
            <a:ln w="9525">
              <a:noFill/>
              <a:miter lim="800000"/>
              <a:headEnd/>
              <a:tailEnd/>
            </a:ln>
          </p:spPr>
          <p:txBody>
            <a:bodyPr wrap="none" anchor="ctr"/>
            <a:lstStyle/>
            <a:p>
              <a:endParaRPr lang="es-CO"/>
            </a:p>
          </p:txBody>
        </p:sp>
        <p:sp>
          <p:nvSpPr>
            <p:cNvPr id="5138" name="Rectangle 9"/>
            <p:cNvSpPr>
              <a:spLocks noChangeArrowheads="1"/>
            </p:cNvSpPr>
            <p:nvPr/>
          </p:nvSpPr>
          <p:spPr bwMode="auto">
            <a:xfrm>
              <a:off x="3923" y="1389"/>
              <a:ext cx="726" cy="952"/>
            </a:xfrm>
            <a:prstGeom prst="rect">
              <a:avLst/>
            </a:prstGeom>
            <a:solidFill>
              <a:srgbClr val="993366">
                <a:alpha val="20000"/>
              </a:srgbClr>
            </a:solidFill>
            <a:ln w="9525">
              <a:noFill/>
              <a:miter lim="800000"/>
              <a:headEnd/>
              <a:tailEnd/>
            </a:ln>
          </p:spPr>
          <p:txBody>
            <a:bodyPr wrap="none" anchor="ctr"/>
            <a:lstStyle/>
            <a:p>
              <a:endParaRPr lang="es-CO"/>
            </a:p>
          </p:txBody>
        </p:sp>
        <p:sp>
          <p:nvSpPr>
            <p:cNvPr id="5139" name="Rectangle 10"/>
            <p:cNvSpPr>
              <a:spLocks noChangeArrowheads="1"/>
            </p:cNvSpPr>
            <p:nvPr/>
          </p:nvSpPr>
          <p:spPr bwMode="auto">
            <a:xfrm>
              <a:off x="4785" y="1389"/>
              <a:ext cx="726" cy="952"/>
            </a:xfrm>
            <a:prstGeom prst="rect">
              <a:avLst/>
            </a:prstGeom>
            <a:solidFill>
              <a:srgbClr val="993366">
                <a:alpha val="20000"/>
              </a:srgbClr>
            </a:solidFill>
            <a:ln w="9525">
              <a:noFill/>
              <a:miter lim="800000"/>
              <a:headEnd/>
              <a:tailEnd/>
            </a:ln>
          </p:spPr>
          <p:txBody>
            <a:bodyPr wrap="none" anchor="ctr"/>
            <a:lstStyle/>
            <a:p>
              <a:endParaRPr lang="es-CO"/>
            </a:p>
          </p:txBody>
        </p:sp>
        <p:sp>
          <p:nvSpPr>
            <p:cNvPr id="5140" name="Rectangle 11"/>
            <p:cNvSpPr>
              <a:spLocks noChangeArrowheads="1"/>
            </p:cNvSpPr>
            <p:nvPr/>
          </p:nvSpPr>
          <p:spPr bwMode="auto">
            <a:xfrm>
              <a:off x="567" y="2614"/>
              <a:ext cx="182" cy="136"/>
            </a:xfrm>
            <a:prstGeom prst="rect">
              <a:avLst/>
            </a:prstGeom>
            <a:solidFill>
              <a:schemeClr val="hlink">
                <a:alpha val="20000"/>
              </a:schemeClr>
            </a:solidFill>
            <a:ln w="9525">
              <a:noFill/>
              <a:miter lim="800000"/>
              <a:headEnd/>
              <a:tailEnd/>
            </a:ln>
          </p:spPr>
          <p:txBody>
            <a:bodyPr wrap="none" anchor="ctr"/>
            <a:lstStyle/>
            <a:p>
              <a:endParaRPr lang="es-CO"/>
            </a:p>
          </p:txBody>
        </p:sp>
        <p:sp>
          <p:nvSpPr>
            <p:cNvPr id="5141" name="Rectangle 12"/>
            <p:cNvSpPr>
              <a:spLocks noChangeArrowheads="1"/>
            </p:cNvSpPr>
            <p:nvPr/>
          </p:nvSpPr>
          <p:spPr bwMode="auto">
            <a:xfrm>
              <a:off x="567" y="2795"/>
              <a:ext cx="182" cy="136"/>
            </a:xfrm>
            <a:prstGeom prst="rect">
              <a:avLst/>
            </a:prstGeom>
            <a:solidFill>
              <a:srgbClr val="FF9933">
                <a:alpha val="20000"/>
              </a:srgbClr>
            </a:solidFill>
            <a:ln w="9525">
              <a:noFill/>
              <a:miter lim="800000"/>
              <a:headEnd/>
              <a:tailEnd/>
            </a:ln>
          </p:spPr>
          <p:txBody>
            <a:bodyPr wrap="none" anchor="ctr"/>
            <a:lstStyle/>
            <a:p>
              <a:endParaRPr lang="es-CO"/>
            </a:p>
          </p:txBody>
        </p:sp>
        <p:sp>
          <p:nvSpPr>
            <p:cNvPr id="5142" name="Rectangle 13"/>
            <p:cNvSpPr>
              <a:spLocks noChangeArrowheads="1"/>
            </p:cNvSpPr>
            <p:nvPr/>
          </p:nvSpPr>
          <p:spPr bwMode="auto">
            <a:xfrm>
              <a:off x="567" y="2977"/>
              <a:ext cx="182" cy="136"/>
            </a:xfrm>
            <a:prstGeom prst="rect">
              <a:avLst/>
            </a:prstGeom>
            <a:solidFill>
              <a:srgbClr val="993366">
                <a:alpha val="20000"/>
              </a:srgbClr>
            </a:solidFill>
            <a:ln w="9525">
              <a:noFill/>
              <a:miter lim="800000"/>
              <a:headEnd/>
              <a:tailEnd/>
            </a:ln>
          </p:spPr>
          <p:txBody>
            <a:bodyPr wrap="none" anchor="ctr"/>
            <a:lstStyle/>
            <a:p>
              <a:endParaRPr lang="es-CO"/>
            </a:p>
          </p:txBody>
        </p:sp>
        <p:sp>
          <p:nvSpPr>
            <p:cNvPr id="5143" name="Text Box 14"/>
            <p:cNvSpPr txBox="1">
              <a:spLocks noChangeArrowheads="1"/>
            </p:cNvSpPr>
            <p:nvPr/>
          </p:nvSpPr>
          <p:spPr bwMode="auto">
            <a:xfrm>
              <a:off x="839" y="2614"/>
              <a:ext cx="1723" cy="164"/>
            </a:xfrm>
            <a:prstGeom prst="rect">
              <a:avLst/>
            </a:prstGeom>
            <a:noFill/>
            <a:ln w="9525">
              <a:noFill/>
              <a:miter lim="800000"/>
              <a:headEnd/>
              <a:tailEnd/>
            </a:ln>
          </p:spPr>
          <p:txBody>
            <a:bodyPr>
              <a:spAutoFit/>
            </a:bodyPr>
            <a:lstStyle/>
            <a:p>
              <a:pPr>
                <a:spcBef>
                  <a:spcPct val="50000"/>
                </a:spcBef>
              </a:pPr>
              <a:r>
                <a:rPr lang="es-CO" sz="1000"/>
                <a:t>Recursos de libre inversión del Distrito</a:t>
              </a:r>
              <a:endParaRPr lang="es-ES" sz="1000"/>
            </a:p>
          </p:txBody>
        </p:sp>
        <p:sp>
          <p:nvSpPr>
            <p:cNvPr id="5144" name="Text Box 15"/>
            <p:cNvSpPr txBox="1">
              <a:spLocks noChangeArrowheads="1"/>
            </p:cNvSpPr>
            <p:nvPr/>
          </p:nvSpPr>
          <p:spPr bwMode="auto">
            <a:xfrm>
              <a:off x="839" y="2777"/>
              <a:ext cx="3266" cy="165"/>
            </a:xfrm>
            <a:prstGeom prst="rect">
              <a:avLst/>
            </a:prstGeom>
            <a:noFill/>
            <a:ln w="9525">
              <a:noFill/>
              <a:miter lim="800000"/>
              <a:headEnd/>
              <a:tailEnd/>
            </a:ln>
          </p:spPr>
          <p:txBody>
            <a:bodyPr>
              <a:spAutoFit/>
            </a:bodyPr>
            <a:lstStyle/>
            <a:p>
              <a:pPr>
                <a:spcBef>
                  <a:spcPct val="50000"/>
                </a:spcBef>
              </a:pPr>
              <a:r>
                <a:rPr lang="es-CO" sz="1000"/>
                <a:t>Recursos de ahorro del Distrito (hacienda no tiene gobernabilidad sobre éstos)</a:t>
              </a:r>
              <a:endParaRPr lang="es-ES" sz="1000"/>
            </a:p>
          </p:txBody>
        </p:sp>
        <p:sp>
          <p:nvSpPr>
            <p:cNvPr id="5145" name="Text Box 16"/>
            <p:cNvSpPr txBox="1">
              <a:spLocks noChangeArrowheads="1"/>
            </p:cNvSpPr>
            <p:nvPr/>
          </p:nvSpPr>
          <p:spPr bwMode="auto">
            <a:xfrm>
              <a:off x="839" y="2959"/>
              <a:ext cx="3266" cy="164"/>
            </a:xfrm>
            <a:prstGeom prst="rect">
              <a:avLst/>
            </a:prstGeom>
            <a:noFill/>
            <a:ln w="9525">
              <a:noFill/>
              <a:miter lim="800000"/>
              <a:headEnd/>
              <a:tailEnd/>
            </a:ln>
          </p:spPr>
          <p:txBody>
            <a:bodyPr>
              <a:spAutoFit/>
            </a:bodyPr>
            <a:lstStyle/>
            <a:p>
              <a:pPr>
                <a:spcBef>
                  <a:spcPct val="50000"/>
                </a:spcBef>
              </a:pPr>
              <a:r>
                <a:rPr lang="es-CO" sz="1000"/>
                <a:t>El Distrito no participa de dichos fondos</a:t>
              </a:r>
              <a:endParaRPr lang="es-ES" sz="1000"/>
            </a:p>
          </p:txBody>
        </p:sp>
        <p:sp>
          <p:nvSpPr>
            <p:cNvPr id="5146" name="Rectangle 17"/>
            <p:cNvSpPr>
              <a:spLocks noChangeArrowheads="1"/>
            </p:cNvSpPr>
            <p:nvPr/>
          </p:nvSpPr>
          <p:spPr bwMode="auto">
            <a:xfrm>
              <a:off x="204" y="300"/>
              <a:ext cx="1678" cy="454"/>
            </a:xfrm>
            <a:prstGeom prst="rect">
              <a:avLst/>
            </a:prstGeom>
            <a:solidFill>
              <a:schemeClr val="bg1"/>
            </a:solidFill>
            <a:ln w="9525">
              <a:noFill/>
              <a:miter lim="800000"/>
              <a:headEnd/>
              <a:tailEnd/>
            </a:ln>
          </p:spPr>
          <p:txBody>
            <a:bodyPr wrap="none" anchor="ctr"/>
            <a:lstStyle/>
            <a:p>
              <a:endParaRPr lang="es-CO"/>
            </a:p>
          </p:txBody>
        </p:sp>
      </p:grpSp>
      <p:sp>
        <p:nvSpPr>
          <p:cNvPr id="5124" name="Text Box 19"/>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1. Generalidades del Sistema</a:t>
            </a:r>
            <a:endParaRPr lang="es-ES" sz="1600" b="1" i="1">
              <a:solidFill>
                <a:srgbClr val="A50021"/>
              </a:solidFill>
            </a:endParaRPr>
          </a:p>
        </p:txBody>
      </p:sp>
      <p:sp>
        <p:nvSpPr>
          <p:cNvPr id="5125" name="Line 20"/>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5126" name="Rectangle 18"/>
          <p:cNvSpPr>
            <a:spLocks noChangeArrowheads="1"/>
          </p:cNvSpPr>
          <p:nvPr/>
        </p:nvSpPr>
        <p:spPr bwMode="auto">
          <a:xfrm>
            <a:off x="179388" y="320675"/>
            <a:ext cx="2879725"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Composición de los fondos</a:t>
            </a:r>
            <a:endParaRPr lang="es-ES">
              <a:solidFill>
                <a:schemeClr val="bg1"/>
              </a:solidFill>
            </a:endParaRPr>
          </a:p>
        </p:txBody>
      </p:sp>
      <p:grpSp>
        <p:nvGrpSpPr>
          <p:cNvPr id="4" name="5 Grupo"/>
          <p:cNvGrpSpPr>
            <a:grpSpLocks/>
          </p:cNvGrpSpPr>
          <p:nvPr/>
        </p:nvGrpSpPr>
        <p:grpSpPr bwMode="auto">
          <a:xfrm>
            <a:off x="395288" y="836613"/>
            <a:ext cx="8424862" cy="5411787"/>
            <a:chOff x="395288" y="836712"/>
            <a:chExt cx="8424862" cy="5411098"/>
          </a:xfrm>
        </p:grpSpPr>
        <p:sp>
          <p:nvSpPr>
            <p:cNvPr id="5128" name="Oval 21"/>
            <p:cNvSpPr>
              <a:spLocks noChangeArrowheads="1"/>
            </p:cNvSpPr>
            <p:nvPr/>
          </p:nvSpPr>
          <p:spPr bwMode="auto">
            <a:xfrm>
              <a:off x="395288" y="2278063"/>
              <a:ext cx="1511300" cy="2087562"/>
            </a:xfrm>
            <a:prstGeom prst="ellipse">
              <a:avLst/>
            </a:prstGeom>
            <a:noFill/>
            <a:ln w="28575">
              <a:solidFill>
                <a:srgbClr val="FF0000"/>
              </a:solidFill>
              <a:round/>
              <a:headEnd/>
              <a:tailEnd/>
            </a:ln>
          </p:spPr>
          <p:txBody>
            <a:bodyPr wrap="none" anchor="ctr"/>
            <a:lstStyle/>
            <a:p>
              <a:endParaRPr lang="es-CO"/>
            </a:p>
          </p:txBody>
        </p:sp>
        <p:sp>
          <p:nvSpPr>
            <p:cNvPr id="5129" name="Oval 21"/>
            <p:cNvSpPr>
              <a:spLocks noChangeArrowheads="1"/>
            </p:cNvSpPr>
            <p:nvPr/>
          </p:nvSpPr>
          <p:spPr bwMode="auto">
            <a:xfrm>
              <a:off x="4644008" y="2276872"/>
              <a:ext cx="1511300" cy="2087562"/>
            </a:xfrm>
            <a:prstGeom prst="ellipse">
              <a:avLst/>
            </a:prstGeom>
            <a:noFill/>
            <a:ln w="28575">
              <a:solidFill>
                <a:srgbClr val="FF0000"/>
              </a:solidFill>
              <a:round/>
              <a:headEnd/>
              <a:tailEnd/>
            </a:ln>
          </p:spPr>
          <p:txBody>
            <a:bodyPr wrap="none" anchor="ctr"/>
            <a:lstStyle/>
            <a:p>
              <a:endParaRPr lang="es-CO"/>
            </a:p>
          </p:txBody>
        </p:sp>
        <p:sp>
          <p:nvSpPr>
            <p:cNvPr id="2" name="1 Rectángulo redondeado"/>
            <p:cNvSpPr/>
            <p:nvPr/>
          </p:nvSpPr>
          <p:spPr>
            <a:xfrm>
              <a:off x="6516688" y="836712"/>
              <a:ext cx="2303462" cy="9365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i="1" dirty="0">
                  <a:solidFill>
                    <a:srgbClr val="FF0000"/>
                  </a:solidFill>
                </a:rPr>
                <a:t>Fondos a los cuales se pueden presentar proyectos </a:t>
              </a:r>
              <a:r>
                <a:rPr lang="es-ES" sz="1400" b="1" i="1" dirty="0">
                  <a:solidFill>
                    <a:srgbClr val="FF0000"/>
                  </a:solidFill>
                </a:rPr>
                <a:t>regionales </a:t>
              </a:r>
              <a:r>
                <a:rPr lang="es-ES" sz="1400" i="1" dirty="0">
                  <a:solidFill>
                    <a:srgbClr val="FF0000"/>
                  </a:solidFill>
                </a:rPr>
                <a:t>de inversión</a:t>
              </a:r>
            </a:p>
          </p:txBody>
        </p:sp>
        <p:sp>
          <p:nvSpPr>
            <p:cNvPr id="5" name="4 Arco"/>
            <p:cNvSpPr/>
            <p:nvPr/>
          </p:nvSpPr>
          <p:spPr>
            <a:xfrm rot="20014102">
              <a:off x="1403350" y="1592266"/>
              <a:ext cx="5365750" cy="1741265"/>
            </a:xfrm>
            <a:prstGeom prst="arc">
              <a:avLst>
                <a:gd name="adj1" fmla="val 11563099"/>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27" name="26 Arco"/>
            <p:cNvSpPr/>
            <p:nvPr/>
          </p:nvSpPr>
          <p:spPr>
            <a:xfrm rot="18162412">
              <a:off x="2587174" y="2694533"/>
              <a:ext cx="5365067" cy="1741487"/>
            </a:xfrm>
            <a:prstGeom prst="arc">
              <a:avLst>
                <a:gd name="adj1" fmla="val 18864210"/>
                <a:gd name="adj2" fmla="val 2128684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grpSp>
      <p:sp>
        <p:nvSpPr>
          <p:cNvPr id="28"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sp>
        <p:nvSpPr>
          <p:cNvPr id="6147" name="Text Box 19"/>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1. Generalidades del Sistema</a:t>
            </a:r>
            <a:endParaRPr lang="es-ES" sz="1600" b="1" i="1">
              <a:solidFill>
                <a:srgbClr val="A50021"/>
              </a:solidFill>
            </a:endParaRPr>
          </a:p>
        </p:txBody>
      </p:sp>
      <p:sp>
        <p:nvSpPr>
          <p:cNvPr id="6148" name="Line 20"/>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6149" name="Rectangle 18"/>
          <p:cNvSpPr>
            <a:spLocks noChangeArrowheads="1"/>
          </p:cNvSpPr>
          <p:nvPr/>
        </p:nvSpPr>
        <p:spPr bwMode="auto">
          <a:xfrm>
            <a:off x="179388" y="320675"/>
            <a:ext cx="4679950"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Destinación de los recursos de inversión</a:t>
            </a:r>
            <a:endParaRPr lang="es-ES">
              <a:solidFill>
                <a:schemeClr val="bg1"/>
              </a:solidFill>
            </a:endParaRPr>
          </a:p>
        </p:txBody>
      </p:sp>
      <p:sp>
        <p:nvSpPr>
          <p:cNvPr id="28" name="Rectangle 12"/>
          <p:cNvSpPr>
            <a:spLocks noChangeArrowheads="1"/>
          </p:cNvSpPr>
          <p:nvPr/>
        </p:nvSpPr>
        <p:spPr bwMode="auto">
          <a:xfrm>
            <a:off x="323850" y="1341438"/>
            <a:ext cx="83534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s-ES" b="1" dirty="0">
                <a:solidFill>
                  <a:srgbClr val="990000"/>
                </a:solidFill>
                <a:latin typeface="Calibri" pitchFamily="34" charset="0"/>
              </a:rPr>
              <a:t>Destinación:</a:t>
            </a:r>
          </a:p>
          <a:p>
            <a:pPr>
              <a:defRPr/>
            </a:pPr>
            <a:r>
              <a:rPr lang="es-ES" dirty="0">
                <a:latin typeface="Calibri" pitchFamily="34" charset="0"/>
              </a:rPr>
              <a:t>Se podrán financiar proyectos y estructuración de proyectos de inversión y podrán incluir fases de operación y mantenimiento.</a:t>
            </a:r>
          </a:p>
          <a:p>
            <a:pPr>
              <a:defRPr/>
            </a:pPr>
            <a:endParaRPr lang="es-ES" dirty="0">
              <a:latin typeface="Calibri" pitchFamily="34" charset="0"/>
            </a:endParaRPr>
          </a:p>
          <a:p>
            <a:pPr>
              <a:defRPr/>
            </a:pPr>
            <a:r>
              <a:rPr lang="es-ES" b="1" dirty="0">
                <a:solidFill>
                  <a:srgbClr val="990000"/>
                </a:solidFill>
                <a:latin typeface="Calibri" pitchFamily="34" charset="0"/>
              </a:rPr>
              <a:t>Características de los proyectos de inversión:</a:t>
            </a:r>
          </a:p>
          <a:p>
            <a:pPr>
              <a:defRPr/>
            </a:pPr>
            <a:endParaRPr lang="es-ES" dirty="0">
              <a:latin typeface="Calibri" pitchFamily="34" charset="0"/>
            </a:endParaRPr>
          </a:p>
          <a:p>
            <a:pPr marL="285750" indent="-285750">
              <a:buFont typeface="Arial" pitchFamily="34" charset="0"/>
              <a:buChar char="•"/>
              <a:defRPr/>
            </a:pPr>
            <a:r>
              <a:rPr lang="es-ES" b="1" dirty="0">
                <a:latin typeface="Calibri" pitchFamily="34" charset="0"/>
              </a:rPr>
              <a:t>Pertinencia: </a:t>
            </a:r>
            <a:r>
              <a:rPr lang="es-ES" dirty="0">
                <a:latin typeface="Calibri" pitchFamily="34" charset="0"/>
              </a:rPr>
              <a:t>oportunidad y conveniencia de acuerdo con las particularidades y necesidades sociales, económicas, culturales y ambientales.</a:t>
            </a:r>
          </a:p>
          <a:p>
            <a:pPr marL="285750" indent="-285750">
              <a:buFont typeface="Arial" pitchFamily="34" charset="0"/>
              <a:buChar char="•"/>
              <a:defRPr/>
            </a:pPr>
            <a:r>
              <a:rPr lang="es-ES" b="1" dirty="0">
                <a:latin typeface="Calibri" pitchFamily="34" charset="0"/>
              </a:rPr>
              <a:t>Viabilidad: </a:t>
            </a:r>
            <a:r>
              <a:rPr lang="es-ES" dirty="0">
                <a:latin typeface="Calibri" pitchFamily="34" charset="0"/>
              </a:rPr>
              <a:t>cumplimiento de criterios jurídicos, técnicos, financieros, ambientales y sociales.</a:t>
            </a:r>
          </a:p>
          <a:p>
            <a:pPr marL="285750" indent="-285750">
              <a:buFont typeface="Arial" pitchFamily="34" charset="0"/>
              <a:buChar char="•"/>
              <a:defRPr/>
            </a:pPr>
            <a:r>
              <a:rPr lang="es-ES" b="1" dirty="0">
                <a:latin typeface="Calibri" pitchFamily="34" charset="0"/>
              </a:rPr>
              <a:t>Sostenibilidad: </a:t>
            </a:r>
            <a:r>
              <a:rPr lang="es-ES" dirty="0">
                <a:latin typeface="Calibri" pitchFamily="34" charset="0"/>
              </a:rPr>
              <a:t>posibilidad de garantizar la operación y funcionamiento del proyecto.</a:t>
            </a:r>
          </a:p>
          <a:p>
            <a:pPr marL="285750" indent="-285750">
              <a:buFont typeface="Arial" pitchFamily="34" charset="0"/>
              <a:buChar char="•"/>
              <a:defRPr/>
            </a:pPr>
            <a:r>
              <a:rPr lang="es-ES" b="1" dirty="0">
                <a:latin typeface="Calibri" pitchFamily="34" charset="0"/>
              </a:rPr>
              <a:t>Impacto: </a:t>
            </a:r>
            <a:r>
              <a:rPr lang="es-ES" dirty="0">
                <a:latin typeface="Calibri" pitchFamily="34" charset="0"/>
              </a:rPr>
              <a:t>aporte del proyecto al cumplimiento de mestas locales, sectoriales, regionales y a los fines del Sistema General de Regalías.</a:t>
            </a:r>
          </a:p>
          <a:p>
            <a:pPr marL="285750" indent="-285750">
              <a:buFont typeface="Arial" pitchFamily="34" charset="0"/>
              <a:buChar char="•"/>
              <a:defRPr/>
            </a:pPr>
            <a:r>
              <a:rPr lang="es-ES" b="1" dirty="0">
                <a:latin typeface="Calibri" pitchFamily="34" charset="0"/>
              </a:rPr>
              <a:t>Articulación con planes y políticas: </a:t>
            </a:r>
            <a:r>
              <a:rPr lang="es-ES" dirty="0">
                <a:latin typeface="Calibri" pitchFamily="34" charset="0"/>
              </a:rPr>
              <a:t>nacionales, territoriales, comunidades negras, afrocolombianas, raizales y </a:t>
            </a:r>
            <a:r>
              <a:rPr lang="es-ES" dirty="0" err="1">
                <a:latin typeface="Calibri" pitchFamily="34" charset="0"/>
              </a:rPr>
              <a:t>palenqueras</a:t>
            </a:r>
            <a:r>
              <a:rPr lang="es-ES" dirty="0">
                <a:latin typeface="Calibri" pitchFamily="34" charset="0"/>
              </a:rPr>
              <a:t>, comunidades indígenas y pueblo </a:t>
            </a:r>
            <a:r>
              <a:rPr lang="es-ES" dirty="0" err="1">
                <a:latin typeface="Calibri" pitchFamily="34" charset="0"/>
              </a:rPr>
              <a:t>Rom</a:t>
            </a:r>
            <a:r>
              <a:rPr lang="es-ES" dirty="0">
                <a:latin typeface="Calibri" pitchFamily="34" charset="0"/>
              </a:rPr>
              <a:t>.</a:t>
            </a:r>
            <a:endParaRPr lang="es-CO" b="1" dirty="0">
              <a:latin typeface="Calibri" pitchFamily="34" charset="0"/>
            </a:endParaRPr>
          </a:p>
        </p:txBody>
      </p:sp>
      <p:sp>
        <p:nvSpPr>
          <p:cNvPr id="6151" name="2 Rectángulo"/>
          <p:cNvSpPr>
            <a:spLocks noChangeArrowheads="1"/>
          </p:cNvSpPr>
          <p:nvPr/>
        </p:nvSpPr>
        <p:spPr bwMode="auto">
          <a:xfrm>
            <a:off x="395288" y="765175"/>
            <a:ext cx="3597275" cy="368300"/>
          </a:xfrm>
          <a:prstGeom prst="rect">
            <a:avLst/>
          </a:prstGeom>
          <a:noFill/>
          <a:ln w="9525">
            <a:noFill/>
            <a:miter lim="800000"/>
            <a:headEnd/>
            <a:tailEnd/>
          </a:ln>
        </p:spPr>
        <p:txBody>
          <a:bodyPr wrap="none">
            <a:spAutoFit/>
          </a:bodyPr>
          <a:lstStyle/>
          <a:p>
            <a:r>
              <a:rPr lang="es-ES" b="1">
                <a:latin typeface="Calibri" pitchFamily="34" charset="0"/>
              </a:rPr>
              <a:t>Ley 1530 de 2012. Artículos 22 y 23</a:t>
            </a:r>
          </a:p>
        </p:txBody>
      </p:sp>
      <p:sp>
        <p:nvSpPr>
          <p:cNvPr id="8"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sp>
        <p:nvSpPr>
          <p:cNvPr id="7171" name="Text Box 19"/>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1. Generalidades del Sistema</a:t>
            </a:r>
            <a:endParaRPr lang="es-ES" sz="1600" b="1" i="1">
              <a:solidFill>
                <a:srgbClr val="A50021"/>
              </a:solidFill>
            </a:endParaRPr>
          </a:p>
        </p:txBody>
      </p:sp>
      <p:sp>
        <p:nvSpPr>
          <p:cNvPr id="7172" name="Line 20"/>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7173" name="Rectangle 18"/>
          <p:cNvSpPr>
            <a:spLocks noChangeArrowheads="1"/>
          </p:cNvSpPr>
          <p:nvPr/>
        </p:nvSpPr>
        <p:spPr bwMode="auto">
          <a:xfrm>
            <a:off x="179388" y="320675"/>
            <a:ext cx="4679950"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Destinación de los recursos de inversión</a:t>
            </a:r>
            <a:endParaRPr lang="es-ES">
              <a:solidFill>
                <a:schemeClr val="bg1"/>
              </a:solidFill>
            </a:endParaRPr>
          </a:p>
        </p:txBody>
      </p:sp>
      <p:sp>
        <p:nvSpPr>
          <p:cNvPr id="28" name="Rectangle 12"/>
          <p:cNvSpPr>
            <a:spLocks noChangeArrowheads="1"/>
          </p:cNvSpPr>
          <p:nvPr/>
        </p:nvSpPr>
        <p:spPr bwMode="auto">
          <a:xfrm>
            <a:off x="395288" y="1479550"/>
            <a:ext cx="83534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s-ES" b="1" dirty="0">
                <a:solidFill>
                  <a:srgbClr val="990000"/>
                </a:solidFill>
                <a:latin typeface="Calibri" pitchFamily="34" charset="0"/>
              </a:rPr>
              <a:t>Criterios para orientar la aprobación y priorización:</a:t>
            </a:r>
          </a:p>
          <a:p>
            <a:pPr>
              <a:defRPr/>
            </a:pPr>
            <a:endParaRPr lang="es-ES" dirty="0">
              <a:latin typeface="Calibri" pitchFamily="34" charset="0"/>
            </a:endParaRPr>
          </a:p>
          <a:p>
            <a:pPr marL="285750" indent="-285750">
              <a:buFont typeface="Arial" pitchFamily="34" charset="0"/>
              <a:buChar char="•"/>
              <a:defRPr/>
            </a:pPr>
            <a:r>
              <a:rPr lang="es-ES" dirty="0">
                <a:latin typeface="Calibri" pitchFamily="34" charset="0"/>
              </a:rPr>
              <a:t>Impacto territorial, económico, social, cultura y ambiental.</a:t>
            </a:r>
          </a:p>
          <a:p>
            <a:pPr marL="285750" indent="-285750">
              <a:buFont typeface="Arial" pitchFamily="34" charset="0"/>
              <a:buChar char="•"/>
              <a:defRPr/>
            </a:pPr>
            <a:r>
              <a:rPr lang="es-CO" dirty="0">
                <a:latin typeface="Calibri" pitchFamily="34" charset="0"/>
              </a:rPr>
              <a:t>Cumplimiento de las metas sectoriales o territoriales.</a:t>
            </a:r>
          </a:p>
          <a:p>
            <a:pPr marL="285750" indent="-285750">
              <a:buFont typeface="Arial" pitchFamily="34" charset="0"/>
              <a:buChar char="•"/>
              <a:defRPr/>
            </a:pPr>
            <a:r>
              <a:rPr lang="es-CO" dirty="0">
                <a:latin typeface="Calibri" pitchFamily="34" charset="0"/>
              </a:rPr>
              <a:t>Mejoramiento de condiciones de vida de comunidades afrocolombianas, raizales, </a:t>
            </a:r>
            <a:r>
              <a:rPr lang="es-CO" dirty="0" err="1">
                <a:latin typeface="Calibri" pitchFamily="34" charset="0"/>
              </a:rPr>
              <a:t>palenqueras</a:t>
            </a:r>
            <a:r>
              <a:rPr lang="es-CO" dirty="0">
                <a:latin typeface="Calibri" pitchFamily="34" charset="0"/>
              </a:rPr>
              <a:t>, indígenas y pueblo </a:t>
            </a:r>
            <a:r>
              <a:rPr lang="es-CO" dirty="0" err="1">
                <a:latin typeface="Calibri" pitchFamily="34" charset="0"/>
              </a:rPr>
              <a:t>Rom</a:t>
            </a:r>
            <a:r>
              <a:rPr lang="es-CO" dirty="0">
                <a:latin typeface="Calibri" pitchFamily="34" charset="0"/>
              </a:rPr>
              <a:t>.</a:t>
            </a:r>
          </a:p>
          <a:p>
            <a:pPr marL="285750" indent="-285750">
              <a:buFont typeface="Arial" pitchFamily="34" charset="0"/>
              <a:buChar char="•"/>
              <a:defRPr/>
            </a:pPr>
            <a:r>
              <a:rPr lang="es-CO" dirty="0">
                <a:latin typeface="Calibri" pitchFamily="34" charset="0"/>
              </a:rPr>
              <a:t>Contribución a la integración municipal, regional, nacional y fronteriza.</a:t>
            </a:r>
          </a:p>
          <a:p>
            <a:pPr marL="285750" indent="-285750">
              <a:buFont typeface="Arial" pitchFamily="34" charset="0"/>
              <a:buChar char="•"/>
              <a:defRPr/>
            </a:pPr>
            <a:r>
              <a:rPr lang="es-CO" dirty="0">
                <a:latin typeface="Calibri" pitchFamily="34" charset="0"/>
              </a:rPr>
              <a:t>Conformación de esquemas asociativos (contratos plan).</a:t>
            </a:r>
          </a:p>
          <a:p>
            <a:pPr marL="285750" indent="-285750">
              <a:buFont typeface="Arial" pitchFamily="34" charset="0"/>
              <a:buChar char="•"/>
              <a:defRPr/>
            </a:pPr>
            <a:r>
              <a:rPr lang="es-CO" dirty="0">
                <a:latin typeface="Calibri" pitchFamily="34" charset="0"/>
              </a:rPr>
              <a:t>Infraestructura en zonas de frontera.</a:t>
            </a:r>
          </a:p>
          <a:p>
            <a:pPr marL="285750" indent="-285750">
              <a:buFont typeface="Arial" pitchFamily="34" charset="0"/>
              <a:buChar char="•"/>
              <a:defRPr/>
            </a:pPr>
            <a:r>
              <a:rPr lang="es-CO" dirty="0">
                <a:latin typeface="Calibri" pitchFamily="34" charset="0"/>
              </a:rPr>
              <a:t>Infraestructura en zonas de exploración y explotación de recursos no renovables.</a:t>
            </a:r>
          </a:p>
          <a:p>
            <a:pPr marL="285750" indent="-285750">
              <a:buFont typeface="Arial" pitchFamily="34" charset="0"/>
              <a:buChar char="•"/>
              <a:defRPr/>
            </a:pPr>
            <a:r>
              <a:rPr lang="es-CO" dirty="0">
                <a:latin typeface="Calibri" pitchFamily="34" charset="0"/>
              </a:rPr>
              <a:t>Culminación de proyectos ya iniciados que sean de impacto regional.</a:t>
            </a:r>
          </a:p>
          <a:p>
            <a:pPr marL="285750" indent="-285750">
              <a:buFont typeface="Arial" pitchFamily="34" charset="0"/>
              <a:buChar char="•"/>
              <a:defRPr/>
            </a:pPr>
            <a:r>
              <a:rPr lang="es-CO" dirty="0">
                <a:latin typeface="Calibri" pitchFamily="34" charset="0"/>
              </a:rPr>
              <a:t>Inversiones en educación (condiciones físicas y de calidad).</a:t>
            </a:r>
          </a:p>
          <a:p>
            <a:pPr marL="285750" indent="-285750">
              <a:buFont typeface="Arial" pitchFamily="34" charset="0"/>
              <a:buChar char="•"/>
              <a:defRPr/>
            </a:pPr>
            <a:r>
              <a:rPr lang="es-CO" dirty="0">
                <a:latin typeface="Calibri" pitchFamily="34" charset="0"/>
              </a:rPr>
              <a:t>Proyectos ambientales.</a:t>
            </a:r>
          </a:p>
          <a:p>
            <a:pPr marL="285750" indent="-285750">
              <a:buFont typeface="Arial" pitchFamily="34" charset="0"/>
              <a:buChar char="•"/>
              <a:defRPr/>
            </a:pPr>
            <a:r>
              <a:rPr lang="es-CO" dirty="0">
                <a:latin typeface="Calibri" pitchFamily="34" charset="0"/>
              </a:rPr>
              <a:t>Proyectos para el uso de energías no convencionales.</a:t>
            </a:r>
          </a:p>
        </p:txBody>
      </p:sp>
      <p:sp>
        <p:nvSpPr>
          <p:cNvPr id="7175" name="2 Rectángulo"/>
          <p:cNvSpPr>
            <a:spLocks noChangeArrowheads="1"/>
          </p:cNvSpPr>
          <p:nvPr/>
        </p:nvSpPr>
        <p:spPr bwMode="auto">
          <a:xfrm>
            <a:off x="395288" y="765175"/>
            <a:ext cx="3103562" cy="368300"/>
          </a:xfrm>
          <a:prstGeom prst="rect">
            <a:avLst/>
          </a:prstGeom>
          <a:noFill/>
          <a:ln w="9525">
            <a:noFill/>
            <a:miter lim="800000"/>
            <a:headEnd/>
            <a:tailEnd/>
          </a:ln>
        </p:spPr>
        <p:txBody>
          <a:bodyPr wrap="none">
            <a:spAutoFit/>
          </a:bodyPr>
          <a:lstStyle/>
          <a:p>
            <a:r>
              <a:rPr lang="es-ES" b="1">
                <a:latin typeface="Calibri" pitchFamily="34" charset="0"/>
              </a:rPr>
              <a:t>Ley 1530 de 2012. Artículo 27</a:t>
            </a:r>
          </a:p>
        </p:txBody>
      </p:sp>
      <p:sp>
        <p:nvSpPr>
          <p:cNvPr id="8"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sp>
        <p:nvSpPr>
          <p:cNvPr id="8195" name="Text Box 19"/>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1. Generalidades del Sistema</a:t>
            </a:r>
            <a:endParaRPr lang="es-ES" sz="1600" b="1" i="1">
              <a:solidFill>
                <a:srgbClr val="A50021"/>
              </a:solidFill>
            </a:endParaRPr>
          </a:p>
        </p:txBody>
      </p:sp>
      <p:sp>
        <p:nvSpPr>
          <p:cNvPr id="8196" name="Line 20"/>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8197" name="Rectangle 18"/>
          <p:cNvSpPr>
            <a:spLocks noChangeArrowheads="1"/>
          </p:cNvSpPr>
          <p:nvPr/>
        </p:nvSpPr>
        <p:spPr bwMode="auto">
          <a:xfrm>
            <a:off x="179388" y="320675"/>
            <a:ext cx="4679950"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Destinación de los recursos de inversión</a:t>
            </a:r>
            <a:endParaRPr lang="es-ES">
              <a:solidFill>
                <a:schemeClr val="bg1"/>
              </a:solidFill>
            </a:endParaRPr>
          </a:p>
        </p:txBody>
      </p:sp>
      <p:sp>
        <p:nvSpPr>
          <p:cNvPr id="8198" name="Rectangle 12"/>
          <p:cNvSpPr>
            <a:spLocks noChangeArrowheads="1"/>
          </p:cNvSpPr>
          <p:nvPr/>
        </p:nvSpPr>
        <p:spPr bwMode="auto">
          <a:xfrm>
            <a:off x="395288" y="1484313"/>
            <a:ext cx="8353425" cy="2032000"/>
          </a:xfrm>
          <a:prstGeom prst="rect">
            <a:avLst/>
          </a:prstGeom>
          <a:noFill/>
          <a:ln w="9525">
            <a:noFill/>
            <a:miter lim="800000"/>
            <a:headEnd/>
            <a:tailEnd/>
          </a:ln>
        </p:spPr>
        <p:txBody>
          <a:bodyPr anchor="ctr">
            <a:spAutoFit/>
          </a:bodyPr>
          <a:lstStyle/>
          <a:p>
            <a:r>
              <a:rPr lang="es-ES" b="1">
                <a:solidFill>
                  <a:srgbClr val="990000"/>
                </a:solidFill>
                <a:latin typeface="Calibri" pitchFamily="34" charset="0"/>
              </a:rPr>
              <a:t>Proyectos del Fondo de Ciencia, Tecnología e Innovación</a:t>
            </a:r>
          </a:p>
          <a:p>
            <a:r>
              <a:rPr lang="es-CO">
                <a:latin typeface="Calibri" pitchFamily="34" charset="0"/>
              </a:rPr>
              <a:t>Tendrán como objeto </a:t>
            </a:r>
            <a:r>
              <a:rPr lang="es-CO" u="sng">
                <a:latin typeface="Calibri" pitchFamily="34" charset="0"/>
              </a:rPr>
              <a:t>mejorar la capacidad científica, tecnológica, de innovación y de competitividad de las regiones</a:t>
            </a:r>
            <a:r>
              <a:rPr lang="es-CO">
                <a:latin typeface="Calibri" pitchFamily="34" charset="0"/>
              </a:rPr>
              <a:t>, mediante proyectos que contribuyan a la producción, uso, integración y apropiación del conocimiento en el aparato productivo y en la sociedad en general, incluidos proyectos relacionados con biotecnología y tecnologías de la información y las comunicaciones, contribuyendo al progreso social, al dinamismo económico, al crecimiento sostenible y a una mayor prosperidad para toda la población.</a:t>
            </a:r>
          </a:p>
        </p:txBody>
      </p:sp>
      <p:sp>
        <p:nvSpPr>
          <p:cNvPr id="8199" name="2 Rectángulo"/>
          <p:cNvSpPr>
            <a:spLocks noChangeArrowheads="1"/>
          </p:cNvSpPr>
          <p:nvPr/>
        </p:nvSpPr>
        <p:spPr bwMode="auto">
          <a:xfrm>
            <a:off x="395288" y="765175"/>
            <a:ext cx="3444875" cy="368300"/>
          </a:xfrm>
          <a:prstGeom prst="rect">
            <a:avLst/>
          </a:prstGeom>
          <a:noFill/>
          <a:ln w="9525">
            <a:noFill/>
            <a:miter lim="800000"/>
            <a:headEnd/>
            <a:tailEnd/>
          </a:ln>
        </p:spPr>
        <p:txBody>
          <a:bodyPr wrap="none">
            <a:spAutoFit/>
          </a:bodyPr>
          <a:lstStyle/>
          <a:p>
            <a:r>
              <a:rPr lang="es-ES" b="1">
                <a:latin typeface="Calibri" pitchFamily="34" charset="0"/>
              </a:rPr>
              <a:t>Ley 1530 de 2012. Artículo 29 y 33</a:t>
            </a:r>
          </a:p>
        </p:txBody>
      </p:sp>
      <p:sp>
        <p:nvSpPr>
          <p:cNvPr id="8200" name="Rectangle 12"/>
          <p:cNvSpPr>
            <a:spLocks noChangeArrowheads="1"/>
          </p:cNvSpPr>
          <p:nvPr/>
        </p:nvSpPr>
        <p:spPr bwMode="auto">
          <a:xfrm>
            <a:off x="395288" y="3716338"/>
            <a:ext cx="8353425" cy="1755775"/>
          </a:xfrm>
          <a:prstGeom prst="rect">
            <a:avLst/>
          </a:prstGeom>
          <a:noFill/>
          <a:ln w="9525">
            <a:noFill/>
            <a:miter lim="800000"/>
            <a:headEnd/>
            <a:tailEnd/>
          </a:ln>
        </p:spPr>
        <p:txBody>
          <a:bodyPr anchor="ctr">
            <a:spAutoFit/>
          </a:bodyPr>
          <a:lstStyle/>
          <a:p>
            <a:r>
              <a:rPr lang="es-ES" b="1">
                <a:solidFill>
                  <a:srgbClr val="990000"/>
                </a:solidFill>
                <a:latin typeface="Calibri" pitchFamily="34" charset="0"/>
              </a:rPr>
              <a:t>Proyectos del Fondo de Desarrollo Regional</a:t>
            </a:r>
          </a:p>
          <a:p>
            <a:r>
              <a:rPr lang="es-CO">
                <a:latin typeface="Calibri" pitchFamily="34" charset="0"/>
              </a:rPr>
              <a:t>Tendrán como objeto </a:t>
            </a:r>
            <a:r>
              <a:rPr lang="es-CO" u="sng">
                <a:latin typeface="Calibri" pitchFamily="34" charset="0"/>
              </a:rPr>
              <a:t>mejorar la competitividad de la economía, así como promover el desarrollo social, económico, institucional y ambiental de las entidades territoriales,</a:t>
            </a:r>
            <a:r>
              <a:rPr lang="es-CO">
                <a:latin typeface="Calibri" pitchFamily="34" charset="0"/>
              </a:rPr>
              <a:t> mediante la financiación de proyectos de inversión de impacto regional acordados entre la Nación y las entidades territoriales en el marco de los esquemas de asociación que se creen.</a:t>
            </a:r>
          </a:p>
        </p:txBody>
      </p:sp>
      <p:sp>
        <p:nvSpPr>
          <p:cNvPr id="9"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2"/>
          <p:cNvSpPr txBox="1">
            <a:spLocks noChangeArrowheads="1"/>
          </p:cNvSpPr>
          <p:nvPr/>
        </p:nvSpPr>
        <p:spPr bwMode="auto">
          <a:xfrm>
            <a:off x="1439863" y="1628775"/>
            <a:ext cx="6264275" cy="641350"/>
          </a:xfrm>
          <a:prstGeom prst="rect">
            <a:avLst/>
          </a:prstGeom>
          <a:solidFill>
            <a:srgbClr val="FFFFFF"/>
          </a:solidFill>
          <a:ln w="9525">
            <a:noFill/>
            <a:prstDash val="dashDot"/>
            <a:miter lim="800000"/>
            <a:headEnd/>
            <a:tailEnd/>
          </a:ln>
        </p:spPr>
        <p:txBody>
          <a:bodyPr>
            <a:spAutoFit/>
          </a:bodyPr>
          <a:lstStyle/>
          <a:p>
            <a:pPr algn="ctr"/>
            <a:r>
              <a:rPr lang="es-CO" sz="3600" b="1" i="1">
                <a:solidFill>
                  <a:srgbClr val="990033"/>
                </a:solidFill>
                <a:latin typeface="Calibri" pitchFamily="34" charset="0"/>
              </a:rPr>
              <a:t>2. Estructura Institucional</a:t>
            </a:r>
            <a:endParaRPr lang="es-ES" sz="3600" b="1">
              <a:latin typeface="Calibri" pitchFamily="34" charset="0"/>
            </a:endParaRPr>
          </a:p>
        </p:txBody>
      </p:sp>
      <p:sp>
        <p:nvSpPr>
          <p:cNvPr id="9219" name="Line 7"/>
          <p:cNvSpPr>
            <a:spLocks noChangeShapeType="1"/>
          </p:cNvSpPr>
          <p:nvPr/>
        </p:nvSpPr>
        <p:spPr bwMode="auto">
          <a:xfrm>
            <a:off x="2014538" y="2492375"/>
            <a:ext cx="5113337" cy="0"/>
          </a:xfrm>
          <a:prstGeom prst="line">
            <a:avLst/>
          </a:prstGeom>
          <a:noFill/>
          <a:ln w="28575">
            <a:solidFill>
              <a:srgbClr val="800000"/>
            </a:solidFill>
            <a:round/>
            <a:headEnd/>
            <a:tailEnd/>
          </a:ln>
        </p:spPr>
        <p:txBody>
          <a:bodyPr lIns="64291" tIns="32146" rIns="64291" bIns="32146"/>
          <a:lstStyle/>
          <a:p>
            <a:endParaRPr lang="es-ES"/>
          </a:p>
        </p:txBody>
      </p:sp>
      <p:pic>
        <p:nvPicPr>
          <p:cNvPr id="9220" name="Picture 34" descr="sumapaz-agua"/>
          <p:cNvPicPr>
            <a:picLocks noChangeAspect="1" noChangeArrowheads="1"/>
          </p:cNvPicPr>
          <p:nvPr/>
        </p:nvPicPr>
        <p:blipFill>
          <a:blip r:embed="rId2" cstate="print"/>
          <a:srcRect/>
          <a:stretch>
            <a:fillRect/>
          </a:stretch>
        </p:blipFill>
        <p:spPr bwMode="auto">
          <a:xfrm>
            <a:off x="7739063" y="1906588"/>
            <a:ext cx="1362075" cy="1265237"/>
          </a:xfrm>
          <a:prstGeom prst="rect">
            <a:avLst/>
          </a:prstGeom>
          <a:noFill/>
          <a:ln w="9525">
            <a:noFill/>
            <a:miter lim="800000"/>
            <a:headEnd/>
            <a:tailEnd/>
          </a:ln>
        </p:spPr>
      </p:pic>
      <p:pic>
        <p:nvPicPr>
          <p:cNvPr id="9221" name="Picture 35" descr="imagesCA201S2Y"/>
          <p:cNvPicPr>
            <a:picLocks noChangeAspect="1" noChangeArrowheads="1"/>
          </p:cNvPicPr>
          <p:nvPr/>
        </p:nvPicPr>
        <p:blipFill>
          <a:blip r:embed="rId3" cstate="print"/>
          <a:srcRect/>
          <a:stretch>
            <a:fillRect/>
          </a:stretch>
        </p:blipFill>
        <p:spPr bwMode="auto">
          <a:xfrm>
            <a:off x="47625" y="3403600"/>
            <a:ext cx="1347788" cy="1019175"/>
          </a:xfrm>
          <a:prstGeom prst="rect">
            <a:avLst/>
          </a:prstGeom>
          <a:noFill/>
          <a:ln w="9525">
            <a:noFill/>
            <a:miter lim="800000"/>
            <a:headEnd/>
            <a:tailEnd/>
          </a:ln>
        </p:spPr>
      </p:pic>
      <p:pic>
        <p:nvPicPr>
          <p:cNvPr id="9222" name="Picture 36" descr="Ovejas_en_el_Campo-1024x768-853929">
            <a:hlinkClick r:id="rId4"/>
          </p:cNvPr>
          <p:cNvPicPr>
            <a:picLocks noChangeAspect="1" noChangeArrowheads="1"/>
          </p:cNvPicPr>
          <p:nvPr/>
        </p:nvPicPr>
        <p:blipFill>
          <a:blip r:embed="rId5" cstate="print"/>
          <a:srcRect/>
          <a:stretch>
            <a:fillRect/>
          </a:stretch>
        </p:blipFill>
        <p:spPr bwMode="auto">
          <a:xfrm>
            <a:off x="7739063" y="4183063"/>
            <a:ext cx="1362075" cy="1027112"/>
          </a:xfrm>
          <a:prstGeom prst="rect">
            <a:avLst/>
          </a:prstGeom>
          <a:noFill/>
          <a:ln w="9525">
            <a:noFill/>
            <a:miter lim="800000"/>
            <a:headEnd/>
            <a:tailEnd/>
          </a:ln>
        </p:spPr>
      </p:pic>
      <p:pic>
        <p:nvPicPr>
          <p:cNvPr id="9223" name="Picture 37" descr="alimentos-5"/>
          <p:cNvPicPr>
            <a:picLocks noChangeAspect="1" noChangeArrowheads="1"/>
          </p:cNvPicPr>
          <p:nvPr/>
        </p:nvPicPr>
        <p:blipFill>
          <a:blip r:embed="rId6" cstate="print"/>
          <a:srcRect/>
          <a:stretch>
            <a:fillRect/>
          </a:stretch>
        </p:blipFill>
        <p:spPr bwMode="auto">
          <a:xfrm>
            <a:off x="7740650" y="3160713"/>
            <a:ext cx="1368425" cy="1027112"/>
          </a:xfrm>
          <a:prstGeom prst="rect">
            <a:avLst/>
          </a:prstGeom>
          <a:noFill/>
          <a:ln w="9525">
            <a:noFill/>
            <a:miter lim="800000"/>
            <a:headEnd/>
            <a:tailEnd/>
          </a:ln>
        </p:spPr>
      </p:pic>
      <p:pic>
        <p:nvPicPr>
          <p:cNvPr id="9224" name="Picture 38" descr="bogota-alcaldia"/>
          <p:cNvPicPr>
            <a:picLocks noChangeAspect="1" noChangeArrowheads="1"/>
          </p:cNvPicPr>
          <p:nvPr/>
        </p:nvPicPr>
        <p:blipFill>
          <a:blip r:embed="rId7" cstate="print"/>
          <a:srcRect/>
          <a:stretch>
            <a:fillRect/>
          </a:stretch>
        </p:blipFill>
        <p:spPr bwMode="auto">
          <a:xfrm>
            <a:off x="47625" y="2420938"/>
            <a:ext cx="1355725" cy="985837"/>
          </a:xfrm>
          <a:prstGeom prst="rect">
            <a:avLst/>
          </a:prstGeom>
          <a:noFill/>
          <a:ln w="9525">
            <a:noFill/>
            <a:miter lim="800000"/>
            <a:headEnd/>
            <a:tailEnd/>
          </a:ln>
        </p:spPr>
      </p:pic>
      <p:pic>
        <p:nvPicPr>
          <p:cNvPr id="9225" name="Picture 39" descr="cultivos"/>
          <p:cNvPicPr>
            <a:picLocks noChangeAspect="1" noChangeArrowheads="1"/>
          </p:cNvPicPr>
          <p:nvPr/>
        </p:nvPicPr>
        <p:blipFill>
          <a:blip r:embed="rId8" cstate="print"/>
          <a:srcRect/>
          <a:stretch>
            <a:fillRect/>
          </a:stretch>
        </p:blipFill>
        <p:spPr bwMode="auto">
          <a:xfrm>
            <a:off x="7732713" y="917575"/>
            <a:ext cx="1368425" cy="1042988"/>
          </a:xfrm>
          <a:prstGeom prst="rect">
            <a:avLst/>
          </a:prstGeom>
          <a:noFill/>
          <a:ln w="9525">
            <a:noFill/>
            <a:miter lim="800000"/>
            <a:headEnd/>
            <a:tailEnd/>
          </a:ln>
        </p:spPr>
      </p:pic>
      <p:pic>
        <p:nvPicPr>
          <p:cNvPr id="9226" name="Picture 40" descr="BOGOTA"/>
          <p:cNvPicPr>
            <a:picLocks noChangeAspect="1" noChangeArrowheads="1"/>
          </p:cNvPicPr>
          <p:nvPr/>
        </p:nvPicPr>
        <p:blipFill>
          <a:blip r:embed="rId9" cstate="print"/>
          <a:srcRect/>
          <a:stretch>
            <a:fillRect/>
          </a:stretch>
        </p:blipFill>
        <p:spPr bwMode="auto">
          <a:xfrm>
            <a:off x="47625" y="1268413"/>
            <a:ext cx="1355725" cy="1135062"/>
          </a:xfrm>
          <a:prstGeom prst="rect">
            <a:avLst/>
          </a:prstGeom>
          <a:noFill/>
          <a:ln w="9525">
            <a:noFill/>
            <a:miter lim="800000"/>
            <a:headEnd/>
            <a:tailEnd/>
          </a:ln>
        </p:spPr>
      </p:pic>
      <p:pic>
        <p:nvPicPr>
          <p:cNvPr id="9227" name="Picture 41" descr="paramo-sumapaz"/>
          <p:cNvPicPr>
            <a:picLocks noChangeAspect="1" noChangeArrowheads="1"/>
          </p:cNvPicPr>
          <p:nvPr/>
        </p:nvPicPr>
        <p:blipFill>
          <a:blip r:embed="rId10" cstate="print"/>
          <a:srcRect/>
          <a:stretch>
            <a:fillRect/>
          </a:stretch>
        </p:blipFill>
        <p:spPr bwMode="auto">
          <a:xfrm>
            <a:off x="7734300" y="44450"/>
            <a:ext cx="1366838" cy="877888"/>
          </a:xfrm>
          <a:prstGeom prst="rect">
            <a:avLst/>
          </a:prstGeom>
          <a:noFill/>
          <a:ln w="9525">
            <a:noFill/>
            <a:miter lim="800000"/>
            <a:headEnd/>
            <a:tailEnd/>
          </a:ln>
        </p:spPr>
      </p:pic>
      <p:pic>
        <p:nvPicPr>
          <p:cNvPr id="9228" name="Picture 43" descr="bebe-y-cordon-umbilical.jpg"/>
          <p:cNvPicPr>
            <a:picLocks noChangeAspect="1" noChangeArrowheads="1"/>
          </p:cNvPicPr>
          <p:nvPr/>
        </p:nvPicPr>
        <p:blipFill>
          <a:blip r:embed="rId11" cstate="print"/>
          <a:srcRect/>
          <a:stretch>
            <a:fillRect/>
          </a:stretch>
        </p:blipFill>
        <p:spPr bwMode="auto">
          <a:xfrm>
            <a:off x="63500" y="4381500"/>
            <a:ext cx="1339850" cy="1092200"/>
          </a:xfrm>
          <a:prstGeom prst="rect">
            <a:avLst/>
          </a:prstGeom>
          <a:noFill/>
          <a:ln w="9525">
            <a:noFill/>
            <a:miter lim="800000"/>
            <a:headEnd/>
            <a:tailEnd/>
          </a:ln>
        </p:spPr>
      </p:pic>
      <p:pic>
        <p:nvPicPr>
          <p:cNvPr id="9229" name="Picture 44"/>
          <p:cNvPicPr>
            <a:picLocks noChangeAspect="1" noChangeArrowheads="1"/>
          </p:cNvPicPr>
          <p:nvPr/>
        </p:nvPicPr>
        <p:blipFill>
          <a:blip r:embed="rId12" cstate="print"/>
          <a:srcRect/>
          <a:stretch>
            <a:fillRect/>
          </a:stretch>
        </p:blipFill>
        <p:spPr bwMode="auto">
          <a:xfrm>
            <a:off x="50800" y="95250"/>
            <a:ext cx="1352550" cy="1173163"/>
          </a:xfrm>
          <a:prstGeom prst="rect">
            <a:avLst/>
          </a:prstGeom>
          <a:noFill/>
          <a:ln w="9525">
            <a:noFill/>
            <a:miter lim="800000"/>
            <a:headEnd/>
            <a:tailEnd/>
          </a:ln>
        </p:spPr>
      </p:pic>
      <p:sp>
        <p:nvSpPr>
          <p:cNvPr id="14"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1"/>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2. Estructura Institucional</a:t>
            </a:r>
            <a:endParaRPr lang="es-ES" sz="1600" b="1" i="1">
              <a:solidFill>
                <a:srgbClr val="A50021"/>
              </a:solidFill>
            </a:endParaRPr>
          </a:p>
        </p:txBody>
      </p:sp>
      <p:sp>
        <p:nvSpPr>
          <p:cNvPr id="10243" name="Line 32"/>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10244" name="Rectangle 33"/>
          <p:cNvSpPr>
            <a:spLocks noChangeArrowheads="1"/>
          </p:cNvSpPr>
          <p:nvPr/>
        </p:nvSpPr>
        <p:spPr bwMode="auto">
          <a:xfrm>
            <a:off x="179388" y="320675"/>
            <a:ext cx="4824412"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Órganos del Sistema General de Regalías</a:t>
            </a:r>
            <a:endParaRPr lang="es-ES">
              <a:solidFill>
                <a:schemeClr val="bg1"/>
              </a:solidFill>
            </a:endParaRPr>
          </a:p>
        </p:txBody>
      </p:sp>
      <p:pic>
        <p:nvPicPr>
          <p:cNvPr id="10245" name="Picture 34"/>
          <p:cNvPicPr>
            <a:picLocks noChangeAspect="1" noChangeArrowheads="1"/>
          </p:cNvPicPr>
          <p:nvPr/>
        </p:nvPicPr>
        <p:blipFill>
          <a:blip r:embed="rId2" cstate="print"/>
          <a:srcRect/>
          <a:stretch>
            <a:fillRect/>
          </a:stretch>
        </p:blipFill>
        <p:spPr bwMode="auto">
          <a:xfrm>
            <a:off x="755650" y="1030288"/>
            <a:ext cx="7699375" cy="4367212"/>
          </a:xfrm>
          <a:prstGeom prst="rect">
            <a:avLst/>
          </a:prstGeom>
          <a:noFill/>
          <a:ln w="9525">
            <a:noFill/>
            <a:miter lim="800000"/>
            <a:headEnd/>
            <a:tailEnd/>
          </a:ln>
        </p:spPr>
      </p:pic>
      <p:sp>
        <p:nvSpPr>
          <p:cNvPr id="10246" name="Text Box 35"/>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sp>
        <p:nvSpPr>
          <p:cNvPr id="9223" name="Oval 36"/>
          <p:cNvSpPr>
            <a:spLocks noChangeArrowheads="1"/>
          </p:cNvSpPr>
          <p:nvPr/>
        </p:nvSpPr>
        <p:spPr bwMode="auto">
          <a:xfrm>
            <a:off x="755650" y="2852738"/>
            <a:ext cx="5545138" cy="2544762"/>
          </a:xfrm>
          <a:prstGeom prst="ellipse">
            <a:avLst/>
          </a:prstGeom>
          <a:noFill/>
          <a:ln w="28575">
            <a:solidFill>
              <a:srgbClr val="993366"/>
            </a:solidFill>
            <a:round/>
            <a:headEnd/>
            <a:tailEnd/>
          </a:ln>
        </p:spPr>
        <p:txBody>
          <a:bodyPr wrap="none" anchor="ctr"/>
          <a:lstStyle/>
          <a:p>
            <a:endParaRPr lang="es-CO"/>
          </a:p>
        </p:txBody>
      </p:sp>
      <p:sp>
        <p:nvSpPr>
          <p:cNvPr id="8"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571536" y="1285860"/>
          <a:ext cx="8644030" cy="1849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5" name="Rectangle 5"/>
          <p:cNvSpPr>
            <a:spLocks noChangeArrowheads="1"/>
          </p:cNvSpPr>
          <p:nvPr/>
        </p:nvSpPr>
        <p:spPr bwMode="auto">
          <a:xfrm>
            <a:off x="3492500" y="44450"/>
            <a:ext cx="5770563" cy="769938"/>
          </a:xfrm>
          <a:prstGeom prst="rect">
            <a:avLst/>
          </a:prstGeom>
          <a:noFill/>
          <a:ln w="9525">
            <a:noFill/>
            <a:miter lim="800000"/>
            <a:headEnd/>
            <a:tailEnd/>
          </a:ln>
        </p:spPr>
        <p:txBody>
          <a:bodyPr>
            <a:spAutoFit/>
          </a:bodyPr>
          <a:lstStyle/>
          <a:p>
            <a:pPr algn="ctr"/>
            <a:r>
              <a:rPr lang="es-ES_tradnl" sz="4400" b="1">
                <a:solidFill>
                  <a:schemeClr val="bg1"/>
                </a:solidFill>
                <a:latin typeface="Calibri" pitchFamily="34" charset="0"/>
              </a:rPr>
              <a:t>Funciones del CONFIS</a:t>
            </a:r>
          </a:p>
        </p:txBody>
      </p:sp>
      <p:sp>
        <p:nvSpPr>
          <p:cNvPr id="12292" name="6 CuadroTexto"/>
          <p:cNvSpPr txBox="1">
            <a:spLocks noChangeArrowheads="1"/>
          </p:cNvSpPr>
          <p:nvPr/>
        </p:nvSpPr>
        <p:spPr bwMode="auto">
          <a:xfrm>
            <a:off x="1500188" y="2500313"/>
            <a:ext cx="7286625" cy="1784350"/>
          </a:xfrm>
          <a:prstGeom prst="rect">
            <a:avLst/>
          </a:prstGeom>
          <a:noFill/>
          <a:ln w="9525">
            <a:noFill/>
            <a:miter lim="800000"/>
            <a:headEnd/>
            <a:tailEnd/>
          </a:ln>
        </p:spPr>
        <p:txBody>
          <a:bodyPr>
            <a:spAutoFit/>
          </a:bodyPr>
          <a:lstStyle/>
          <a:p>
            <a:pPr marL="268288" indent="-268288">
              <a:buClr>
                <a:srgbClr val="333399"/>
              </a:buClr>
              <a:buFont typeface="Wingdings" pitchFamily="2" charset="2"/>
              <a:buChar char="ü"/>
              <a:defRPr/>
            </a:pPr>
            <a:r>
              <a:rPr lang="es-MX" sz="2200" dirty="0"/>
              <a:t>Presupuesto</a:t>
            </a:r>
          </a:p>
          <a:p>
            <a:pPr marL="268288" indent="-268288">
              <a:buClr>
                <a:srgbClr val="333399"/>
              </a:buClr>
              <a:buFont typeface="Wingdings" pitchFamily="2" charset="2"/>
              <a:buChar char="ü"/>
              <a:defRPr/>
            </a:pPr>
            <a:r>
              <a:rPr lang="es-MX" sz="2200" dirty="0"/>
              <a:t>Modificaciones al Presupuesto (Nivel Agregado)</a:t>
            </a:r>
          </a:p>
          <a:p>
            <a:pPr marL="268288" indent="-268288">
              <a:buClr>
                <a:srgbClr val="333399"/>
              </a:buClr>
              <a:buFont typeface="Wingdings" pitchFamily="2" charset="2"/>
              <a:buChar char="ü"/>
              <a:defRPr/>
            </a:pPr>
            <a:r>
              <a:rPr lang="es-MX" sz="2200" dirty="0"/>
              <a:t>Operaciones de Crédito</a:t>
            </a:r>
          </a:p>
          <a:p>
            <a:pPr marL="268288" indent="-268288">
              <a:buClr>
                <a:srgbClr val="333399"/>
              </a:buClr>
              <a:buFont typeface="Wingdings" pitchFamily="2" charset="2"/>
              <a:buChar char="ü"/>
              <a:defRPr/>
            </a:pPr>
            <a:r>
              <a:rPr lang="es-MX" sz="2200" dirty="0"/>
              <a:t>Vigencias Futuras</a:t>
            </a:r>
            <a:endParaRPr lang="es-CO" sz="2200" dirty="0"/>
          </a:p>
          <a:p>
            <a:pPr>
              <a:defRPr/>
            </a:pPr>
            <a:endParaRPr lang="es-CO" sz="2200" dirty="0"/>
          </a:p>
        </p:txBody>
      </p:sp>
      <p:graphicFrame>
        <p:nvGraphicFramePr>
          <p:cNvPr id="8" name="7 Diagrama"/>
          <p:cNvGraphicFramePr/>
          <p:nvPr/>
        </p:nvGraphicFramePr>
        <p:xfrm>
          <a:off x="-571536" y="4071942"/>
          <a:ext cx="8644030" cy="18494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438" name="8 CuadroTexto"/>
          <p:cNvSpPr txBox="1">
            <a:spLocks noChangeArrowheads="1"/>
          </p:cNvSpPr>
          <p:nvPr/>
        </p:nvSpPr>
        <p:spPr bwMode="auto">
          <a:xfrm>
            <a:off x="1500188" y="5321300"/>
            <a:ext cx="7286625" cy="1108075"/>
          </a:xfrm>
          <a:prstGeom prst="rect">
            <a:avLst/>
          </a:prstGeom>
          <a:noFill/>
          <a:ln w="9525">
            <a:noFill/>
            <a:miter lim="800000"/>
            <a:headEnd/>
            <a:tailEnd/>
          </a:ln>
        </p:spPr>
        <p:txBody>
          <a:bodyPr>
            <a:spAutoFit/>
          </a:bodyPr>
          <a:lstStyle/>
          <a:p>
            <a:pPr marL="268288" indent="-268288">
              <a:buClr>
                <a:srgbClr val="333399"/>
              </a:buClr>
              <a:buFont typeface="Wingdings" pitchFamily="2" charset="2"/>
              <a:buChar char="ü"/>
            </a:pPr>
            <a:r>
              <a:rPr lang="es-MX" sz="2200"/>
              <a:t>Presupuesto</a:t>
            </a:r>
          </a:p>
          <a:p>
            <a:pPr marL="268288" indent="-268288">
              <a:buClr>
                <a:srgbClr val="333399"/>
              </a:buClr>
              <a:buFont typeface="Wingdings" pitchFamily="2" charset="2"/>
              <a:buChar char="ü"/>
            </a:pPr>
            <a:r>
              <a:rPr lang="es-MX" sz="2200"/>
              <a:t>Modificaciones al Presupuesto</a:t>
            </a:r>
          </a:p>
          <a:p>
            <a:pPr marL="268288" indent="-268288">
              <a:buClr>
                <a:srgbClr val="333399"/>
              </a:buClr>
            </a:pPr>
            <a:r>
              <a:rPr lang="es-MX" sz="2200"/>
              <a:t>    (Nivel Agregado)</a:t>
            </a:r>
            <a:endParaRPr lang="es-CO" sz="2200"/>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sp>
        <p:nvSpPr>
          <p:cNvPr id="11267" name="Rectangle 6"/>
          <p:cNvSpPr>
            <a:spLocks noChangeArrowheads="1"/>
          </p:cNvSpPr>
          <p:nvPr/>
        </p:nvSpPr>
        <p:spPr bwMode="auto">
          <a:xfrm>
            <a:off x="6873875" y="4003675"/>
            <a:ext cx="1296988" cy="431800"/>
          </a:xfrm>
          <a:prstGeom prst="rect">
            <a:avLst/>
          </a:prstGeom>
          <a:solidFill>
            <a:schemeClr val="bg1"/>
          </a:solidFill>
          <a:ln w="9525">
            <a:noFill/>
            <a:miter lim="800000"/>
            <a:headEnd/>
            <a:tailEnd/>
          </a:ln>
        </p:spPr>
        <p:txBody>
          <a:bodyPr wrap="none" anchor="ctr"/>
          <a:lstStyle/>
          <a:p>
            <a:endParaRPr lang="es-CO"/>
          </a:p>
        </p:txBody>
      </p:sp>
      <p:sp>
        <p:nvSpPr>
          <p:cNvPr id="11268" name="Text Box 8"/>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2. Estructura Institucional</a:t>
            </a:r>
            <a:endParaRPr lang="es-ES" sz="1600" b="1" i="1">
              <a:solidFill>
                <a:srgbClr val="A50021"/>
              </a:solidFill>
            </a:endParaRPr>
          </a:p>
        </p:txBody>
      </p:sp>
      <p:sp>
        <p:nvSpPr>
          <p:cNvPr id="11269" name="Line 9"/>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11270" name="Rectangle 10"/>
          <p:cNvSpPr>
            <a:spLocks noChangeArrowheads="1"/>
          </p:cNvSpPr>
          <p:nvPr/>
        </p:nvSpPr>
        <p:spPr bwMode="auto">
          <a:xfrm>
            <a:off x="179388" y="320675"/>
            <a:ext cx="3168650"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Estructura de los OCAD</a:t>
            </a:r>
            <a:endParaRPr lang="es-ES">
              <a:solidFill>
                <a:schemeClr val="bg1"/>
              </a:solidFill>
            </a:endParaRPr>
          </a:p>
        </p:txBody>
      </p:sp>
      <p:sp>
        <p:nvSpPr>
          <p:cNvPr id="11271" name="AutoShape 10"/>
          <p:cNvSpPr>
            <a:spLocks noChangeAspect="1" noChangeArrowheads="1" noTextEdit="1"/>
          </p:cNvSpPr>
          <p:nvPr/>
        </p:nvSpPr>
        <p:spPr bwMode="auto">
          <a:xfrm>
            <a:off x="-36513" y="836613"/>
            <a:ext cx="4973638" cy="2592387"/>
          </a:xfrm>
          <a:prstGeom prst="rect">
            <a:avLst/>
          </a:prstGeom>
          <a:noFill/>
          <a:ln w="9525">
            <a:noFill/>
            <a:miter lim="800000"/>
            <a:headEnd/>
            <a:tailEnd/>
          </a:ln>
        </p:spPr>
        <p:txBody>
          <a:bodyPr/>
          <a:lstStyle/>
          <a:p>
            <a:endParaRPr lang="es-ES"/>
          </a:p>
        </p:txBody>
      </p:sp>
      <p:pic>
        <p:nvPicPr>
          <p:cNvPr id="11272" name="Picture 12"/>
          <p:cNvPicPr>
            <a:picLocks noChangeAspect="1" noChangeArrowheads="1"/>
          </p:cNvPicPr>
          <p:nvPr/>
        </p:nvPicPr>
        <p:blipFill>
          <a:blip r:embed="rId2" cstate="print"/>
          <a:srcRect t="50000" r="25786"/>
          <a:stretch>
            <a:fillRect/>
          </a:stretch>
        </p:blipFill>
        <p:spPr bwMode="auto">
          <a:xfrm>
            <a:off x="-36513" y="1344613"/>
            <a:ext cx="4973638" cy="2090737"/>
          </a:xfrm>
          <a:prstGeom prst="rect">
            <a:avLst/>
          </a:prstGeom>
          <a:noFill/>
          <a:ln w="9525">
            <a:noFill/>
            <a:miter lim="800000"/>
            <a:headEnd/>
            <a:tailEnd/>
          </a:ln>
        </p:spPr>
      </p:pic>
      <p:sp>
        <p:nvSpPr>
          <p:cNvPr id="4" name="3 Rectángulo"/>
          <p:cNvSpPr/>
          <p:nvPr/>
        </p:nvSpPr>
        <p:spPr>
          <a:xfrm>
            <a:off x="3778250" y="1125538"/>
            <a:ext cx="1368425"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274" name="Rectangle 5"/>
          <p:cNvSpPr>
            <a:spLocks noChangeArrowheads="1"/>
          </p:cNvSpPr>
          <p:nvPr/>
        </p:nvSpPr>
        <p:spPr bwMode="auto">
          <a:xfrm>
            <a:off x="250825" y="915988"/>
            <a:ext cx="4392613" cy="503237"/>
          </a:xfrm>
          <a:prstGeom prst="rect">
            <a:avLst/>
          </a:prstGeom>
          <a:solidFill>
            <a:schemeClr val="bg1"/>
          </a:solidFill>
          <a:ln w="9525">
            <a:noFill/>
            <a:miter lim="800000"/>
            <a:headEnd/>
            <a:tailEnd/>
          </a:ln>
        </p:spPr>
        <p:txBody>
          <a:bodyPr wrap="none" anchor="ctr"/>
          <a:lstStyle/>
          <a:p>
            <a:pPr algn="ctr"/>
            <a:r>
              <a:rPr lang="es-CO" sz="1600" b="1">
                <a:solidFill>
                  <a:srgbClr val="CC0000"/>
                </a:solidFill>
              </a:rPr>
              <a:t>Fondo de Ciencia, Tecnología e Innovación</a:t>
            </a:r>
            <a:endParaRPr lang="es-ES" sz="1600" b="1">
              <a:solidFill>
                <a:srgbClr val="CC0000"/>
              </a:solidFill>
            </a:endParaRPr>
          </a:p>
        </p:txBody>
      </p:sp>
      <p:pic>
        <p:nvPicPr>
          <p:cNvPr id="11275" name="Picture 13"/>
          <p:cNvPicPr>
            <a:picLocks noChangeAspect="1" noChangeArrowheads="1"/>
          </p:cNvPicPr>
          <p:nvPr/>
        </p:nvPicPr>
        <p:blipFill>
          <a:blip r:embed="rId3" cstate="print"/>
          <a:srcRect l="38969" t="61847" r="4266" b="9468"/>
          <a:stretch>
            <a:fillRect/>
          </a:stretch>
        </p:blipFill>
        <p:spPr bwMode="auto">
          <a:xfrm>
            <a:off x="3419475" y="3427413"/>
            <a:ext cx="5165725" cy="2089150"/>
          </a:xfrm>
          <a:prstGeom prst="rect">
            <a:avLst/>
          </a:prstGeom>
          <a:noFill/>
          <a:ln w="9525">
            <a:noFill/>
            <a:miter lim="800000"/>
            <a:headEnd/>
            <a:tailEnd/>
          </a:ln>
          <a:effectLst/>
        </p:spPr>
      </p:pic>
      <p:sp>
        <p:nvSpPr>
          <p:cNvPr id="14" name="13 Rectángulo"/>
          <p:cNvSpPr/>
          <p:nvPr/>
        </p:nvSpPr>
        <p:spPr>
          <a:xfrm>
            <a:off x="7737475" y="5084763"/>
            <a:ext cx="1079500"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277" name="Rectangle 5"/>
          <p:cNvSpPr>
            <a:spLocks noChangeArrowheads="1"/>
          </p:cNvSpPr>
          <p:nvPr/>
        </p:nvSpPr>
        <p:spPr bwMode="auto">
          <a:xfrm>
            <a:off x="5216525" y="3141663"/>
            <a:ext cx="3314700" cy="503237"/>
          </a:xfrm>
          <a:prstGeom prst="rect">
            <a:avLst/>
          </a:prstGeom>
          <a:solidFill>
            <a:schemeClr val="bg1"/>
          </a:solidFill>
          <a:ln w="9525">
            <a:noFill/>
            <a:miter lim="800000"/>
            <a:headEnd/>
            <a:tailEnd/>
          </a:ln>
        </p:spPr>
        <p:txBody>
          <a:bodyPr wrap="none" anchor="ctr"/>
          <a:lstStyle/>
          <a:p>
            <a:pPr algn="ctr"/>
            <a:r>
              <a:rPr lang="es-CO" sz="1600" b="1">
                <a:solidFill>
                  <a:srgbClr val="CC0000"/>
                </a:solidFill>
              </a:rPr>
              <a:t>Fondo de Desarrollo Regional</a:t>
            </a:r>
            <a:endParaRPr lang="es-ES" sz="1600" b="1">
              <a:solidFill>
                <a:srgbClr val="CC0000"/>
              </a:solidFill>
            </a:endParaRPr>
          </a:p>
        </p:txBody>
      </p:sp>
      <p:sp>
        <p:nvSpPr>
          <p:cNvPr id="15"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sp>
        <p:nvSpPr>
          <p:cNvPr id="12291" name="Text Box 19"/>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1. Generalidades del Sistema</a:t>
            </a:r>
            <a:endParaRPr lang="es-ES" sz="1600" b="1" i="1">
              <a:solidFill>
                <a:srgbClr val="A50021"/>
              </a:solidFill>
            </a:endParaRPr>
          </a:p>
        </p:txBody>
      </p:sp>
      <p:sp>
        <p:nvSpPr>
          <p:cNvPr id="12292" name="Line 20"/>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12293" name="Rectangle 18"/>
          <p:cNvSpPr>
            <a:spLocks noChangeArrowheads="1"/>
          </p:cNvSpPr>
          <p:nvPr/>
        </p:nvSpPr>
        <p:spPr bwMode="auto">
          <a:xfrm>
            <a:off x="179388" y="320675"/>
            <a:ext cx="3455987"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Estructura regional de los OCAD</a:t>
            </a:r>
            <a:endParaRPr lang="es-ES">
              <a:solidFill>
                <a:schemeClr val="bg1"/>
              </a:solidFill>
            </a:endParaRPr>
          </a:p>
        </p:txBody>
      </p:sp>
      <p:sp>
        <p:nvSpPr>
          <p:cNvPr id="12294" name="Rectangle 6"/>
          <p:cNvSpPr>
            <a:spLocks noChangeArrowheads="1"/>
          </p:cNvSpPr>
          <p:nvPr/>
        </p:nvSpPr>
        <p:spPr bwMode="auto">
          <a:xfrm>
            <a:off x="828675" y="1352550"/>
            <a:ext cx="3816350" cy="4381500"/>
          </a:xfrm>
          <a:prstGeom prst="rect">
            <a:avLst/>
          </a:prstGeom>
          <a:noFill/>
          <a:ln w="9525">
            <a:noFill/>
            <a:miter lim="800000"/>
            <a:headEnd/>
            <a:tailEnd/>
          </a:ln>
          <a:effectLst/>
        </p:spPr>
        <p:txBody>
          <a:bodyPr>
            <a:spAutoFit/>
          </a:bodyPr>
          <a:lstStyle/>
          <a:p>
            <a:r>
              <a:rPr lang="es-CO" sz="1400" b="1">
                <a:solidFill>
                  <a:srgbClr val="993366"/>
                </a:solidFill>
              </a:rPr>
              <a:t>1. Región Caribe:</a:t>
            </a:r>
            <a:endParaRPr lang="es-CO" sz="1400"/>
          </a:p>
          <a:p>
            <a:pPr marL="179388" lvl="1"/>
            <a:r>
              <a:rPr lang="es-CO" sz="1200"/>
              <a:t>1.1. Atlántico</a:t>
            </a:r>
          </a:p>
          <a:p>
            <a:pPr marL="179388" lvl="1"/>
            <a:r>
              <a:rPr lang="es-CO" sz="1200"/>
              <a:t>1.2. Bolívar</a:t>
            </a:r>
          </a:p>
          <a:p>
            <a:pPr marL="179388" lvl="1"/>
            <a:r>
              <a:rPr lang="es-CO" sz="1200"/>
              <a:t>1.3. Cesar</a:t>
            </a:r>
          </a:p>
          <a:p>
            <a:pPr marL="179388" lvl="1"/>
            <a:r>
              <a:rPr lang="es-CO" sz="1200"/>
              <a:t>1.4. Córdoba</a:t>
            </a:r>
          </a:p>
          <a:p>
            <a:pPr marL="179388" lvl="1"/>
            <a:r>
              <a:rPr lang="es-CO" sz="1200"/>
              <a:t>1.5. La Guajira</a:t>
            </a:r>
          </a:p>
          <a:p>
            <a:pPr marL="179388" lvl="1"/>
            <a:r>
              <a:rPr lang="es-CO" sz="1200"/>
              <a:t>1.6. Magdalena</a:t>
            </a:r>
          </a:p>
          <a:p>
            <a:pPr marL="179388" lvl="1"/>
            <a:r>
              <a:rPr lang="es-CO" sz="1200"/>
              <a:t>1.7. San Andrés, Providencia y Santa Catalina</a:t>
            </a:r>
          </a:p>
          <a:p>
            <a:pPr marL="179388" lvl="1"/>
            <a:r>
              <a:rPr lang="es-CO" sz="1200"/>
              <a:t>1.8. Sucre</a:t>
            </a:r>
          </a:p>
          <a:p>
            <a:pPr marL="179388" lvl="1"/>
            <a:endParaRPr lang="es-CO" sz="1200"/>
          </a:p>
          <a:p>
            <a:r>
              <a:rPr lang="es-CO" sz="1400" b="1">
                <a:solidFill>
                  <a:srgbClr val="993366"/>
                </a:solidFill>
              </a:rPr>
              <a:t>2. Región Centro – Oriente:</a:t>
            </a:r>
            <a:endParaRPr lang="es-CO" sz="1400"/>
          </a:p>
          <a:p>
            <a:r>
              <a:rPr lang="es-CO" sz="1200"/>
              <a:t>    2.1. Boyacá</a:t>
            </a:r>
          </a:p>
          <a:p>
            <a:r>
              <a:rPr lang="es-CO" sz="1200"/>
              <a:t>    2.2. Cundinamarca</a:t>
            </a:r>
          </a:p>
          <a:p>
            <a:r>
              <a:rPr lang="es-CO" sz="1200"/>
              <a:t>    2.3. Norte de Santander</a:t>
            </a:r>
          </a:p>
          <a:p>
            <a:r>
              <a:rPr lang="es-CO" sz="1200"/>
              <a:t>    2.4. Santander</a:t>
            </a:r>
          </a:p>
          <a:p>
            <a:r>
              <a:rPr lang="es-CO" sz="1200"/>
              <a:t>    2.5. Bogotá D.C.</a:t>
            </a:r>
          </a:p>
          <a:p>
            <a:pPr marL="538163" lvl="3"/>
            <a:r>
              <a:rPr lang="es-CO" sz="1200"/>
              <a:t>    </a:t>
            </a:r>
          </a:p>
          <a:p>
            <a:r>
              <a:rPr lang="es-CO" sz="1400" b="1">
                <a:solidFill>
                  <a:srgbClr val="993366"/>
                </a:solidFill>
              </a:rPr>
              <a:t>3. Región Eje Cafetero:</a:t>
            </a:r>
            <a:endParaRPr lang="es-CO" sz="1400"/>
          </a:p>
          <a:p>
            <a:r>
              <a:rPr lang="es-CO" sz="1200"/>
              <a:t>    3.1. Antioquia</a:t>
            </a:r>
          </a:p>
          <a:p>
            <a:r>
              <a:rPr lang="es-CO" sz="1200"/>
              <a:t>    3.2. Caldas</a:t>
            </a:r>
          </a:p>
          <a:p>
            <a:r>
              <a:rPr lang="es-CO" sz="1200"/>
              <a:t>    3.3. Quindío</a:t>
            </a:r>
          </a:p>
          <a:p>
            <a:r>
              <a:rPr lang="es-CO" sz="1200"/>
              <a:t>    3.4. Risaralda</a:t>
            </a:r>
          </a:p>
          <a:p>
            <a:pPr marL="179388" lvl="1"/>
            <a:endParaRPr lang="es-CO" sz="1200"/>
          </a:p>
        </p:txBody>
      </p:sp>
      <p:sp>
        <p:nvSpPr>
          <p:cNvPr id="12295" name="Rectangle 8"/>
          <p:cNvSpPr>
            <a:spLocks noChangeArrowheads="1"/>
          </p:cNvSpPr>
          <p:nvPr/>
        </p:nvSpPr>
        <p:spPr bwMode="auto">
          <a:xfrm>
            <a:off x="5219700" y="1333500"/>
            <a:ext cx="2592388" cy="4016375"/>
          </a:xfrm>
          <a:prstGeom prst="rect">
            <a:avLst/>
          </a:prstGeom>
          <a:noFill/>
          <a:ln w="9525">
            <a:noFill/>
            <a:miter lim="800000"/>
            <a:headEnd/>
            <a:tailEnd/>
          </a:ln>
          <a:effectLst/>
        </p:spPr>
        <p:txBody>
          <a:bodyPr>
            <a:spAutoFit/>
          </a:bodyPr>
          <a:lstStyle/>
          <a:p>
            <a:r>
              <a:rPr lang="es-CO" sz="1400" b="1">
                <a:solidFill>
                  <a:srgbClr val="993366"/>
                </a:solidFill>
              </a:rPr>
              <a:t>4. Región Pacífico:</a:t>
            </a:r>
            <a:endParaRPr lang="es-CO" sz="1400"/>
          </a:p>
          <a:p>
            <a:pPr marL="179388" lvl="1"/>
            <a:r>
              <a:rPr lang="es-CO" sz="1200"/>
              <a:t>4.1. Cauca</a:t>
            </a:r>
          </a:p>
          <a:p>
            <a:pPr marL="179388" lvl="1"/>
            <a:r>
              <a:rPr lang="es-CO" sz="1200"/>
              <a:t>4.2. Chocó</a:t>
            </a:r>
          </a:p>
          <a:p>
            <a:pPr marL="179388" lvl="1"/>
            <a:r>
              <a:rPr lang="es-CO" sz="1200"/>
              <a:t>4.3. Nariño</a:t>
            </a:r>
          </a:p>
          <a:p>
            <a:pPr marL="179388" lvl="1"/>
            <a:r>
              <a:rPr lang="es-CO" sz="1200"/>
              <a:t>4.4. Valle del Cauca</a:t>
            </a:r>
          </a:p>
          <a:p>
            <a:pPr marL="179388" lvl="1"/>
            <a:endParaRPr lang="es-CO" sz="1200"/>
          </a:p>
          <a:p>
            <a:pPr marL="179388" lvl="1"/>
            <a:r>
              <a:rPr lang="es-CO" sz="1400" b="1">
                <a:solidFill>
                  <a:srgbClr val="993366"/>
                </a:solidFill>
              </a:rPr>
              <a:t>5. Región Centro – Sur:</a:t>
            </a:r>
            <a:endParaRPr lang="es-CO" sz="1400"/>
          </a:p>
          <a:p>
            <a:r>
              <a:rPr lang="es-CO" sz="1200"/>
              <a:t>    5.1. Amazonas</a:t>
            </a:r>
          </a:p>
          <a:p>
            <a:r>
              <a:rPr lang="es-CO" sz="1200"/>
              <a:t>    5.2. Caquetá</a:t>
            </a:r>
          </a:p>
          <a:p>
            <a:r>
              <a:rPr lang="es-CO" sz="1200"/>
              <a:t>    5.3. Huila</a:t>
            </a:r>
          </a:p>
          <a:p>
            <a:r>
              <a:rPr lang="es-CO" sz="1200"/>
              <a:t>    5.4. Putumayo</a:t>
            </a:r>
          </a:p>
          <a:p>
            <a:r>
              <a:rPr lang="es-CO" sz="1200"/>
              <a:t>    5.5. Tolima</a:t>
            </a:r>
          </a:p>
          <a:p>
            <a:pPr marL="538163" lvl="3"/>
            <a:r>
              <a:rPr lang="es-CO" sz="1200"/>
              <a:t>    </a:t>
            </a:r>
          </a:p>
          <a:p>
            <a:r>
              <a:rPr lang="es-CO" sz="1400" b="1">
                <a:solidFill>
                  <a:srgbClr val="993366"/>
                </a:solidFill>
              </a:rPr>
              <a:t>6. Región del Llano:</a:t>
            </a:r>
            <a:endParaRPr lang="es-CO" sz="1400"/>
          </a:p>
          <a:p>
            <a:r>
              <a:rPr lang="es-CO" sz="1200"/>
              <a:t>    6.1. Arauca</a:t>
            </a:r>
          </a:p>
          <a:p>
            <a:r>
              <a:rPr lang="es-CO" sz="1200"/>
              <a:t>    6.2. Casanare</a:t>
            </a:r>
          </a:p>
          <a:p>
            <a:r>
              <a:rPr lang="es-CO" sz="1200"/>
              <a:t>    6.3. Guainía</a:t>
            </a:r>
          </a:p>
          <a:p>
            <a:r>
              <a:rPr lang="es-CO" sz="1200"/>
              <a:t>    6.4. Guaviare</a:t>
            </a:r>
          </a:p>
          <a:p>
            <a:r>
              <a:rPr lang="es-CO" sz="1200"/>
              <a:t>    6.5. Meta</a:t>
            </a:r>
          </a:p>
          <a:p>
            <a:r>
              <a:rPr lang="es-CO" sz="1200"/>
              <a:t>    6.6. Vaupés </a:t>
            </a:r>
          </a:p>
          <a:p>
            <a:r>
              <a:rPr lang="es-CO" sz="1200"/>
              <a:t>    6.7. Vichada</a:t>
            </a:r>
          </a:p>
        </p:txBody>
      </p:sp>
      <p:grpSp>
        <p:nvGrpSpPr>
          <p:cNvPr id="2" name="3 Grupo"/>
          <p:cNvGrpSpPr>
            <a:grpSpLocks/>
          </p:cNvGrpSpPr>
          <p:nvPr/>
        </p:nvGrpSpPr>
        <p:grpSpPr bwMode="auto">
          <a:xfrm>
            <a:off x="323850" y="415925"/>
            <a:ext cx="8280400" cy="4237038"/>
            <a:chOff x="323528" y="415242"/>
            <a:chExt cx="8280920" cy="4237894"/>
          </a:xfrm>
        </p:grpSpPr>
        <p:sp>
          <p:nvSpPr>
            <p:cNvPr id="3" name="2 Elipse"/>
            <p:cNvSpPr/>
            <p:nvPr/>
          </p:nvSpPr>
          <p:spPr>
            <a:xfrm>
              <a:off x="323528" y="2997038"/>
              <a:ext cx="3311733" cy="1656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0" name="29 Rectángulo redondeado"/>
            <p:cNvSpPr/>
            <p:nvPr/>
          </p:nvSpPr>
          <p:spPr>
            <a:xfrm>
              <a:off x="5364158" y="415242"/>
              <a:ext cx="3240290" cy="9368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i="1" dirty="0">
                  <a:solidFill>
                    <a:srgbClr val="FF0000"/>
                  </a:solidFill>
                </a:rPr>
                <a:t>Los proyectos regionales pueden incluir territorios que pertenezcan a </a:t>
              </a:r>
              <a:r>
                <a:rPr lang="es-ES" sz="1400" b="1" i="1" dirty="0">
                  <a:solidFill>
                    <a:srgbClr val="FF0000"/>
                  </a:solidFill>
                </a:rPr>
                <a:t>otros grupos </a:t>
              </a:r>
              <a:r>
                <a:rPr lang="es-ES" sz="1400" i="1" dirty="0">
                  <a:solidFill>
                    <a:srgbClr val="FF0000"/>
                  </a:solidFill>
                </a:rPr>
                <a:t>regionales</a:t>
              </a:r>
            </a:p>
          </p:txBody>
        </p:sp>
      </p:grpSp>
      <p:sp>
        <p:nvSpPr>
          <p:cNvPr id="11"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cstate="print"/>
          <a:srcRect/>
          <a:stretch>
            <a:fillRect/>
          </a:stretch>
        </p:blipFill>
        <p:spPr bwMode="auto">
          <a:xfrm>
            <a:off x="611188" y="1100138"/>
            <a:ext cx="7777162" cy="4568825"/>
          </a:xfrm>
          <a:prstGeom prst="rect">
            <a:avLst/>
          </a:prstGeom>
          <a:noFill/>
          <a:ln w="9525">
            <a:noFill/>
            <a:miter lim="800000"/>
            <a:headEnd/>
            <a:tailEnd/>
          </a:ln>
        </p:spPr>
      </p:pic>
      <p:sp>
        <p:nvSpPr>
          <p:cNvPr id="13315" name="Text Box 4"/>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sp>
        <p:nvSpPr>
          <p:cNvPr id="13316" name="Text Box 8"/>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2. Estructura Institucional</a:t>
            </a:r>
            <a:endParaRPr lang="es-ES" sz="1600" b="1" i="1">
              <a:solidFill>
                <a:srgbClr val="A50021"/>
              </a:solidFill>
            </a:endParaRPr>
          </a:p>
        </p:txBody>
      </p:sp>
      <p:sp>
        <p:nvSpPr>
          <p:cNvPr id="13317" name="Line 9"/>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13318" name="Rectangle 10"/>
          <p:cNvSpPr>
            <a:spLocks noChangeArrowheads="1"/>
          </p:cNvSpPr>
          <p:nvPr/>
        </p:nvSpPr>
        <p:spPr bwMode="auto">
          <a:xfrm>
            <a:off x="179388" y="320675"/>
            <a:ext cx="4824412"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Órganos del Sistema General de Regalías</a:t>
            </a:r>
            <a:endParaRPr lang="es-ES">
              <a:solidFill>
                <a:schemeClr val="bg1"/>
              </a:solidFill>
            </a:endParaRPr>
          </a:p>
        </p:txBody>
      </p:sp>
      <p:sp>
        <p:nvSpPr>
          <p:cNvPr id="7"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grpSp>
        <p:nvGrpSpPr>
          <p:cNvPr id="2" name="Group 8"/>
          <p:cNvGrpSpPr>
            <a:grpSpLocks/>
          </p:cNvGrpSpPr>
          <p:nvPr/>
        </p:nvGrpSpPr>
        <p:grpSpPr bwMode="auto">
          <a:xfrm>
            <a:off x="1044575" y="1052513"/>
            <a:ext cx="7272338" cy="4175125"/>
            <a:chOff x="658" y="550"/>
            <a:chExt cx="4717" cy="2835"/>
          </a:xfrm>
        </p:grpSpPr>
        <p:pic>
          <p:nvPicPr>
            <p:cNvPr id="14343" name="Picture 3"/>
            <p:cNvPicPr>
              <a:picLocks noChangeAspect="1" noChangeArrowheads="1"/>
            </p:cNvPicPr>
            <p:nvPr/>
          </p:nvPicPr>
          <p:blipFill>
            <a:blip r:embed="rId2" cstate="print"/>
            <a:srcRect b="3076"/>
            <a:stretch>
              <a:fillRect/>
            </a:stretch>
          </p:blipFill>
          <p:spPr bwMode="auto">
            <a:xfrm>
              <a:off x="658" y="550"/>
              <a:ext cx="4717" cy="2835"/>
            </a:xfrm>
            <a:prstGeom prst="rect">
              <a:avLst/>
            </a:prstGeom>
            <a:noFill/>
            <a:ln w="9525">
              <a:noFill/>
              <a:miter lim="800000"/>
              <a:headEnd/>
              <a:tailEnd/>
            </a:ln>
          </p:spPr>
        </p:pic>
        <p:sp>
          <p:nvSpPr>
            <p:cNvPr id="14344" name="Line 7"/>
            <p:cNvSpPr>
              <a:spLocks noChangeShapeType="1"/>
            </p:cNvSpPr>
            <p:nvPr/>
          </p:nvSpPr>
          <p:spPr bwMode="auto">
            <a:xfrm>
              <a:off x="703" y="3385"/>
              <a:ext cx="4626" cy="0"/>
            </a:xfrm>
            <a:prstGeom prst="line">
              <a:avLst/>
            </a:prstGeom>
            <a:noFill/>
            <a:ln w="9525">
              <a:solidFill>
                <a:srgbClr val="CC0000"/>
              </a:solidFill>
              <a:round/>
              <a:headEnd/>
              <a:tailEnd/>
            </a:ln>
          </p:spPr>
          <p:txBody>
            <a:bodyPr/>
            <a:lstStyle/>
            <a:p>
              <a:endParaRPr lang="es-ES"/>
            </a:p>
          </p:txBody>
        </p:sp>
      </p:grpSp>
      <p:sp>
        <p:nvSpPr>
          <p:cNvPr id="14340" name="Text Box 9"/>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2. Estructura Institucional</a:t>
            </a:r>
            <a:endParaRPr lang="es-ES" sz="1600" b="1" i="1">
              <a:solidFill>
                <a:srgbClr val="A50021"/>
              </a:solidFill>
            </a:endParaRPr>
          </a:p>
        </p:txBody>
      </p:sp>
      <p:sp>
        <p:nvSpPr>
          <p:cNvPr id="14341" name="Line 10"/>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14342" name="Rectangle 11"/>
          <p:cNvSpPr>
            <a:spLocks noChangeArrowheads="1"/>
          </p:cNvSpPr>
          <p:nvPr/>
        </p:nvSpPr>
        <p:spPr bwMode="auto">
          <a:xfrm>
            <a:off x="179388" y="320675"/>
            <a:ext cx="4824412"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Órganos del Sistema General de Regalías</a:t>
            </a:r>
            <a:endParaRPr lang="es-ES">
              <a:solidFill>
                <a:schemeClr val="bg1"/>
              </a:solidFill>
            </a:endParaRPr>
          </a:p>
        </p:txBody>
      </p:sp>
      <p:sp>
        <p:nvSpPr>
          <p:cNvPr id="9"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srcRect b="1749"/>
          <a:stretch>
            <a:fillRect/>
          </a:stretch>
        </p:blipFill>
        <p:spPr bwMode="auto">
          <a:xfrm>
            <a:off x="1042988" y="1196975"/>
            <a:ext cx="6985000" cy="4103688"/>
          </a:xfrm>
          <a:prstGeom prst="rect">
            <a:avLst/>
          </a:prstGeom>
          <a:noFill/>
          <a:ln w="9525">
            <a:noFill/>
            <a:miter lim="800000"/>
            <a:headEnd/>
            <a:tailEnd/>
          </a:ln>
        </p:spPr>
      </p:pic>
      <p:sp>
        <p:nvSpPr>
          <p:cNvPr id="15363" name="Text Box 4"/>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sp>
        <p:nvSpPr>
          <p:cNvPr id="15364" name="Text Box 6"/>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2. Estructura Institucional</a:t>
            </a:r>
            <a:endParaRPr lang="es-ES" sz="1600" b="1" i="1">
              <a:solidFill>
                <a:srgbClr val="A50021"/>
              </a:solidFill>
            </a:endParaRPr>
          </a:p>
        </p:txBody>
      </p:sp>
      <p:sp>
        <p:nvSpPr>
          <p:cNvPr id="15365" name="Line 7"/>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15366" name="Rectangle 8"/>
          <p:cNvSpPr>
            <a:spLocks noChangeArrowheads="1"/>
          </p:cNvSpPr>
          <p:nvPr/>
        </p:nvSpPr>
        <p:spPr bwMode="auto">
          <a:xfrm>
            <a:off x="179388" y="320675"/>
            <a:ext cx="4824412"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Órganos del Sistema General de Regalías</a:t>
            </a:r>
            <a:endParaRPr lang="es-ES">
              <a:solidFill>
                <a:schemeClr val="bg1"/>
              </a:solidFill>
            </a:endParaRPr>
          </a:p>
        </p:txBody>
      </p:sp>
      <p:sp>
        <p:nvSpPr>
          <p:cNvPr id="7"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cstate="print"/>
          <a:srcRect b="1053"/>
          <a:stretch>
            <a:fillRect/>
          </a:stretch>
        </p:blipFill>
        <p:spPr bwMode="auto">
          <a:xfrm>
            <a:off x="971550" y="1268413"/>
            <a:ext cx="7004050" cy="4176712"/>
          </a:xfrm>
          <a:prstGeom prst="rect">
            <a:avLst/>
          </a:prstGeom>
          <a:noFill/>
          <a:ln w="9525">
            <a:noFill/>
            <a:miter lim="800000"/>
            <a:headEnd/>
            <a:tailEnd/>
          </a:ln>
        </p:spPr>
      </p:pic>
      <p:sp>
        <p:nvSpPr>
          <p:cNvPr id="16387" name="Text Box 4"/>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sp>
        <p:nvSpPr>
          <p:cNvPr id="16388" name="Text Box 6"/>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2. Estructura Institucional</a:t>
            </a:r>
            <a:endParaRPr lang="es-ES" sz="1600" b="1" i="1">
              <a:solidFill>
                <a:srgbClr val="A50021"/>
              </a:solidFill>
            </a:endParaRPr>
          </a:p>
        </p:txBody>
      </p:sp>
      <p:sp>
        <p:nvSpPr>
          <p:cNvPr id="16389" name="Line 7"/>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16390" name="Rectangle 8"/>
          <p:cNvSpPr>
            <a:spLocks noChangeArrowheads="1"/>
          </p:cNvSpPr>
          <p:nvPr/>
        </p:nvSpPr>
        <p:spPr bwMode="auto">
          <a:xfrm>
            <a:off x="179388" y="320675"/>
            <a:ext cx="4824412"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Órganos del Sistema General de Regalías</a:t>
            </a:r>
            <a:endParaRPr lang="es-ES">
              <a:solidFill>
                <a:schemeClr val="bg1"/>
              </a:solidFill>
            </a:endParaRPr>
          </a:p>
        </p:txBody>
      </p:sp>
      <p:sp>
        <p:nvSpPr>
          <p:cNvPr id="16391" name="Line 9"/>
          <p:cNvSpPr>
            <a:spLocks noChangeShapeType="1"/>
          </p:cNvSpPr>
          <p:nvPr/>
        </p:nvSpPr>
        <p:spPr bwMode="auto">
          <a:xfrm>
            <a:off x="1692275" y="5300663"/>
            <a:ext cx="2159000" cy="0"/>
          </a:xfrm>
          <a:prstGeom prst="line">
            <a:avLst/>
          </a:prstGeom>
          <a:noFill/>
          <a:ln w="28575">
            <a:solidFill>
              <a:srgbClr val="990000"/>
            </a:solidFill>
            <a:round/>
            <a:headEnd/>
            <a:tailEnd/>
          </a:ln>
        </p:spPr>
        <p:txBody>
          <a:bodyPr/>
          <a:lstStyle/>
          <a:p>
            <a:endParaRPr lang="es-ES"/>
          </a:p>
        </p:txBody>
      </p:sp>
      <p:sp>
        <p:nvSpPr>
          <p:cNvPr id="8"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79388" y="6453188"/>
            <a:ext cx="5327650" cy="244475"/>
          </a:xfrm>
          <a:prstGeom prst="rect">
            <a:avLst/>
          </a:prstGeom>
          <a:noFill/>
          <a:ln w="9525">
            <a:noFill/>
            <a:miter lim="800000"/>
            <a:headEnd/>
            <a:tailEnd/>
          </a:ln>
        </p:spPr>
        <p:txBody>
          <a:bodyPr>
            <a:spAutoFit/>
          </a:bodyPr>
          <a:lstStyle/>
          <a:p>
            <a:pPr>
              <a:spcBef>
                <a:spcPct val="50000"/>
              </a:spcBef>
            </a:pPr>
            <a:r>
              <a:rPr lang="es-CO" sz="1000"/>
              <a:t>Fuente: DNP, 2012</a:t>
            </a:r>
            <a:endParaRPr lang="es-ES" sz="1000"/>
          </a:p>
        </p:txBody>
      </p:sp>
      <p:sp>
        <p:nvSpPr>
          <p:cNvPr id="17411" name="Text Box 7"/>
          <p:cNvSpPr txBox="1">
            <a:spLocks noChangeArrowheads="1"/>
          </p:cNvSpPr>
          <p:nvPr/>
        </p:nvSpPr>
        <p:spPr bwMode="auto">
          <a:xfrm>
            <a:off x="1439863" y="1628775"/>
            <a:ext cx="6264275" cy="641350"/>
          </a:xfrm>
          <a:prstGeom prst="rect">
            <a:avLst/>
          </a:prstGeom>
          <a:solidFill>
            <a:srgbClr val="FFFFFF"/>
          </a:solidFill>
          <a:ln w="9525">
            <a:noFill/>
            <a:prstDash val="dashDot"/>
            <a:miter lim="800000"/>
            <a:headEnd/>
            <a:tailEnd/>
          </a:ln>
        </p:spPr>
        <p:txBody>
          <a:bodyPr>
            <a:spAutoFit/>
          </a:bodyPr>
          <a:lstStyle/>
          <a:p>
            <a:pPr algn="ctr"/>
            <a:r>
              <a:rPr lang="es-CO" sz="3600" b="1" i="1">
                <a:solidFill>
                  <a:srgbClr val="990033"/>
                </a:solidFill>
                <a:latin typeface="Calibri" pitchFamily="34" charset="0"/>
              </a:rPr>
              <a:t>3. Procedimientos del Sistema</a:t>
            </a:r>
            <a:endParaRPr lang="es-ES" sz="3600" b="1">
              <a:latin typeface="Calibri" pitchFamily="34" charset="0"/>
            </a:endParaRPr>
          </a:p>
        </p:txBody>
      </p:sp>
      <p:sp>
        <p:nvSpPr>
          <p:cNvPr id="17412" name="Line 7"/>
          <p:cNvSpPr>
            <a:spLocks noChangeShapeType="1"/>
          </p:cNvSpPr>
          <p:nvPr/>
        </p:nvSpPr>
        <p:spPr bwMode="auto">
          <a:xfrm>
            <a:off x="2014538" y="2492375"/>
            <a:ext cx="5113337" cy="0"/>
          </a:xfrm>
          <a:prstGeom prst="line">
            <a:avLst/>
          </a:prstGeom>
          <a:noFill/>
          <a:ln w="28575">
            <a:solidFill>
              <a:srgbClr val="800000"/>
            </a:solidFill>
            <a:round/>
            <a:headEnd/>
            <a:tailEnd/>
          </a:ln>
        </p:spPr>
        <p:txBody>
          <a:bodyPr lIns="64291" tIns="32146" rIns="64291" bIns="32146"/>
          <a:lstStyle/>
          <a:p>
            <a:endParaRPr lang="es-ES"/>
          </a:p>
        </p:txBody>
      </p:sp>
      <p:pic>
        <p:nvPicPr>
          <p:cNvPr id="17413" name="Picture 9" descr="sumapaz-agua"/>
          <p:cNvPicPr>
            <a:picLocks noChangeAspect="1" noChangeArrowheads="1"/>
          </p:cNvPicPr>
          <p:nvPr/>
        </p:nvPicPr>
        <p:blipFill>
          <a:blip r:embed="rId2" cstate="print"/>
          <a:srcRect/>
          <a:stretch>
            <a:fillRect/>
          </a:stretch>
        </p:blipFill>
        <p:spPr bwMode="auto">
          <a:xfrm>
            <a:off x="7739063" y="1906588"/>
            <a:ext cx="1362075" cy="1265237"/>
          </a:xfrm>
          <a:prstGeom prst="rect">
            <a:avLst/>
          </a:prstGeom>
          <a:noFill/>
          <a:ln w="9525">
            <a:noFill/>
            <a:miter lim="800000"/>
            <a:headEnd/>
            <a:tailEnd/>
          </a:ln>
        </p:spPr>
      </p:pic>
      <p:pic>
        <p:nvPicPr>
          <p:cNvPr id="17414" name="Picture 10" descr="imagesCA201S2Y"/>
          <p:cNvPicPr>
            <a:picLocks noChangeAspect="1" noChangeArrowheads="1"/>
          </p:cNvPicPr>
          <p:nvPr/>
        </p:nvPicPr>
        <p:blipFill>
          <a:blip r:embed="rId3" cstate="print"/>
          <a:srcRect/>
          <a:stretch>
            <a:fillRect/>
          </a:stretch>
        </p:blipFill>
        <p:spPr bwMode="auto">
          <a:xfrm>
            <a:off x="47625" y="3403600"/>
            <a:ext cx="1347788" cy="1019175"/>
          </a:xfrm>
          <a:prstGeom prst="rect">
            <a:avLst/>
          </a:prstGeom>
          <a:noFill/>
          <a:ln w="9525">
            <a:noFill/>
            <a:miter lim="800000"/>
            <a:headEnd/>
            <a:tailEnd/>
          </a:ln>
        </p:spPr>
      </p:pic>
      <p:pic>
        <p:nvPicPr>
          <p:cNvPr id="17415" name="Picture 11" descr="Ovejas_en_el_Campo-1024x768-853929">
            <a:hlinkClick r:id="rId4"/>
          </p:cNvPr>
          <p:cNvPicPr>
            <a:picLocks noChangeAspect="1" noChangeArrowheads="1"/>
          </p:cNvPicPr>
          <p:nvPr/>
        </p:nvPicPr>
        <p:blipFill>
          <a:blip r:embed="rId5" cstate="print"/>
          <a:srcRect/>
          <a:stretch>
            <a:fillRect/>
          </a:stretch>
        </p:blipFill>
        <p:spPr bwMode="auto">
          <a:xfrm>
            <a:off x="7739063" y="4183063"/>
            <a:ext cx="1362075" cy="1027112"/>
          </a:xfrm>
          <a:prstGeom prst="rect">
            <a:avLst/>
          </a:prstGeom>
          <a:noFill/>
          <a:ln w="9525">
            <a:noFill/>
            <a:miter lim="800000"/>
            <a:headEnd/>
            <a:tailEnd/>
          </a:ln>
        </p:spPr>
      </p:pic>
      <p:pic>
        <p:nvPicPr>
          <p:cNvPr id="17416" name="Picture 12" descr="alimentos-5"/>
          <p:cNvPicPr>
            <a:picLocks noChangeAspect="1" noChangeArrowheads="1"/>
          </p:cNvPicPr>
          <p:nvPr/>
        </p:nvPicPr>
        <p:blipFill>
          <a:blip r:embed="rId6" cstate="print"/>
          <a:srcRect/>
          <a:stretch>
            <a:fillRect/>
          </a:stretch>
        </p:blipFill>
        <p:spPr bwMode="auto">
          <a:xfrm>
            <a:off x="7740650" y="3160713"/>
            <a:ext cx="1368425" cy="1027112"/>
          </a:xfrm>
          <a:prstGeom prst="rect">
            <a:avLst/>
          </a:prstGeom>
          <a:noFill/>
          <a:ln w="9525">
            <a:noFill/>
            <a:miter lim="800000"/>
            <a:headEnd/>
            <a:tailEnd/>
          </a:ln>
        </p:spPr>
      </p:pic>
      <p:pic>
        <p:nvPicPr>
          <p:cNvPr id="17417" name="Picture 13" descr="bogota-alcaldia"/>
          <p:cNvPicPr>
            <a:picLocks noChangeAspect="1" noChangeArrowheads="1"/>
          </p:cNvPicPr>
          <p:nvPr/>
        </p:nvPicPr>
        <p:blipFill>
          <a:blip r:embed="rId7" cstate="print"/>
          <a:srcRect/>
          <a:stretch>
            <a:fillRect/>
          </a:stretch>
        </p:blipFill>
        <p:spPr bwMode="auto">
          <a:xfrm>
            <a:off x="47625" y="2420938"/>
            <a:ext cx="1355725" cy="985837"/>
          </a:xfrm>
          <a:prstGeom prst="rect">
            <a:avLst/>
          </a:prstGeom>
          <a:noFill/>
          <a:ln w="9525">
            <a:noFill/>
            <a:miter lim="800000"/>
            <a:headEnd/>
            <a:tailEnd/>
          </a:ln>
        </p:spPr>
      </p:pic>
      <p:pic>
        <p:nvPicPr>
          <p:cNvPr id="17418" name="Picture 14" descr="cultivos"/>
          <p:cNvPicPr>
            <a:picLocks noChangeAspect="1" noChangeArrowheads="1"/>
          </p:cNvPicPr>
          <p:nvPr/>
        </p:nvPicPr>
        <p:blipFill>
          <a:blip r:embed="rId8" cstate="print"/>
          <a:srcRect/>
          <a:stretch>
            <a:fillRect/>
          </a:stretch>
        </p:blipFill>
        <p:spPr bwMode="auto">
          <a:xfrm>
            <a:off x="7732713" y="917575"/>
            <a:ext cx="1368425" cy="1042988"/>
          </a:xfrm>
          <a:prstGeom prst="rect">
            <a:avLst/>
          </a:prstGeom>
          <a:noFill/>
          <a:ln w="9525">
            <a:noFill/>
            <a:miter lim="800000"/>
            <a:headEnd/>
            <a:tailEnd/>
          </a:ln>
        </p:spPr>
      </p:pic>
      <p:pic>
        <p:nvPicPr>
          <p:cNvPr id="17419" name="Picture 15" descr="BOGOTA"/>
          <p:cNvPicPr>
            <a:picLocks noChangeAspect="1" noChangeArrowheads="1"/>
          </p:cNvPicPr>
          <p:nvPr/>
        </p:nvPicPr>
        <p:blipFill>
          <a:blip r:embed="rId9" cstate="print"/>
          <a:srcRect/>
          <a:stretch>
            <a:fillRect/>
          </a:stretch>
        </p:blipFill>
        <p:spPr bwMode="auto">
          <a:xfrm>
            <a:off x="47625" y="1268413"/>
            <a:ext cx="1355725" cy="1135062"/>
          </a:xfrm>
          <a:prstGeom prst="rect">
            <a:avLst/>
          </a:prstGeom>
          <a:noFill/>
          <a:ln w="9525">
            <a:noFill/>
            <a:miter lim="800000"/>
            <a:headEnd/>
            <a:tailEnd/>
          </a:ln>
        </p:spPr>
      </p:pic>
      <p:pic>
        <p:nvPicPr>
          <p:cNvPr id="17420" name="Picture 16" descr="paramo-sumapaz"/>
          <p:cNvPicPr>
            <a:picLocks noChangeAspect="1" noChangeArrowheads="1"/>
          </p:cNvPicPr>
          <p:nvPr/>
        </p:nvPicPr>
        <p:blipFill>
          <a:blip r:embed="rId10" cstate="print"/>
          <a:srcRect/>
          <a:stretch>
            <a:fillRect/>
          </a:stretch>
        </p:blipFill>
        <p:spPr bwMode="auto">
          <a:xfrm>
            <a:off x="7734300" y="44450"/>
            <a:ext cx="1366838" cy="877888"/>
          </a:xfrm>
          <a:prstGeom prst="rect">
            <a:avLst/>
          </a:prstGeom>
          <a:noFill/>
          <a:ln w="9525">
            <a:noFill/>
            <a:miter lim="800000"/>
            <a:headEnd/>
            <a:tailEnd/>
          </a:ln>
        </p:spPr>
      </p:pic>
      <p:pic>
        <p:nvPicPr>
          <p:cNvPr id="17421" name="Picture 18" descr="bebe-y-cordon-umbilical.jpg"/>
          <p:cNvPicPr>
            <a:picLocks noChangeAspect="1" noChangeArrowheads="1"/>
          </p:cNvPicPr>
          <p:nvPr/>
        </p:nvPicPr>
        <p:blipFill>
          <a:blip r:embed="rId11" cstate="print"/>
          <a:srcRect/>
          <a:stretch>
            <a:fillRect/>
          </a:stretch>
        </p:blipFill>
        <p:spPr bwMode="auto">
          <a:xfrm>
            <a:off x="63500" y="4381500"/>
            <a:ext cx="1339850" cy="1092200"/>
          </a:xfrm>
          <a:prstGeom prst="rect">
            <a:avLst/>
          </a:prstGeom>
          <a:noFill/>
          <a:ln w="9525">
            <a:noFill/>
            <a:miter lim="800000"/>
            <a:headEnd/>
            <a:tailEnd/>
          </a:ln>
        </p:spPr>
      </p:pic>
      <p:pic>
        <p:nvPicPr>
          <p:cNvPr id="17422" name="Picture 19"/>
          <p:cNvPicPr>
            <a:picLocks noChangeAspect="1" noChangeArrowheads="1"/>
          </p:cNvPicPr>
          <p:nvPr/>
        </p:nvPicPr>
        <p:blipFill>
          <a:blip r:embed="rId12" cstate="print"/>
          <a:srcRect/>
          <a:stretch>
            <a:fillRect/>
          </a:stretch>
        </p:blipFill>
        <p:spPr bwMode="auto">
          <a:xfrm>
            <a:off x="50800" y="95250"/>
            <a:ext cx="1352550" cy="1173163"/>
          </a:xfrm>
          <a:prstGeom prst="rect">
            <a:avLst/>
          </a:prstGeom>
          <a:noFill/>
          <a:ln w="9525">
            <a:noFill/>
            <a:miter lim="800000"/>
            <a:headEnd/>
            <a:tailEnd/>
          </a:ln>
        </p:spPr>
      </p:pic>
      <p:sp>
        <p:nvSpPr>
          <p:cNvPr id="15"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
          <p:cNvSpPr>
            <a:spLocks noChangeArrowheads="1"/>
          </p:cNvSpPr>
          <p:nvPr/>
        </p:nvSpPr>
        <p:spPr bwMode="auto">
          <a:xfrm>
            <a:off x="323850" y="1125538"/>
            <a:ext cx="8640763" cy="287337"/>
          </a:xfrm>
          <a:prstGeom prst="rect">
            <a:avLst/>
          </a:prstGeom>
          <a:solidFill>
            <a:schemeClr val="hlink"/>
          </a:solidFill>
          <a:ln w="9525">
            <a:solidFill>
              <a:schemeClr val="tx1"/>
            </a:solidFill>
            <a:miter lim="800000"/>
            <a:headEnd/>
            <a:tailEnd/>
          </a:ln>
        </p:spPr>
        <p:txBody>
          <a:bodyPr anchor="ctr"/>
          <a:lstStyle/>
          <a:p>
            <a:pPr algn="ctr"/>
            <a:r>
              <a:rPr lang="es-ES" sz="1200" b="1">
                <a:solidFill>
                  <a:schemeClr val="bg1"/>
                </a:solidFill>
              </a:rPr>
              <a:t>FASE I: VIABILIZACIÓN Y REGISTRO</a:t>
            </a:r>
          </a:p>
        </p:txBody>
      </p:sp>
      <p:sp>
        <p:nvSpPr>
          <p:cNvPr id="18435" name="AutoShape 11"/>
          <p:cNvSpPr>
            <a:spLocks noChangeArrowheads="1"/>
          </p:cNvSpPr>
          <p:nvPr/>
        </p:nvSpPr>
        <p:spPr bwMode="auto">
          <a:xfrm>
            <a:off x="2771775" y="1916113"/>
            <a:ext cx="360363" cy="433387"/>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CO"/>
          </a:p>
        </p:txBody>
      </p:sp>
      <p:grpSp>
        <p:nvGrpSpPr>
          <p:cNvPr id="2" name="Group 12"/>
          <p:cNvGrpSpPr>
            <a:grpSpLocks/>
          </p:cNvGrpSpPr>
          <p:nvPr/>
        </p:nvGrpSpPr>
        <p:grpSpPr bwMode="auto">
          <a:xfrm>
            <a:off x="179388" y="1773238"/>
            <a:ext cx="2447925" cy="574675"/>
            <a:chOff x="204" y="1480"/>
            <a:chExt cx="1856" cy="362"/>
          </a:xfrm>
        </p:grpSpPr>
        <p:sp>
          <p:nvSpPr>
            <p:cNvPr id="18467" name="Rectangle 13"/>
            <p:cNvSpPr>
              <a:spLocks noChangeArrowheads="1"/>
            </p:cNvSpPr>
            <p:nvPr/>
          </p:nvSpPr>
          <p:spPr bwMode="auto">
            <a:xfrm>
              <a:off x="204" y="1480"/>
              <a:ext cx="1856" cy="226"/>
            </a:xfrm>
            <a:prstGeom prst="rect">
              <a:avLst/>
            </a:prstGeom>
            <a:solidFill>
              <a:srgbClr val="FFFFCC"/>
            </a:solidFill>
            <a:ln w="9525">
              <a:solidFill>
                <a:schemeClr val="tx1"/>
              </a:solidFill>
              <a:miter lim="800000"/>
              <a:headEnd/>
              <a:tailEnd/>
            </a:ln>
          </p:spPr>
          <p:txBody>
            <a:bodyPr anchor="ctr"/>
            <a:lstStyle/>
            <a:p>
              <a:pPr algn="ctr"/>
              <a:r>
                <a:rPr lang="es-ES" sz="1200" b="1"/>
                <a:t>Formulación de</a:t>
              </a:r>
            </a:p>
            <a:p>
              <a:pPr algn="ctr"/>
              <a:r>
                <a:rPr lang="es-ES" sz="1200" b="1"/>
                <a:t>proyectos de inversión</a:t>
              </a:r>
            </a:p>
          </p:txBody>
        </p:sp>
        <p:sp>
          <p:nvSpPr>
            <p:cNvPr id="18468" name="Rectangle 14"/>
            <p:cNvSpPr>
              <a:spLocks noChangeArrowheads="1"/>
            </p:cNvSpPr>
            <p:nvPr/>
          </p:nvSpPr>
          <p:spPr bwMode="auto">
            <a:xfrm>
              <a:off x="249" y="1706"/>
              <a:ext cx="1724" cy="136"/>
            </a:xfrm>
            <a:prstGeom prst="rect">
              <a:avLst/>
            </a:prstGeom>
            <a:solidFill>
              <a:schemeClr val="accent1"/>
            </a:solidFill>
            <a:ln w="9525">
              <a:solidFill>
                <a:schemeClr val="tx1"/>
              </a:solidFill>
              <a:miter lim="800000"/>
              <a:headEnd/>
              <a:tailEnd/>
            </a:ln>
          </p:spPr>
          <p:txBody>
            <a:bodyPr wrap="none" anchor="ctr"/>
            <a:lstStyle/>
            <a:p>
              <a:pPr algn="ctr"/>
              <a:r>
                <a:rPr lang="es-ES" sz="1000"/>
                <a:t>Cualquier persona natural o Jurídica</a:t>
              </a:r>
            </a:p>
          </p:txBody>
        </p:sp>
      </p:grpSp>
      <p:sp>
        <p:nvSpPr>
          <p:cNvPr id="18437" name="Rectangle 15"/>
          <p:cNvSpPr>
            <a:spLocks noChangeArrowheads="1"/>
          </p:cNvSpPr>
          <p:nvPr/>
        </p:nvSpPr>
        <p:spPr bwMode="auto">
          <a:xfrm>
            <a:off x="3276600" y="1806575"/>
            <a:ext cx="2087563" cy="469900"/>
          </a:xfrm>
          <a:prstGeom prst="rect">
            <a:avLst/>
          </a:prstGeom>
          <a:solidFill>
            <a:srgbClr val="FFFFCC"/>
          </a:solidFill>
          <a:ln w="9525">
            <a:solidFill>
              <a:schemeClr val="tx1"/>
            </a:solidFill>
            <a:miter lim="800000"/>
            <a:headEnd/>
            <a:tailEnd/>
          </a:ln>
        </p:spPr>
        <p:txBody>
          <a:bodyPr wrap="none" anchor="ctr"/>
          <a:lstStyle/>
          <a:p>
            <a:pPr algn="ctr"/>
            <a:r>
              <a:rPr lang="es-ES" sz="1200" b="1"/>
              <a:t>Revisión y presentación</a:t>
            </a:r>
          </a:p>
          <a:p>
            <a:pPr algn="ctr"/>
            <a:r>
              <a:rPr lang="es-ES" sz="1000"/>
              <a:t>5 días hábiles</a:t>
            </a:r>
          </a:p>
        </p:txBody>
      </p:sp>
      <p:sp>
        <p:nvSpPr>
          <p:cNvPr id="18438" name="Rectangle 16"/>
          <p:cNvSpPr>
            <a:spLocks noChangeArrowheads="1"/>
          </p:cNvSpPr>
          <p:nvPr/>
        </p:nvSpPr>
        <p:spPr bwMode="auto">
          <a:xfrm>
            <a:off x="3348038" y="2276475"/>
            <a:ext cx="1982787" cy="288925"/>
          </a:xfrm>
          <a:prstGeom prst="rect">
            <a:avLst/>
          </a:prstGeom>
          <a:solidFill>
            <a:schemeClr val="accent1"/>
          </a:solidFill>
          <a:ln w="9525">
            <a:solidFill>
              <a:schemeClr val="tx1"/>
            </a:solidFill>
            <a:miter lim="800000"/>
            <a:headEnd/>
            <a:tailEnd/>
          </a:ln>
        </p:spPr>
        <p:txBody>
          <a:bodyPr anchor="ctr"/>
          <a:lstStyle/>
          <a:p>
            <a:pPr algn="ctr"/>
            <a:r>
              <a:rPr lang="es-ES" sz="1000"/>
              <a:t>Secretaría de Planeación </a:t>
            </a:r>
          </a:p>
          <a:p>
            <a:pPr algn="ctr"/>
            <a:r>
              <a:rPr lang="es-ES" sz="1000"/>
              <a:t>del ente Territorial</a:t>
            </a:r>
          </a:p>
        </p:txBody>
      </p:sp>
      <p:sp>
        <p:nvSpPr>
          <p:cNvPr id="18439" name="Rectangle 17"/>
          <p:cNvSpPr>
            <a:spLocks noChangeArrowheads="1"/>
          </p:cNvSpPr>
          <p:nvPr/>
        </p:nvSpPr>
        <p:spPr bwMode="auto">
          <a:xfrm>
            <a:off x="5940425" y="1989138"/>
            <a:ext cx="2952750" cy="1177925"/>
          </a:xfrm>
          <a:prstGeom prst="rect">
            <a:avLst/>
          </a:prstGeom>
          <a:solidFill>
            <a:schemeClr val="accent1"/>
          </a:solidFill>
          <a:ln w="9525">
            <a:solidFill>
              <a:schemeClr val="tx1"/>
            </a:solidFill>
            <a:miter lim="800000"/>
            <a:headEnd/>
            <a:tailEnd/>
          </a:ln>
        </p:spPr>
        <p:txBody>
          <a:bodyPr wrap="none" anchor="ctr"/>
          <a:lstStyle/>
          <a:p>
            <a:pPr algn="ctr"/>
            <a:endParaRPr lang="es-ES" sz="1000" b="1"/>
          </a:p>
          <a:p>
            <a:pPr algn="ctr"/>
            <a:r>
              <a:rPr lang="es-ES" sz="1000" b="1"/>
              <a:t>Recepción y remisión: 5 días hábiles</a:t>
            </a:r>
            <a:endParaRPr lang="es-ES" sz="1000"/>
          </a:p>
          <a:p>
            <a:pPr algn="ctr"/>
            <a:r>
              <a:rPr lang="es-ES" sz="1000"/>
              <a:t>Secretaría Técnica OCAD</a:t>
            </a:r>
          </a:p>
          <a:p>
            <a:pPr algn="ctr"/>
            <a:r>
              <a:rPr lang="es-ES" sz="1000" b="1"/>
              <a:t>Verificación de requisitos: 3 días hábiles</a:t>
            </a:r>
          </a:p>
          <a:p>
            <a:pPr algn="ctr"/>
            <a:r>
              <a:rPr lang="es-ES" sz="1000"/>
              <a:t>Instancias de verificación </a:t>
            </a:r>
          </a:p>
          <a:p>
            <a:pPr algn="ctr"/>
            <a:r>
              <a:rPr lang="es-ES" sz="1000"/>
              <a:t>(DNP, COLCIENCIAS, SDP)</a:t>
            </a:r>
          </a:p>
          <a:p>
            <a:pPr algn="ctr"/>
            <a:r>
              <a:rPr lang="es-ES" sz="1000" b="1"/>
              <a:t>Información adicional: 4 días hábiles</a:t>
            </a:r>
          </a:p>
          <a:p>
            <a:pPr algn="ctr"/>
            <a:r>
              <a:rPr lang="es-ES" sz="1000"/>
              <a:t>Secretaría Técnica OCAD</a:t>
            </a:r>
          </a:p>
          <a:p>
            <a:pPr algn="ctr"/>
            <a:endParaRPr lang="es-ES" sz="1000" b="1"/>
          </a:p>
        </p:txBody>
      </p:sp>
      <p:sp>
        <p:nvSpPr>
          <p:cNvPr id="18440" name="Rectangle 18"/>
          <p:cNvSpPr>
            <a:spLocks noChangeArrowheads="1"/>
          </p:cNvSpPr>
          <p:nvPr/>
        </p:nvSpPr>
        <p:spPr bwMode="auto">
          <a:xfrm>
            <a:off x="6083300" y="1773238"/>
            <a:ext cx="2736850" cy="215900"/>
          </a:xfrm>
          <a:prstGeom prst="rect">
            <a:avLst/>
          </a:prstGeom>
          <a:solidFill>
            <a:srgbClr val="FFFFCC"/>
          </a:solidFill>
          <a:ln w="9525">
            <a:solidFill>
              <a:schemeClr val="tx1"/>
            </a:solidFill>
            <a:miter lim="800000"/>
            <a:headEnd/>
            <a:tailEnd/>
          </a:ln>
        </p:spPr>
        <p:txBody>
          <a:bodyPr wrap="none" anchor="ctr"/>
          <a:lstStyle/>
          <a:p>
            <a:pPr algn="ctr"/>
            <a:r>
              <a:rPr lang="es-ES" sz="1200" b="1"/>
              <a:t>Verificación de Requisitos</a:t>
            </a:r>
          </a:p>
        </p:txBody>
      </p:sp>
      <p:grpSp>
        <p:nvGrpSpPr>
          <p:cNvPr id="3" name="Group 19"/>
          <p:cNvGrpSpPr>
            <a:grpSpLocks/>
          </p:cNvGrpSpPr>
          <p:nvPr/>
        </p:nvGrpSpPr>
        <p:grpSpPr bwMode="auto">
          <a:xfrm>
            <a:off x="3059113" y="2852738"/>
            <a:ext cx="2520950" cy="1079500"/>
            <a:chOff x="1247" y="1842"/>
            <a:chExt cx="1905" cy="545"/>
          </a:xfrm>
        </p:grpSpPr>
        <p:sp>
          <p:nvSpPr>
            <p:cNvPr id="18465" name="Rectangle 20"/>
            <p:cNvSpPr>
              <a:spLocks noChangeArrowheads="1"/>
            </p:cNvSpPr>
            <p:nvPr/>
          </p:nvSpPr>
          <p:spPr bwMode="auto">
            <a:xfrm>
              <a:off x="1247" y="1842"/>
              <a:ext cx="1905" cy="272"/>
            </a:xfrm>
            <a:prstGeom prst="rect">
              <a:avLst/>
            </a:prstGeom>
            <a:solidFill>
              <a:srgbClr val="FFFFCC"/>
            </a:solidFill>
            <a:ln w="9525">
              <a:solidFill>
                <a:schemeClr val="tx1"/>
              </a:solidFill>
              <a:miter lim="800000"/>
              <a:headEnd/>
              <a:tailEnd/>
            </a:ln>
          </p:spPr>
          <p:txBody>
            <a:bodyPr anchor="ctr"/>
            <a:lstStyle/>
            <a:p>
              <a:pPr algn="ctr"/>
              <a:r>
                <a:rPr lang="es-ES" sz="1200" b="1"/>
                <a:t>Concepto de oportunidad, conveniencia y solidez técnica</a:t>
              </a:r>
            </a:p>
            <a:p>
              <a:pPr algn="ctr"/>
              <a:r>
                <a:rPr lang="es-ES" sz="1000" b="1"/>
                <a:t>10 días hábiles</a:t>
              </a:r>
            </a:p>
          </p:txBody>
        </p:sp>
        <p:sp>
          <p:nvSpPr>
            <p:cNvPr id="18466" name="Rectangle 21"/>
            <p:cNvSpPr>
              <a:spLocks noChangeArrowheads="1"/>
            </p:cNvSpPr>
            <p:nvPr/>
          </p:nvSpPr>
          <p:spPr bwMode="auto">
            <a:xfrm>
              <a:off x="1338" y="2115"/>
              <a:ext cx="1723" cy="272"/>
            </a:xfrm>
            <a:prstGeom prst="rect">
              <a:avLst/>
            </a:prstGeom>
            <a:solidFill>
              <a:schemeClr val="accent1"/>
            </a:solidFill>
            <a:ln w="9525">
              <a:solidFill>
                <a:schemeClr val="tx1"/>
              </a:solidFill>
              <a:miter lim="800000"/>
              <a:headEnd/>
              <a:tailEnd/>
            </a:ln>
          </p:spPr>
          <p:txBody>
            <a:bodyPr wrap="none" anchor="ctr"/>
            <a:lstStyle/>
            <a:p>
              <a:pPr algn="ctr"/>
              <a:r>
                <a:rPr lang="es-ES" sz="1000"/>
                <a:t>Instancias de Verificación y</a:t>
              </a:r>
            </a:p>
            <a:p>
              <a:pPr algn="ctr"/>
              <a:r>
                <a:rPr lang="es-ES" sz="1000"/>
                <a:t> Consejos Consultivos</a:t>
              </a:r>
            </a:p>
          </p:txBody>
        </p:sp>
      </p:grpSp>
      <p:sp>
        <p:nvSpPr>
          <p:cNvPr id="18442" name="AutoShape 22"/>
          <p:cNvSpPr>
            <a:spLocks noChangeArrowheads="1"/>
          </p:cNvSpPr>
          <p:nvPr/>
        </p:nvSpPr>
        <p:spPr bwMode="auto">
          <a:xfrm>
            <a:off x="5580063" y="3141663"/>
            <a:ext cx="287337" cy="360362"/>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CO"/>
          </a:p>
        </p:txBody>
      </p:sp>
      <p:grpSp>
        <p:nvGrpSpPr>
          <p:cNvPr id="4" name="Group 23"/>
          <p:cNvGrpSpPr>
            <a:grpSpLocks/>
          </p:cNvGrpSpPr>
          <p:nvPr/>
        </p:nvGrpSpPr>
        <p:grpSpPr bwMode="auto">
          <a:xfrm>
            <a:off x="179388" y="2852738"/>
            <a:ext cx="2305050" cy="1512887"/>
            <a:chOff x="113" y="1888"/>
            <a:chExt cx="1452" cy="953"/>
          </a:xfrm>
        </p:grpSpPr>
        <p:sp>
          <p:nvSpPr>
            <p:cNvPr id="18463" name="Rectangle 24"/>
            <p:cNvSpPr>
              <a:spLocks noChangeArrowheads="1"/>
            </p:cNvSpPr>
            <p:nvPr/>
          </p:nvSpPr>
          <p:spPr bwMode="auto">
            <a:xfrm>
              <a:off x="249" y="1888"/>
              <a:ext cx="1202" cy="181"/>
            </a:xfrm>
            <a:prstGeom prst="rect">
              <a:avLst/>
            </a:prstGeom>
            <a:solidFill>
              <a:srgbClr val="FFFFCC"/>
            </a:solidFill>
            <a:ln w="9525">
              <a:solidFill>
                <a:schemeClr val="tx1"/>
              </a:solidFill>
              <a:miter lim="800000"/>
              <a:headEnd/>
              <a:tailEnd/>
            </a:ln>
          </p:spPr>
          <p:txBody>
            <a:bodyPr wrap="none" anchor="ctr"/>
            <a:lstStyle/>
            <a:p>
              <a:pPr algn="ctr"/>
              <a:r>
                <a:rPr lang="es-ES" sz="1200" b="1"/>
                <a:t>Viabilización</a:t>
              </a:r>
            </a:p>
          </p:txBody>
        </p:sp>
        <p:sp>
          <p:nvSpPr>
            <p:cNvPr id="18464" name="Rectangle 25"/>
            <p:cNvSpPr>
              <a:spLocks noChangeArrowheads="1"/>
            </p:cNvSpPr>
            <p:nvPr/>
          </p:nvSpPr>
          <p:spPr bwMode="auto">
            <a:xfrm>
              <a:off x="113" y="2069"/>
              <a:ext cx="1452" cy="772"/>
            </a:xfrm>
            <a:prstGeom prst="rect">
              <a:avLst/>
            </a:prstGeom>
            <a:solidFill>
              <a:schemeClr val="accent1"/>
            </a:solidFill>
            <a:ln w="9525">
              <a:solidFill>
                <a:schemeClr val="tx1"/>
              </a:solidFill>
              <a:miter lim="800000"/>
              <a:headEnd/>
              <a:tailEnd/>
            </a:ln>
          </p:spPr>
          <p:txBody>
            <a:bodyPr anchor="ctr"/>
            <a:lstStyle/>
            <a:p>
              <a:pPr algn="ctr"/>
              <a:r>
                <a:rPr lang="es-ES" sz="1000" b="1"/>
                <a:t>Convocatoria a reunión:</a:t>
              </a:r>
              <a:r>
                <a:rPr lang="es-ES" sz="1000"/>
                <a:t> </a:t>
              </a:r>
            </a:p>
            <a:p>
              <a:pPr algn="ctr"/>
              <a:r>
                <a:rPr lang="es-ES" sz="1000"/>
                <a:t>15 días previos</a:t>
              </a:r>
            </a:p>
            <a:p>
              <a:pPr algn="ctr"/>
              <a:r>
                <a:rPr lang="es-ES" sz="1000" b="1"/>
                <a:t>Emisión de conceptos:</a:t>
              </a:r>
              <a:r>
                <a:rPr lang="es-ES" sz="1000"/>
                <a:t> </a:t>
              </a:r>
            </a:p>
            <a:p>
              <a:pPr algn="ctr"/>
              <a:r>
                <a:rPr lang="es-ES" sz="1000"/>
                <a:t>5 días hábiles</a:t>
              </a:r>
            </a:p>
            <a:p>
              <a:pPr algn="ctr"/>
              <a:r>
                <a:rPr lang="es-ES" sz="1000"/>
                <a:t>Órgano Colegiado de Administración </a:t>
              </a:r>
            </a:p>
            <a:p>
              <a:pPr algn="ctr"/>
              <a:r>
                <a:rPr lang="es-ES" sz="1000"/>
                <a:t>y decisión competente para la viabilización</a:t>
              </a:r>
            </a:p>
          </p:txBody>
        </p:sp>
      </p:grpSp>
      <p:sp>
        <p:nvSpPr>
          <p:cNvPr id="18444" name="AutoShape 26"/>
          <p:cNvSpPr>
            <a:spLocks noChangeArrowheads="1"/>
          </p:cNvSpPr>
          <p:nvPr/>
        </p:nvSpPr>
        <p:spPr bwMode="auto">
          <a:xfrm>
            <a:off x="5508625" y="1989138"/>
            <a:ext cx="360363" cy="433387"/>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CO"/>
          </a:p>
        </p:txBody>
      </p:sp>
      <p:sp>
        <p:nvSpPr>
          <p:cNvPr id="18445" name="AutoShape 27"/>
          <p:cNvSpPr>
            <a:spLocks noChangeArrowheads="1"/>
          </p:cNvSpPr>
          <p:nvPr/>
        </p:nvSpPr>
        <p:spPr bwMode="auto">
          <a:xfrm>
            <a:off x="2555875" y="3357563"/>
            <a:ext cx="287338" cy="360362"/>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CO"/>
          </a:p>
        </p:txBody>
      </p:sp>
      <p:sp>
        <p:nvSpPr>
          <p:cNvPr id="18446" name="Rectangle 28"/>
          <p:cNvSpPr>
            <a:spLocks noChangeArrowheads="1"/>
          </p:cNvSpPr>
          <p:nvPr/>
        </p:nvSpPr>
        <p:spPr bwMode="auto">
          <a:xfrm>
            <a:off x="395288" y="4724400"/>
            <a:ext cx="1873250" cy="647700"/>
          </a:xfrm>
          <a:prstGeom prst="rect">
            <a:avLst/>
          </a:prstGeom>
          <a:solidFill>
            <a:srgbClr val="FFFFCC"/>
          </a:solidFill>
          <a:ln w="9525">
            <a:solidFill>
              <a:schemeClr val="tx1"/>
            </a:solidFill>
            <a:miter lim="800000"/>
            <a:headEnd/>
            <a:tailEnd/>
          </a:ln>
        </p:spPr>
        <p:txBody>
          <a:bodyPr wrap="none" anchor="ctr"/>
          <a:lstStyle/>
          <a:p>
            <a:pPr algn="ctr"/>
            <a:r>
              <a:rPr lang="es-ES" sz="1200" b="1"/>
              <a:t>Registro de Proyectos </a:t>
            </a:r>
          </a:p>
          <a:p>
            <a:pPr algn="ctr"/>
            <a:r>
              <a:rPr lang="es-ES" sz="1200" b="1"/>
              <a:t>de Inversión</a:t>
            </a:r>
          </a:p>
          <a:p>
            <a:pPr algn="ctr"/>
            <a:r>
              <a:rPr lang="es-ES" sz="1000" b="1"/>
              <a:t>5 días hábiles</a:t>
            </a:r>
          </a:p>
        </p:txBody>
      </p:sp>
      <p:sp>
        <p:nvSpPr>
          <p:cNvPr id="18447" name="Rectangle 29"/>
          <p:cNvSpPr>
            <a:spLocks noChangeArrowheads="1"/>
          </p:cNvSpPr>
          <p:nvPr/>
        </p:nvSpPr>
        <p:spPr bwMode="auto">
          <a:xfrm>
            <a:off x="323850" y="5373688"/>
            <a:ext cx="2016125" cy="287337"/>
          </a:xfrm>
          <a:prstGeom prst="rect">
            <a:avLst/>
          </a:prstGeom>
          <a:solidFill>
            <a:schemeClr val="accent1"/>
          </a:solidFill>
          <a:ln w="9525">
            <a:solidFill>
              <a:schemeClr val="tx1"/>
            </a:solidFill>
            <a:miter lim="800000"/>
            <a:headEnd/>
            <a:tailEnd/>
          </a:ln>
        </p:spPr>
        <p:txBody>
          <a:bodyPr wrap="none" anchor="ctr"/>
          <a:lstStyle/>
          <a:p>
            <a:pPr algn="ctr"/>
            <a:r>
              <a:rPr lang="es-ES" sz="1000"/>
              <a:t>Secretaría Técnica del OCAD</a:t>
            </a:r>
          </a:p>
        </p:txBody>
      </p:sp>
      <p:grpSp>
        <p:nvGrpSpPr>
          <p:cNvPr id="5" name="Group 30"/>
          <p:cNvGrpSpPr>
            <a:grpSpLocks/>
          </p:cNvGrpSpPr>
          <p:nvPr/>
        </p:nvGrpSpPr>
        <p:grpSpPr bwMode="auto">
          <a:xfrm>
            <a:off x="3059113" y="4724400"/>
            <a:ext cx="2520950" cy="865188"/>
            <a:chOff x="1927" y="2931"/>
            <a:chExt cx="1588" cy="545"/>
          </a:xfrm>
        </p:grpSpPr>
        <p:sp>
          <p:nvSpPr>
            <p:cNvPr id="18461" name="Rectangle 31"/>
            <p:cNvSpPr>
              <a:spLocks noChangeArrowheads="1"/>
            </p:cNvSpPr>
            <p:nvPr/>
          </p:nvSpPr>
          <p:spPr bwMode="auto">
            <a:xfrm>
              <a:off x="1973" y="2931"/>
              <a:ext cx="1497" cy="318"/>
            </a:xfrm>
            <a:prstGeom prst="rect">
              <a:avLst/>
            </a:prstGeom>
            <a:solidFill>
              <a:srgbClr val="FFFFCC"/>
            </a:solidFill>
            <a:ln w="9525">
              <a:solidFill>
                <a:schemeClr val="tx1"/>
              </a:solidFill>
              <a:miter lim="800000"/>
              <a:headEnd/>
              <a:tailEnd/>
            </a:ln>
          </p:spPr>
          <p:txBody>
            <a:bodyPr wrap="none" anchor="ctr"/>
            <a:lstStyle/>
            <a:p>
              <a:pPr algn="ctr"/>
              <a:endParaRPr lang="es-ES" sz="1200" b="1"/>
            </a:p>
            <a:p>
              <a:pPr algn="ctr"/>
              <a:endParaRPr lang="es-ES" sz="1200" b="1"/>
            </a:p>
            <a:p>
              <a:pPr algn="ctr"/>
              <a:r>
                <a:rPr lang="es-ES" sz="1200" b="1"/>
                <a:t>Viabilización y Registro de </a:t>
              </a:r>
            </a:p>
            <a:p>
              <a:pPr algn="ctr"/>
              <a:r>
                <a:rPr lang="es-ES" sz="1200" b="1"/>
                <a:t>proyectos por parte de DNP </a:t>
              </a:r>
            </a:p>
            <a:p>
              <a:pPr algn="ctr"/>
              <a:endParaRPr lang="es-ES" sz="1200" b="1"/>
            </a:p>
            <a:p>
              <a:pPr algn="ctr"/>
              <a:endParaRPr lang="es-ES" sz="1000" b="1"/>
            </a:p>
          </p:txBody>
        </p:sp>
        <p:sp>
          <p:nvSpPr>
            <p:cNvPr id="18462" name="Rectangle 32"/>
            <p:cNvSpPr>
              <a:spLocks noChangeArrowheads="1"/>
            </p:cNvSpPr>
            <p:nvPr/>
          </p:nvSpPr>
          <p:spPr bwMode="auto">
            <a:xfrm>
              <a:off x="1927" y="3249"/>
              <a:ext cx="1588" cy="227"/>
            </a:xfrm>
            <a:prstGeom prst="rect">
              <a:avLst/>
            </a:prstGeom>
            <a:solidFill>
              <a:schemeClr val="accent1"/>
            </a:solidFill>
            <a:ln w="9525">
              <a:solidFill>
                <a:schemeClr val="tx1"/>
              </a:solidFill>
              <a:miter lim="800000"/>
              <a:headEnd/>
              <a:tailEnd/>
            </a:ln>
          </p:spPr>
          <p:txBody>
            <a:bodyPr wrap="none" anchor="ctr"/>
            <a:lstStyle/>
            <a:p>
              <a:pPr algn="ctr"/>
              <a:r>
                <a:rPr lang="es-ES" sz="1000"/>
                <a:t>Viabilidad del proyecto: 10 días hábiles</a:t>
              </a:r>
            </a:p>
            <a:p>
              <a:pPr algn="ctr"/>
              <a:r>
                <a:rPr lang="es-ES" sz="1000"/>
                <a:t>Registro: 5 días hábiles</a:t>
              </a:r>
            </a:p>
          </p:txBody>
        </p:sp>
      </p:grpSp>
      <p:grpSp>
        <p:nvGrpSpPr>
          <p:cNvPr id="6" name="Group 33"/>
          <p:cNvGrpSpPr>
            <a:grpSpLocks/>
          </p:cNvGrpSpPr>
          <p:nvPr/>
        </p:nvGrpSpPr>
        <p:grpSpPr bwMode="auto">
          <a:xfrm>
            <a:off x="6156325" y="4652963"/>
            <a:ext cx="2232025" cy="935037"/>
            <a:chOff x="4059" y="2931"/>
            <a:chExt cx="1406" cy="589"/>
          </a:xfrm>
        </p:grpSpPr>
        <p:sp>
          <p:nvSpPr>
            <p:cNvPr id="18459" name="Rectangle 34"/>
            <p:cNvSpPr>
              <a:spLocks noChangeArrowheads="1"/>
            </p:cNvSpPr>
            <p:nvPr/>
          </p:nvSpPr>
          <p:spPr bwMode="auto">
            <a:xfrm>
              <a:off x="4059" y="2931"/>
              <a:ext cx="1406" cy="408"/>
            </a:xfrm>
            <a:prstGeom prst="rect">
              <a:avLst/>
            </a:prstGeom>
            <a:solidFill>
              <a:srgbClr val="FFFFCC"/>
            </a:solidFill>
            <a:ln w="9525">
              <a:solidFill>
                <a:schemeClr val="tx1"/>
              </a:solidFill>
              <a:miter lim="800000"/>
              <a:headEnd/>
              <a:tailEnd/>
            </a:ln>
          </p:spPr>
          <p:txBody>
            <a:bodyPr wrap="none" anchor="ctr"/>
            <a:lstStyle/>
            <a:p>
              <a:pPr algn="ctr"/>
              <a:endParaRPr lang="es-ES" sz="1200" b="1"/>
            </a:p>
            <a:p>
              <a:pPr algn="ctr"/>
              <a:endParaRPr lang="es-ES" sz="1200" b="1"/>
            </a:p>
            <a:p>
              <a:pPr algn="ctr"/>
              <a:r>
                <a:rPr lang="es-ES" sz="1200" b="1"/>
                <a:t>Remisión de proyectos a</a:t>
              </a:r>
            </a:p>
            <a:p>
              <a:pPr algn="ctr"/>
              <a:r>
                <a:rPr lang="es-ES" sz="1200" b="1"/>
                <a:t> instancias formuladoras</a:t>
              </a:r>
            </a:p>
            <a:p>
              <a:pPr algn="ctr"/>
              <a:r>
                <a:rPr lang="es-ES" sz="1000" b="1"/>
                <a:t>5 días hábiles</a:t>
              </a:r>
            </a:p>
            <a:p>
              <a:pPr algn="ctr"/>
              <a:endParaRPr lang="es-ES" sz="1000" b="1"/>
            </a:p>
            <a:p>
              <a:pPr algn="ctr"/>
              <a:endParaRPr lang="es-ES" sz="1200" b="1"/>
            </a:p>
          </p:txBody>
        </p:sp>
        <p:sp>
          <p:nvSpPr>
            <p:cNvPr id="18460" name="Rectangle 35"/>
            <p:cNvSpPr>
              <a:spLocks noChangeArrowheads="1"/>
            </p:cNvSpPr>
            <p:nvPr/>
          </p:nvSpPr>
          <p:spPr bwMode="auto">
            <a:xfrm>
              <a:off x="4105" y="3339"/>
              <a:ext cx="1315" cy="181"/>
            </a:xfrm>
            <a:prstGeom prst="rect">
              <a:avLst/>
            </a:prstGeom>
            <a:solidFill>
              <a:schemeClr val="accent1"/>
            </a:solidFill>
            <a:ln w="9525">
              <a:solidFill>
                <a:schemeClr val="tx1"/>
              </a:solidFill>
              <a:miter lim="800000"/>
              <a:headEnd/>
              <a:tailEnd/>
            </a:ln>
          </p:spPr>
          <p:txBody>
            <a:bodyPr wrap="none" anchor="ctr"/>
            <a:lstStyle/>
            <a:p>
              <a:pPr algn="ctr"/>
              <a:r>
                <a:rPr lang="es-ES" sz="1000"/>
                <a:t>Secretaría Técnica OCAD</a:t>
              </a:r>
            </a:p>
          </p:txBody>
        </p:sp>
      </p:grpSp>
      <p:sp>
        <p:nvSpPr>
          <p:cNvPr id="18450" name="AutoShape 36"/>
          <p:cNvSpPr>
            <a:spLocks noChangeArrowheads="1"/>
          </p:cNvSpPr>
          <p:nvPr/>
        </p:nvSpPr>
        <p:spPr bwMode="auto">
          <a:xfrm>
            <a:off x="1042988" y="4437063"/>
            <a:ext cx="431800" cy="2159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CO"/>
          </a:p>
        </p:txBody>
      </p:sp>
      <p:sp>
        <p:nvSpPr>
          <p:cNvPr id="18451" name="AutoShape 37"/>
          <p:cNvSpPr>
            <a:spLocks noChangeArrowheads="1"/>
          </p:cNvSpPr>
          <p:nvPr/>
        </p:nvSpPr>
        <p:spPr bwMode="auto">
          <a:xfrm>
            <a:off x="2411413" y="4868863"/>
            <a:ext cx="360362" cy="433387"/>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CO"/>
          </a:p>
        </p:txBody>
      </p:sp>
      <p:sp>
        <p:nvSpPr>
          <p:cNvPr id="18452" name="Rectangle 38"/>
          <p:cNvSpPr>
            <a:spLocks noChangeArrowheads="1"/>
          </p:cNvSpPr>
          <p:nvPr/>
        </p:nvSpPr>
        <p:spPr bwMode="auto">
          <a:xfrm>
            <a:off x="3203575" y="5949950"/>
            <a:ext cx="2232025" cy="358775"/>
          </a:xfrm>
          <a:prstGeom prst="rect">
            <a:avLst/>
          </a:prstGeom>
          <a:solidFill>
            <a:srgbClr val="FFFFCC"/>
          </a:solidFill>
          <a:ln w="9525">
            <a:solidFill>
              <a:schemeClr val="tx1"/>
            </a:solidFill>
            <a:miter lim="800000"/>
            <a:headEnd/>
            <a:tailEnd/>
          </a:ln>
        </p:spPr>
        <p:txBody>
          <a:bodyPr wrap="none" anchor="ctr"/>
          <a:lstStyle/>
          <a:p>
            <a:pPr algn="ctr"/>
            <a:endParaRPr lang="es-ES" sz="1200" b="1"/>
          </a:p>
          <a:p>
            <a:pPr algn="ctr"/>
            <a:endParaRPr lang="es-ES" sz="1200" b="1"/>
          </a:p>
          <a:p>
            <a:pPr algn="ctr"/>
            <a:r>
              <a:rPr lang="es-ES" sz="1200" b="1"/>
              <a:t>Ajustes a los Proyectos Inv.</a:t>
            </a:r>
          </a:p>
          <a:p>
            <a:pPr algn="ctr"/>
            <a:endParaRPr lang="es-ES" sz="1000" b="1"/>
          </a:p>
          <a:p>
            <a:pPr algn="ctr"/>
            <a:endParaRPr lang="es-ES" sz="1200" b="1"/>
          </a:p>
        </p:txBody>
      </p:sp>
      <p:sp>
        <p:nvSpPr>
          <p:cNvPr id="18453" name="Rectangle 39"/>
          <p:cNvSpPr>
            <a:spLocks noChangeArrowheads="1"/>
          </p:cNvSpPr>
          <p:nvPr/>
        </p:nvSpPr>
        <p:spPr bwMode="auto">
          <a:xfrm>
            <a:off x="3276600" y="6308725"/>
            <a:ext cx="2087563" cy="219075"/>
          </a:xfrm>
          <a:prstGeom prst="rect">
            <a:avLst/>
          </a:prstGeom>
          <a:solidFill>
            <a:schemeClr val="accent1"/>
          </a:solidFill>
          <a:ln w="9525">
            <a:solidFill>
              <a:schemeClr val="tx1"/>
            </a:solidFill>
            <a:miter lim="800000"/>
            <a:headEnd/>
            <a:tailEnd/>
          </a:ln>
        </p:spPr>
        <p:txBody>
          <a:bodyPr wrap="none" anchor="ctr"/>
          <a:lstStyle/>
          <a:p>
            <a:pPr algn="ctr"/>
            <a:r>
              <a:rPr lang="es-ES" sz="1000"/>
              <a:t>Formuladores de proyectos</a:t>
            </a:r>
          </a:p>
        </p:txBody>
      </p:sp>
      <p:sp>
        <p:nvSpPr>
          <p:cNvPr id="18454" name="AutoShape 40"/>
          <p:cNvSpPr>
            <a:spLocks noChangeArrowheads="1"/>
          </p:cNvSpPr>
          <p:nvPr/>
        </p:nvSpPr>
        <p:spPr bwMode="auto">
          <a:xfrm>
            <a:off x="5651500" y="4797425"/>
            <a:ext cx="360363" cy="433388"/>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CO"/>
          </a:p>
        </p:txBody>
      </p:sp>
      <p:sp>
        <p:nvSpPr>
          <p:cNvPr id="18455" name="AutoShape 41"/>
          <p:cNvSpPr>
            <a:spLocks noChangeArrowheads="1"/>
          </p:cNvSpPr>
          <p:nvPr/>
        </p:nvSpPr>
        <p:spPr bwMode="auto">
          <a:xfrm rot="16169601" flipH="1">
            <a:off x="5686425" y="5768976"/>
            <a:ext cx="720725" cy="647700"/>
          </a:xfrm>
          <a:custGeom>
            <a:avLst/>
            <a:gdLst>
              <a:gd name="T0" fmla="*/ 17177880 w 21600"/>
              <a:gd name="T1" fmla="*/ 0 h 21600"/>
              <a:gd name="T2" fmla="*/ 10306267 w 21600"/>
              <a:gd name="T3" fmla="*/ 6474001 h 21600"/>
              <a:gd name="T4" fmla="*/ 0 w 21600"/>
              <a:gd name="T5" fmla="*/ 16185903 h 21600"/>
              <a:gd name="T6" fmla="*/ 10306267 w 21600"/>
              <a:gd name="T7" fmla="*/ 19422004 h 21600"/>
              <a:gd name="T8" fmla="*/ 20612568 w 21600"/>
              <a:gd name="T9" fmla="*/ 13487513 h 21600"/>
              <a:gd name="T10" fmla="*/ 24048358 w 21600"/>
              <a:gd name="T11" fmla="*/ 6474001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18456" name="Text Box 42"/>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3. Procedimientos del Sistema</a:t>
            </a:r>
            <a:endParaRPr lang="es-ES" sz="1600" b="1" i="1">
              <a:solidFill>
                <a:srgbClr val="A50021"/>
              </a:solidFill>
            </a:endParaRPr>
          </a:p>
        </p:txBody>
      </p:sp>
      <p:sp>
        <p:nvSpPr>
          <p:cNvPr id="18457" name="Line 43"/>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18458" name="Rectangle 44"/>
          <p:cNvSpPr>
            <a:spLocks noChangeArrowheads="1"/>
          </p:cNvSpPr>
          <p:nvPr/>
        </p:nvSpPr>
        <p:spPr bwMode="auto">
          <a:xfrm>
            <a:off x="179388" y="320675"/>
            <a:ext cx="3529012"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Flujograma proyectos inversión</a:t>
            </a:r>
            <a:endParaRPr lang="es-ES">
              <a:solidFill>
                <a:schemeClr val="bg1"/>
              </a:solidFill>
            </a:endParaRPr>
          </a:p>
        </p:txBody>
      </p:sp>
      <p:sp>
        <p:nvSpPr>
          <p:cNvPr id="37" name="Text Box 10"/>
          <p:cNvSpPr txBox="1">
            <a:spLocks noChangeArrowheads="1"/>
          </p:cNvSpPr>
          <p:nvPr/>
        </p:nvSpPr>
        <p:spPr bwMode="auto">
          <a:xfrm>
            <a:off x="0" y="6334780"/>
            <a:ext cx="3203847" cy="461665"/>
          </a:xfrm>
          <a:prstGeom prst="rect">
            <a:avLst/>
          </a:prstGeom>
          <a:noFill/>
          <a:ln w="9525">
            <a:noFill/>
            <a:prstDash val="dashDot"/>
            <a:miter lim="800000"/>
            <a:headEnd/>
            <a:tailEnd/>
          </a:ln>
        </p:spPr>
        <p:txBody>
          <a:bodyPr wrap="square">
            <a:spAutoFit/>
          </a:bodyPr>
          <a:lstStyle/>
          <a:p>
            <a:r>
              <a:rPr lang="es-CO" sz="1200" b="1" dirty="0">
                <a:latin typeface="Calibri" pitchFamily="34" charset="0"/>
              </a:rPr>
              <a:t>Subsecretaría de Planeación Socioeconómica</a:t>
            </a:r>
          </a:p>
          <a:p>
            <a:r>
              <a:rPr lang="es-CO" sz="12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1439863" y="1628775"/>
            <a:ext cx="6264275" cy="641350"/>
          </a:xfrm>
          <a:prstGeom prst="rect">
            <a:avLst/>
          </a:prstGeom>
          <a:solidFill>
            <a:srgbClr val="FFFFFF"/>
          </a:solidFill>
          <a:ln w="9525">
            <a:noFill/>
            <a:prstDash val="dashDot"/>
            <a:miter lim="800000"/>
            <a:headEnd/>
            <a:tailEnd/>
          </a:ln>
        </p:spPr>
        <p:txBody>
          <a:bodyPr>
            <a:spAutoFit/>
          </a:bodyPr>
          <a:lstStyle/>
          <a:p>
            <a:pPr algn="ctr"/>
            <a:r>
              <a:rPr lang="es-CO" sz="3600" b="1" i="1">
                <a:solidFill>
                  <a:srgbClr val="990033"/>
                </a:solidFill>
                <a:latin typeface="Calibri" pitchFamily="34" charset="0"/>
              </a:rPr>
              <a:t>4. Los proyectos de inversión</a:t>
            </a:r>
            <a:endParaRPr lang="es-ES" sz="3600" b="1">
              <a:latin typeface="Calibri" pitchFamily="34" charset="0"/>
            </a:endParaRPr>
          </a:p>
        </p:txBody>
      </p:sp>
      <p:sp>
        <p:nvSpPr>
          <p:cNvPr id="19459" name="Line 7"/>
          <p:cNvSpPr>
            <a:spLocks noChangeShapeType="1"/>
          </p:cNvSpPr>
          <p:nvPr/>
        </p:nvSpPr>
        <p:spPr bwMode="auto">
          <a:xfrm>
            <a:off x="2014538" y="2492375"/>
            <a:ext cx="5113337" cy="0"/>
          </a:xfrm>
          <a:prstGeom prst="line">
            <a:avLst/>
          </a:prstGeom>
          <a:noFill/>
          <a:ln w="28575">
            <a:solidFill>
              <a:srgbClr val="800000"/>
            </a:solidFill>
            <a:round/>
            <a:headEnd/>
            <a:tailEnd/>
          </a:ln>
        </p:spPr>
        <p:txBody>
          <a:bodyPr lIns="64291" tIns="32146" rIns="64291" bIns="32146"/>
          <a:lstStyle/>
          <a:p>
            <a:endParaRPr lang="es-ES"/>
          </a:p>
        </p:txBody>
      </p:sp>
      <p:pic>
        <p:nvPicPr>
          <p:cNvPr id="19460" name="Picture 8" descr="sumapaz-agua"/>
          <p:cNvPicPr>
            <a:picLocks noChangeAspect="1" noChangeArrowheads="1"/>
          </p:cNvPicPr>
          <p:nvPr/>
        </p:nvPicPr>
        <p:blipFill>
          <a:blip r:embed="rId2" cstate="print"/>
          <a:srcRect/>
          <a:stretch>
            <a:fillRect/>
          </a:stretch>
        </p:blipFill>
        <p:spPr bwMode="auto">
          <a:xfrm>
            <a:off x="7739063" y="1906588"/>
            <a:ext cx="1362075" cy="1265237"/>
          </a:xfrm>
          <a:prstGeom prst="rect">
            <a:avLst/>
          </a:prstGeom>
          <a:noFill/>
          <a:ln w="9525">
            <a:noFill/>
            <a:miter lim="800000"/>
            <a:headEnd/>
            <a:tailEnd/>
          </a:ln>
        </p:spPr>
      </p:pic>
      <p:pic>
        <p:nvPicPr>
          <p:cNvPr id="19461" name="Picture 9" descr="imagesCA201S2Y"/>
          <p:cNvPicPr>
            <a:picLocks noChangeAspect="1" noChangeArrowheads="1"/>
          </p:cNvPicPr>
          <p:nvPr/>
        </p:nvPicPr>
        <p:blipFill>
          <a:blip r:embed="rId3" cstate="print"/>
          <a:srcRect/>
          <a:stretch>
            <a:fillRect/>
          </a:stretch>
        </p:blipFill>
        <p:spPr bwMode="auto">
          <a:xfrm>
            <a:off x="47625" y="3403600"/>
            <a:ext cx="1347788" cy="1019175"/>
          </a:xfrm>
          <a:prstGeom prst="rect">
            <a:avLst/>
          </a:prstGeom>
          <a:noFill/>
          <a:ln w="9525">
            <a:noFill/>
            <a:miter lim="800000"/>
            <a:headEnd/>
            <a:tailEnd/>
          </a:ln>
        </p:spPr>
      </p:pic>
      <p:pic>
        <p:nvPicPr>
          <p:cNvPr id="19462" name="Picture 10" descr="Ovejas_en_el_Campo-1024x768-853929">
            <a:hlinkClick r:id="rId4"/>
          </p:cNvPr>
          <p:cNvPicPr>
            <a:picLocks noChangeAspect="1" noChangeArrowheads="1"/>
          </p:cNvPicPr>
          <p:nvPr/>
        </p:nvPicPr>
        <p:blipFill>
          <a:blip r:embed="rId5" cstate="print"/>
          <a:srcRect/>
          <a:stretch>
            <a:fillRect/>
          </a:stretch>
        </p:blipFill>
        <p:spPr bwMode="auto">
          <a:xfrm>
            <a:off x="7739063" y="4183063"/>
            <a:ext cx="1362075" cy="1027112"/>
          </a:xfrm>
          <a:prstGeom prst="rect">
            <a:avLst/>
          </a:prstGeom>
          <a:noFill/>
          <a:ln w="9525">
            <a:noFill/>
            <a:miter lim="800000"/>
            <a:headEnd/>
            <a:tailEnd/>
          </a:ln>
        </p:spPr>
      </p:pic>
      <p:pic>
        <p:nvPicPr>
          <p:cNvPr id="19463" name="Picture 11" descr="alimentos-5"/>
          <p:cNvPicPr>
            <a:picLocks noChangeAspect="1" noChangeArrowheads="1"/>
          </p:cNvPicPr>
          <p:nvPr/>
        </p:nvPicPr>
        <p:blipFill>
          <a:blip r:embed="rId6" cstate="print"/>
          <a:srcRect/>
          <a:stretch>
            <a:fillRect/>
          </a:stretch>
        </p:blipFill>
        <p:spPr bwMode="auto">
          <a:xfrm>
            <a:off x="7740650" y="3160713"/>
            <a:ext cx="1368425" cy="1027112"/>
          </a:xfrm>
          <a:prstGeom prst="rect">
            <a:avLst/>
          </a:prstGeom>
          <a:noFill/>
          <a:ln w="9525">
            <a:noFill/>
            <a:miter lim="800000"/>
            <a:headEnd/>
            <a:tailEnd/>
          </a:ln>
        </p:spPr>
      </p:pic>
      <p:pic>
        <p:nvPicPr>
          <p:cNvPr id="19464" name="Picture 12" descr="bogota-alcaldia"/>
          <p:cNvPicPr>
            <a:picLocks noChangeAspect="1" noChangeArrowheads="1"/>
          </p:cNvPicPr>
          <p:nvPr/>
        </p:nvPicPr>
        <p:blipFill>
          <a:blip r:embed="rId7" cstate="print"/>
          <a:srcRect/>
          <a:stretch>
            <a:fillRect/>
          </a:stretch>
        </p:blipFill>
        <p:spPr bwMode="auto">
          <a:xfrm>
            <a:off x="47625" y="2420938"/>
            <a:ext cx="1355725" cy="985837"/>
          </a:xfrm>
          <a:prstGeom prst="rect">
            <a:avLst/>
          </a:prstGeom>
          <a:noFill/>
          <a:ln w="9525">
            <a:noFill/>
            <a:miter lim="800000"/>
            <a:headEnd/>
            <a:tailEnd/>
          </a:ln>
        </p:spPr>
      </p:pic>
      <p:pic>
        <p:nvPicPr>
          <p:cNvPr id="19465" name="Picture 13" descr="cultivos"/>
          <p:cNvPicPr>
            <a:picLocks noChangeAspect="1" noChangeArrowheads="1"/>
          </p:cNvPicPr>
          <p:nvPr/>
        </p:nvPicPr>
        <p:blipFill>
          <a:blip r:embed="rId8" cstate="print"/>
          <a:srcRect/>
          <a:stretch>
            <a:fillRect/>
          </a:stretch>
        </p:blipFill>
        <p:spPr bwMode="auto">
          <a:xfrm>
            <a:off x="7732713" y="917575"/>
            <a:ext cx="1368425" cy="1042988"/>
          </a:xfrm>
          <a:prstGeom prst="rect">
            <a:avLst/>
          </a:prstGeom>
          <a:noFill/>
          <a:ln w="9525">
            <a:noFill/>
            <a:miter lim="800000"/>
            <a:headEnd/>
            <a:tailEnd/>
          </a:ln>
        </p:spPr>
      </p:pic>
      <p:pic>
        <p:nvPicPr>
          <p:cNvPr id="19466" name="Picture 14" descr="BOGOTA"/>
          <p:cNvPicPr>
            <a:picLocks noChangeAspect="1" noChangeArrowheads="1"/>
          </p:cNvPicPr>
          <p:nvPr/>
        </p:nvPicPr>
        <p:blipFill>
          <a:blip r:embed="rId9" cstate="print"/>
          <a:srcRect/>
          <a:stretch>
            <a:fillRect/>
          </a:stretch>
        </p:blipFill>
        <p:spPr bwMode="auto">
          <a:xfrm>
            <a:off x="47625" y="1268413"/>
            <a:ext cx="1355725" cy="1135062"/>
          </a:xfrm>
          <a:prstGeom prst="rect">
            <a:avLst/>
          </a:prstGeom>
          <a:noFill/>
          <a:ln w="9525">
            <a:noFill/>
            <a:miter lim="800000"/>
            <a:headEnd/>
            <a:tailEnd/>
          </a:ln>
        </p:spPr>
      </p:pic>
      <p:pic>
        <p:nvPicPr>
          <p:cNvPr id="19467" name="Picture 15" descr="paramo-sumapaz"/>
          <p:cNvPicPr>
            <a:picLocks noChangeAspect="1" noChangeArrowheads="1"/>
          </p:cNvPicPr>
          <p:nvPr/>
        </p:nvPicPr>
        <p:blipFill>
          <a:blip r:embed="rId10" cstate="print"/>
          <a:srcRect/>
          <a:stretch>
            <a:fillRect/>
          </a:stretch>
        </p:blipFill>
        <p:spPr bwMode="auto">
          <a:xfrm>
            <a:off x="7734300" y="44450"/>
            <a:ext cx="1366838" cy="877888"/>
          </a:xfrm>
          <a:prstGeom prst="rect">
            <a:avLst/>
          </a:prstGeom>
          <a:noFill/>
          <a:ln w="9525">
            <a:noFill/>
            <a:miter lim="800000"/>
            <a:headEnd/>
            <a:tailEnd/>
          </a:ln>
        </p:spPr>
      </p:pic>
      <p:pic>
        <p:nvPicPr>
          <p:cNvPr id="19468" name="Picture 17" descr="bebe-y-cordon-umbilical.jpg"/>
          <p:cNvPicPr>
            <a:picLocks noChangeAspect="1" noChangeArrowheads="1"/>
          </p:cNvPicPr>
          <p:nvPr/>
        </p:nvPicPr>
        <p:blipFill>
          <a:blip r:embed="rId11" cstate="print"/>
          <a:srcRect/>
          <a:stretch>
            <a:fillRect/>
          </a:stretch>
        </p:blipFill>
        <p:spPr bwMode="auto">
          <a:xfrm>
            <a:off x="63500" y="4381500"/>
            <a:ext cx="1339850" cy="1092200"/>
          </a:xfrm>
          <a:prstGeom prst="rect">
            <a:avLst/>
          </a:prstGeom>
          <a:noFill/>
          <a:ln w="9525">
            <a:noFill/>
            <a:miter lim="800000"/>
            <a:headEnd/>
            <a:tailEnd/>
          </a:ln>
        </p:spPr>
      </p:pic>
      <p:pic>
        <p:nvPicPr>
          <p:cNvPr id="19469" name="Picture 18"/>
          <p:cNvPicPr>
            <a:picLocks noChangeAspect="1" noChangeArrowheads="1"/>
          </p:cNvPicPr>
          <p:nvPr/>
        </p:nvPicPr>
        <p:blipFill>
          <a:blip r:embed="rId12" cstate="print"/>
          <a:srcRect/>
          <a:stretch>
            <a:fillRect/>
          </a:stretch>
        </p:blipFill>
        <p:spPr bwMode="auto">
          <a:xfrm>
            <a:off x="50800" y="95250"/>
            <a:ext cx="1352550" cy="1173163"/>
          </a:xfrm>
          <a:prstGeom prst="rect">
            <a:avLst/>
          </a:prstGeom>
          <a:noFill/>
          <a:ln w="9525">
            <a:noFill/>
            <a:miter lim="800000"/>
            <a:headEnd/>
            <a:tailEnd/>
          </a:ln>
        </p:spPr>
      </p:pic>
      <p:sp>
        <p:nvSpPr>
          <p:cNvPr id="14"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4. Los proyectos de inversión</a:t>
            </a:r>
            <a:endParaRPr lang="es-ES" sz="1600" b="1" i="1">
              <a:solidFill>
                <a:srgbClr val="A50021"/>
              </a:solidFill>
            </a:endParaRPr>
          </a:p>
        </p:txBody>
      </p:sp>
      <p:sp>
        <p:nvSpPr>
          <p:cNvPr id="20483" name="Line 5"/>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20484" name="Rectangle 6"/>
          <p:cNvSpPr>
            <a:spLocks noChangeArrowheads="1"/>
          </p:cNvSpPr>
          <p:nvPr/>
        </p:nvSpPr>
        <p:spPr bwMode="auto">
          <a:xfrm>
            <a:off x="179388" y="320675"/>
            <a:ext cx="3168650"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Proyectos FCTI</a:t>
            </a:r>
            <a:endParaRPr lang="es-ES">
              <a:solidFill>
                <a:schemeClr val="bg1"/>
              </a:solidFill>
            </a:endParaRPr>
          </a:p>
        </p:txBody>
      </p:sp>
      <p:pic>
        <p:nvPicPr>
          <p:cNvPr id="20485" name="Picture 11"/>
          <p:cNvPicPr>
            <a:picLocks noChangeAspect="1" noChangeArrowheads="1"/>
          </p:cNvPicPr>
          <p:nvPr/>
        </p:nvPicPr>
        <p:blipFill>
          <a:blip r:embed="rId2" cstate="print"/>
          <a:srcRect r="21178"/>
          <a:stretch>
            <a:fillRect/>
          </a:stretch>
        </p:blipFill>
        <p:spPr bwMode="auto">
          <a:xfrm>
            <a:off x="503238" y="1412875"/>
            <a:ext cx="8137525" cy="3783013"/>
          </a:xfrm>
          <a:prstGeom prst="rect">
            <a:avLst/>
          </a:prstGeom>
          <a:noFill/>
          <a:ln w="9525">
            <a:noFill/>
            <a:miter lim="800000"/>
            <a:headEnd/>
            <a:tailEnd/>
          </a:ln>
          <a:effectLst/>
        </p:spPr>
      </p:pic>
      <p:sp>
        <p:nvSpPr>
          <p:cNvPr id="6"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357158" y="2888438"/>
            <a:ext cx="1258868" cy="612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Programa de </a:t>
            </a:r>
          </a:p>
          <a:p>
            <a:pPr algn="ctr" defTabSz="762000" eaLnBrk="0" hangingPunct="0">
              <a:defRPr/>
            </a:pPr>
            <a:r>
              <a:rPr lang="es-ES_tradnl" sz="1400" dirty="0">
                <a:solidFill>
                  <a:schemeClr val="bg1"/>
                </a:solidFill>
                <a:latin typeface="+mn-lt"/>
              </a:rPr>
              <a:t>Gobierno</a:t>
            </a:r>
          </a:p>
        </p:txBody>
      </p:sp>
      <p:sp>
        <p:nvSpPr>
          <p:cNvPr id="11268" name="Rectangle 4"/>
          <p:cNvSpPr>
            <a:spLocks noChangeArrowheads="1"/>
          </p:cNvSpPr>
          <p:nvPr/>
        </p:nvSpPr>
        <p:spPr bwMode="auto">
          <a:xfrm>
            <a:off x="357158" y="4286256"/>
            <a:ext cx="1260000" cy="612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Diagnostico</a:t>
            </a:r>
          </a:p>
          <a:p>
            <a:pPr algn="ctr" defTabSz="762000" eaLnBrk="0" hangingPunct="0">
              <a:defRPr/>
            </a:pPr>
            <a:r>
              <a:rPr lang="es-ES_tradnl" sz="1400" dirty="0">
                <a:solidFill>
                  <a:schemeClr val="bg1"/>
                </a:solidFill>
                <a:latin typeface="+mn-lt"/>
              </a:rPr>
              <a:t>Territorial</a:t>
            </a:r>
          </a:p>
        </p:txBody>
      </p:sp>
      <p:sp>
        <p:nvSpPr>
          <p:cNvPr id="11269" name="Rectangle 5"/>
          <p:cNvSpPr>
            <a:spLocks noChangeArrowheads="1"/>
          </p:cNvSpPr>
          <p:nvPr/>
        </p:nvSpPr>
        <p:spPr bwMode="auto">
          <a:xfrm>
            <a:off x="2500298" y="2147880"/>
            <a:ext cx="1440000" cy="864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Plan </a:t>
            </a:r>
          </a:p>
          <a:p>
            <a:pPr algn="ctr" defTabSz="762000" eaLnBrk="0" hangingPunct="0">
              <a:defRPr/>
            </a:pPr>
            <a:r>
              <a:rPr lang="es-ES_tradnl" sz="1400" dirty="0">
                <a:solidFill>
                  <a:schemeClr val="bg1"/>
                </a:solidFill>
                <a:latin typeface="+mn-lt"/>
              </a:rPr>
              <a:t>Financiero</a:t>
            </a:r>
          </a:p>
          <a:p>
            <a:pPr algn="ctr" defTabSz="762000" eaLnBrk="0" hangingPunct="0">
              <a:defRPr/>
            </a:pPr>
            <a:r>
              <a:rPr lang="es-ES_tradnl" sz="1400" dirty="0">
                <a:solidFill>
                  <a:schemeClr val="bg1"/>
                </a:solidFill>
                <a:latin typeface="+mn-lt"/>
              </a:rPr>
              <a:t>Plurianual</a:t>
            </a:r>
          </a:p>
        </p:txBody>
      </p:sp>
      <p:sp>
        <p:nvSpPr>
          <p:cNvPr id="11270" name="Rectangle 6"/>
          <p:cNvSpPr>
            <a:spLocks noChangeArrowheads="1"/>
          </p:cNvSpPr>
          <p:nvPr/>
        </p:nvSpPr>
        <p:spPr bwMode="auto">
          <a:xfrm>
            <a:off x="2500298" y="4876810"/>
            <a:ext cx="1440000" cy="864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Plan </a:t>
            </a:r>
          </a:p>
          <a:p>
            <a:pPr algn="ctr" defTabSz="762000" eaLnBrk="0" hangingPunct="0">
              <a:defRPr/>
            </a:pPr>
            <a:r>
              <a:rPr lang="es-ES_tradnl" sz="1400" dirty="0">
                <a:solidFill>
                  <a:schemeClr val="bg1"/>
                </a:solidFill>
                <a:latin typeface="+mn-lt"/>
              </a:rPr>
              <a:t>Plurianual</a:t>
            </a:r>
          </a:p>
          <a:p>
            <a:pPr algn="ctr" defTabSz="762000" eaLnBrk="0" hangingPunct="0">
              <a:defRPr/>
            </a:pPr>
            <a:r>
              <a:rPr lang="es-ES_tradnl" sz="1400" dirty="0">
                <a:solidFill>
                  <a:schemeClr val="bg1"/>
                </a:solidFill>
                <a:latin typeface="+mn-lt"/>
              </a:rPr>
              <a:t>de Inversiones</a:t>
            </a:r>
          </a:p>
        </p:txBody>
      </p:sp>
      <p:sp>
        <p:nvSpPr>
          <p:cNvPr id="11271" name="Rectangle 7"/>
          <p:cNvSpPr>
            <a:spLocks noChangeArrowheads="1"/>
          </p:cNvSpPr>
          <p:nvPr/>
        </p:nvSpPr>
        <p:spPr bwMode="auto">
          <a:xfrm>
            <a:off x="4286248" y="3498457"/>
            <a:ext cx="1440000" cy="864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Plan</a:t>
            </a:r>
          </a:p>
          <a:p>
            <a:pPr algn="ctr" defTabSz="762000" eaLnBrk="0" hangingPunct="0">
              <a:defRPr/>
            </a:pPr>
            <a:r>
              <a:rPr lang="es-ES_tradnl" sz="1400" dirty="0">
                <a:solidFill>
                  <a:schemeClr val="bg1"/>
                </a:solidFill>
                <a:latin typeface="+mn-lt"/>
              </a:rPr>
              <a:t>Operativo </a:t>
            </a:r>
          </a:p>
          <a:p>
            <a:pPr algn="ctr" defTabSz="762000" eaLnBrk="0" hangingPunct="0">
              <a:defRPr/>
            </a:pPr>
            <a:r>
              <a:rPr lang="es-ES_tradnl" sz="1400" dirty="0">
                <a:solidFill>
                  <a:schemeClr val="bg1"/>
                </a:solidFill>
                <a:latin typeface="+mn-lt"/>
              </a:rPr>
              <a:t>Anual de</a:t>
            </a:r>
          </a:p>
          <a:p>
            <a:pPr algn="ctr" defTabSz="762000" eaLnBrk="0" hangingPunct="0">
              <a:defRPr/>
            </a:pPr>
            <a:r>
              <a:rPr lang="es-ES_tradnl" sz="1400" dirty="0">
                <a:solidFill>
                  <a:schemeClr val="bg1"/>
                </a:solidFill>
                <a:latin typeface="+mn-lt"/>
              </a:rPr>
              <a:t>Inversiones</a:t>
            </a:r>
          </a:p>
        </p:txBody>
      </p:sp>
      <p:sp>
        <p:nvSpPr>
          <p:cNvPr id="11272" name="Rectangle 8"/>
          <p:cNvSpPr>
            <a:spLocks noChangeArrowheads="1"/>
          </p:cNvSpPr>
          <p:nvPr/>
        </p:nvSpPr>
        <p:spPr bwMode="auto">
          <a:xfrm>
            <a:off x="4711700" y="1341438"/>
            <a:ext cx="2860696" cy="393700"/>
          </a:xfrm>
          <a:prstGeom prst="rect">
            <a:avLst/>
          </a:prstGeom>
          <a:solidFill>
            <a:srgbClr val="BEBED4"/>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2000" b="1" dirty="0">
                <a:latin typeface="Calibri" pitchFamily="34" charset="0"/>
              </a:rPr>
              <a:t>SISTEMA PRESUPUESTAL</a:t>
            </a:r>
          </a:p>
        </p:txBody>
      </p:sp>
      <p:sp>
        <p:nvSpPr>
          <p:cNvPr id="11273" name="Rectangle 9"/>
          <p:cNvSpPr>
            <a:spLocks noChangeArrowheads="1"/>
          </p:cNvSpPr>
          <p:nvPr/>
        </p:nvSpPr>
        <p:spPr bwMode="auto">
          <a:xfrm>
            <a:off x="6048375" y="3498457"/>
            <a:ext cx="1440000" cy="864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Presupuesto</a:t>
            </a:r>
          </a:p>
        </p:txBody>
      </p:sp>
      <p:sp>
        <p:nvSpPr>
          <p:cNvPr id="11274" name="Rectangle 10"/>
          <p:cNvSpPr>
            <a:spLocks noChangeArrowheads="1"/>
          </p:cNvSpPr>
          <p:nvPr/>
        </p:nvSpPr>
        <p:spPr bwMode="auto">
          <a:xfrm>
            <a:off x="7849156" y="3498457"/>
            <a:ext cx="1152000" cy="864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Programa</a:t>
            </a:r>
          </a:p>
          <a:p>
            <a:pPr algn="ctr" defTabSz="762000" eaLnBrk="0" hangingPunct="0">
              <a:defRPr/>
            </a:pPr>
            <a:r>
              <a:rPr lang="es-ES_tradnl" sz="1400" dirty="0">
                <a:solidFill>
                  <a:schemeClr val="bg1"/>
                </a:solidFill>
                <a:latin typeface="+mn-lt"/>
              </a:rPr>
              <a:t>Anual</a:t>
            </a:r>
          </a:p>
          <a:p>
            <a:pPr algn="ctr" defTabSz="762000" eaLnBrk="0" hangingPunct="0">
              <a:defRPr/>
            </a:pPr>
            <a:r>
              <a:rPr lang="es-ES_tradnl" sz="1400" dirty="0">
                <a:solidFill>
                  <a:schemeClr val="bg1"/>
                </a:solidFill>
                <a:latin typeface="+mn-lt"/>
              </a:rPr>
              <a:t>de Caja</a:t>
            </a:r>
          </a:p>
        </p:txBody>
      </p:sp>
      <p:sp>
        <p:nvSpPr>
          <p:cNvPr id="19482" name="Line 12"/>
          <p:cNvSpPr>
            <a:spLocks noChangeShapeType="1"/>
          </p:cNvSpPr>
          <p:nvPr/>
        </p:nvSpPr>
        <p:spPr bwMode="auto">
          <a:xfrm>
            <a:off x="1608138" y="3898900"/>
            <a:ext cx="1379537" cy="0"/>
          </a:xfrm>
          <a:prstGeom prst="line">
            <a:avLst/>
          </a:prstGeom>
          <a:noFill/>
          <a:ln w="12700">
            <a:solidFill>
              <a:schemeClr val="bg1"/>
            </a:solidFill>
            <a:round/>
            <a:headEnd/>
            <a:tailEnd type="triangle" w="med" len="med"/>
          </a:ln>
        </p:spPr>
        <p:txBody>
          <a:bodyPr wrap="none" anchor="ctr"/>
          <a:lstStyle/>
          <a:p>
            <a:endParaRPr lang="es-ES"/>
          </a:p>
        </p:txBody>
      </p:sp>
      <p:sp>
        <p:nvSpPr>
          <p:cNvPr id="19483" name="Line 16"/>
          <p:cNvSpPr>
            <a:spLocks noChangeShapeType="1"/>
          </p:cNvSpPr>
          <p:nvPr/>
        </p:nvSpPr>
        <p:spPr bwMode="auto">
          <a:xfrm>
            <a:off x="6253163" y="1766888"/>
            <a:ext cx="431800" cy="1698625"/>
          </a:xfrm>
          <a:prstGeom prst="line">
            <a:avLst/>
          </a:prstGeom>
          <a:noFill/>
          <a:ln w="12700">
            <a:solidFill>
              <a:schemeClr val="bg1"/>
            </a:solidFill>
            <a:round/>
            <a:headEnd/>
            <a:tailEnd type="triangle" w="med" len="med"/>
          </a:ln>
        </p:spPr>
        <p:txBody>
          <a:bodyPr wrap="none" anchor="ctr"/>
          <a:lstStyle/>
          <a:p>
            <a:endParaRPr lang="es-ES"/>
          </a:p>
        </p:txBody>
      </p:sp>
      <p:sp>
        <p:nvSpPr>
          <p:cNvPr id="19484" name="Line 17"/>
          <p:cNvSpPr>
            <a:spLocks noChangeShapeType="1"/>
          </p:cNvSpPr>
          <p:nvPr/>
        </p:nvSpPr>
        <p:spPr bwMode="auto">
          <a:xfrm>
            <a:off x="7643813" y="1357313"/>
            <a:ext cx="46037" cy="5143500"/>
          </a:xfrm>
          <a:prstGeom prst="line">
            <a:avLst/>
          </a:prstGeom>
          <a:noFill/>
          <a:ln w="50800">
            <a:solidFill>
              <a:srgbClr val="ADADCA"/>
            </a:solidFill>
            <a:prstDash val="dash"/>
            <a:round/>
            <a:headEnd/>
            <a:tailEnd/>
          </a:ln>
        </p:spPr>
        <p:txBody>
          <a:bodyPr wrap="none" anchor="ctr"/>
          <a:lstStyle/>
          <a:p>
            <a:endParaRPr lang="es-ES"/>
          </a:p>
        </p:txBody>
      </p:sp>
      <p:sp>
        <p:nvSpPr>
          <p:cNvPr id="11284" name="Rectangle 20"/>
          <p:cNvSpPr>
            <a:spLocks noChangeArrowheads="1"/>
          </p:cNvSpPr>
          <p:nvPr/>
        </p:nvSpPr>
        <p:spPr bwMode="auto">
          <a:xfrm>
            <a:off x="2500298" y="3498457"/>
            <a:ext cx="1440000" cy="864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Plan de</a:t>
            </a:r>
          </a:p>
          <a:p>
            <a:pPr algn="ctr" defTabSz="762000" eaLnBrk="0" hangingPunct="0">
              <a:defRPr/>
            </a:pPr>
            <a:r>
              <a:rPr lang="es-ES_tradnl" sz="1400" dirty="0">
                <a:solidFill>
                  <a:schemeClr val="bg1"/>
                </a:solidFill>
                <a:latin typeface="+mn-lt"/>
              </a:rPr>
              <a:t>Desarrollo</a:t>
            </a:r>
          </a:p>
        </p:txBody>
      </p:sp>
      <p:sp>
        <p:nvSpPr>
          <p:cNvPr id="11286" name="Rectangle 22"/>
          <p:cNvSpPr>
            <a:spLocks noChangeArrowheads="1"/>
          </p:cNvSpPr>
          <p:nvPr/>
        </p:nvSpPr>
        <p:spPr bwMode="auto">
          <a:xfrm>
            <a:off x="4287835" y="4876800"/>
            <a:ext cx="1440000" cy="864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Plan</a:t>
            </a:r>
          </a:p>
          <a:p>
            <a:pPr algn="ctr" defTabSz="762000" eaLnBrk="0" hangingPunct="0">
              <a:defRPr/>
            </a:pPr>
            <a:r>
              <a:rPr lang="es-ES_tradnl" sz="1400" dirty="0">
                <a:solidFill>
                  <a:schemeClr val="bg1"/>
                </a:solidFill>
                <a:latin typeface="+mn-lt"/>
              </a:rPr>
              <a:t>de Acción</a:t>
            </a:r>
          </a:p>
        </p:txBody>
      </p:sp>
      <p:sp>
        <p:nvSpPr>
          <p:cNvPr id="19491" name="Rectangle 23"/>
          <p:cNvSpPr>
            <a:spLocks noChangeArrowheads="1"/>
          </p:cNvSpPr>
          <p:nvPr/>
        </p:nvSpPr>
        <p:spPr bwMode="auto">
          <a:xfrm>
            <a:off x="3492500" y="44450"/>
            <a:ext cx="5543550" cy="769938"/>
          </a:xfrm>
          <a:prstGeom prst="rect">
            <a:avLst/>
          </a:prstGeom>
          <a:noFill/>
          <a:ln w="9525">
            <a:noFill/>
            <a:miter lim="800000"/>
            <a:headEnd/>
            <a:tailEnd/>
          </a:ln>
        </p:spPr>
        <p:txBody>
          <a:bodyPr>
            <a:spAutoFit/>
          </a:bodyPr>
          <a:lstStyle/>
          <a:p>
            <a:pPr algn="ctr"/>
            <a:r>
              <a:rPr lang="es-ES_tradnl" sz="4400" b="1">
                <a:solidFill>
                  <a:schemeClr val="bg1"/>
                </a:solidFill>
                <a:latin typeface="Calibri" pitchFamily="34" charset="0"/>
              </a:rPr>
              <a:t>Sistema Presupuestal</a:t>
            </a:r>
          </a:p>
        </p:txBody>
      </p:sp>
      <p:sp>
        <p:nvSpPr>
          <p:cNvPr id="11289" name="Rectangle 25"/>
          <p:cNvSpPr>
            <a:spLocks noChangeArrowheads="1"/>
          </p:cNvSpPr>
          <p:nvPr/>
        </p:nvSpPr>
        <p:spPr bwMode="auto">
          <a:xfrm>
            <a:off x="357158" y="1428736"/>
            <a:ext cx="1440000" cy="864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Marco Fiscal</a:t>
            </a:r>
          </a:p>
          <a:p>
            <a:pPr algn="ctr" defTabSz="762000" eaLnBrk="0" hangingPunct="0">
              <a:defRPr/>
            </a:pPr>
            <a:r>
              <a:rPr lang="es-ES_tradnl" sz="1400" dirty="0">
                <a:solidFill>
                  <a:schemeClr val="bg1"/>
                </a:solidFill>
                <a:latin typeface="+mn-lt"/>
              </a:rPr>
              <a:t>de Mediano</a:t>
            </a:r>
          </a:p>
          <a:p>
            <a:pPr algn="ctr" defTabSz="762000" eaLnBrk="0" hangingPunct="0">
              <a:defRPr/>
            </a:pPr>
            <a:r>
              <a:rPr lang="es-ES_tradnl" sz="1400" dirty="0">
                <a:solidFill>
                  <a:schemeClr val="bg1"/>
                </a:solidFill>
                <a:latin typeface="+mn-lt"/>
              </a:rPr>
              <a:t>Plazo</a:t>
            </a:r>
          </a:p>
        </p:txBody>
      </p:sp>
      <p:sp>
        <p:nvSpPr>
          <p:cNvPr id="11293" name="Rectangle 29"/>
          <p:cNvSpPr>
            <a:spLocks noChangeArrowheads="1"/>
          </p:cNvSpPr>
          <p:nvPr/>
        </p:nvSpPr>
        <p:spPr bwMode="auto">
          <a:xfrm>
            <a:off x="357158" y="5072074"/>
            <a:ext cx="1260000" cy="612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P. O. T.</a:t>
            </a:r>
          </a:p>
        </p:txBody>
      </p:sp>
      <p:sp>
        <p:nvSpPr>
          <p:cNvPr id="32" name="Rectangle 29"/>
          <p:cNvSpPr>
            <a:spLocks noChangeArrowheads="1"/>
          </p:cNvSpPr>
          <p:nvPr/>
        </p:nvSpPr>
        <p:spPr bwMode="auto">
          <a:xfrm>
            <a:off x="357158" y="5857892"/>
            <a:ext cx="1260000" cy="612000"/>
          </a:xfrm>
          <a:prstGeom prst="rect">
            <a:avLst/>
          </a:prstGeom>
          <a:solidFill>
            <a:srgbClr val="333399">
              <a:alpha val="90000"/>
            </a:srgbClr>
          </a:solidFill>
          <a:ln w="12700">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none" lIns="90488" tIns="44450" rIns="90488" bIns="44450" anchor="ctr"/>
          <a:lstStyle/>
          <a:p>
            <a:pPr algn="ctr" defTabSz="762000" eaLnBrk="0" hangingPunct="0">
              <a:defRPr/>
            </a:pPr>
            <a:r>
              <a:rPr lang="es-ES_tradnl" sz="1400" dirty="0">
                <a:solidFill>
                  <a:schemeClr val="bg1"/>
                </a:solidFill>
                <a:latin typeface="+mn-lt"/>
              </a:rPr>
              <a:t>Planes </a:t>
            </a:r>
          </a:p>
          <a:p>
            <a:pPr algn="ctr" defTabSz="762000" eaLnBrk="0" hangingPunct="0">
              <a:defRPr/>
            </a:pPr>
            <a:r>
              <a:rPr lang="es-ES_tradnl" sz="1400" dirty="0">
                <a:solidFill>
                  <a:schemeClr val="bg1"/>
                </a:solidFill>
                <a:latin typeface="+mn-lt"/>
              </a:rPr>
              <a:t>Maestros</a:t>
            </a:r>
          </a:p>
        </p:txBody>
      </p:sp>
      <p:cxnSp>
        <p:nvCxnSpPr>
          <p:cNvPr id="19501" name="34 Conector angular"/>
          <p:cNvCxnSpPr>
            <a:cxnSpLocks noChangeShapeType="1"/>
          </p:cNvCxnSpPr>
          <p:nvPr/>
        </p:nvCxnSpPr>
        <p:spPr bwMode="auto">
          <a:xfrm rot="16200000" flipH="1">
            <a:off x="593726" y="3892550"/>
            <a:ext cx="785812" cy="1587"/>
          </a:xfrm>
          <a:prstGeom prst="bentConnector3">
            <a:avLst>
              <a:gd name="adj1" fmla="val 50000"/>
            </a:avLst>
          </a:prstGeom>
          <a:noFill/>
          <a:ln w="25400" algn="ctr">
            <a:solidFill>
              <a:srgbClr val="C00000"/>
            </a:solidFill>
            <a:round/>
            <a:headEnd type="triangle" w="med" len="med"/>
            <a:tailEnd type="triangle" w="med" len="med"/>
          </a:ln>
        </p:spPr>
      </p:cxnSp>
      <p:cxnSp>
        <p:nvCxnSpPr>
          <p:cNvPr id="19502" name="36 Conector angular"/>
          <p:cNvCxnSpPr>
            <a:cxnSpLocks noChangeShapeType="1"/>
          </p:cNvCxnSpPr>
          <p:nvPr/>
        </p:nvCxnSpPr>
        <p:spPr bwMode="auto">
          <a:xfrm rot="10800000" flipV="1">
            <a:off x="987425" y="3930650"/>
            <a:ext cx="1512888" cy="355600"/>
          </a:xfrm>
          <a:prstGeom prst="bentConnector2">
            <a:avLst/>
          </a:prstGeom>
          <a:noFill/>
          <a:ln w="25400" algn="ctr">
            <a:solidFill>
              <a:srgbClr val="C00000"/>
            </a:solidFill>
            <a:round/>
            <a:headEnd type="triangle" w="med" len="med"/>
            <a:tailEnd type="triangle" w="med" len="med"/>
          </a:ln>
        </p:spPr>
      </p:cxnSp>
      <p:cxnSp>
        <p:nvCxnSpPr>
          <p:cNvPr id="19503" name="36 Conector angular"/>
          <p:cNvCxnSpPr>
            <a:cxnSpLocks noChangeShapeType="1"/>
          </p:cNvCxnSpPr>
          <p:nvPr/>
        </p:nvCxnSpPr>
        <p:spPr bwMode="auto">
          <a:xfrm rot="10800000" flipV="1">
            <a:off x="1617663" y="3930650"/>
            <a:ext cx="882650" cy="1447800"/>
          </a:xfrm>
          <a:prstGeom prst="bentConnector3">
            <a:avLst>
              <a:gd name="adj1" fmla="val 50000"/>
            </a:avLst>
          </a:prstGeom>
          <a:noFill/>
          <a:ln w="25400" algn="ctr">
            <a:solidFill>
              <a:srgbClr val="C00000"/>
            </a:solidFill>
            <a:round/>
            <a:headEnd type="triangle" w="med" len="med"/>
            <a:tailEnd/>
          </a:ln>
        </p:spPr>
      </p:cxnSp>
      <p:cxnSp>
        <p:nvCxnSpPr>
          <p:cNvPr id="19504" name="36 Conector angular"/>
          <p:cNvCxnSpPr>
            <a:cxnSpLocks noChangeShapeType="1"/>
          </p:cNvCxnSpPr>
          <p:nvPr/>
        </p:nvCxnSpPr>
        <p:spPr bwMode="auto">
          <a:xfrm rot="10800000" flipV="1">
            <a:off x="1617663" y="3930650"/>
            <a:ext cx="882650" cy="2233613"/>
          </a:xfrm>
          <a:prstGeom prst="bentConnector3">
            <a:avLst>
              <a:gd name="adj1" fmla="val 50000"/>
            </a:avLst>
          </a:prstGeom>
          <a:noFill/>
          <a:ln w="25400" algn="ctr">
            <a:solidFill>
              <a:srgbClr val="C00000"/>
            </a:solidFill>
            <a:round/>
            <a:headEnd type="triangle" w="med" len="med"/>
            <a:tailEnd/>
          </a:ln>
        </p:spPr>
      </p:cxnSp>
      <p:cxnSp>
        <p:nvCxnSpPr>
          <p:cNvPr id="19505" name="36 Conector angular"/>
          <p:cNvCxnSpPr>
            <a:cxnSpLocks noChangeShapeType="1"/>
          </p:cNvCxnSpPr>
          <p:nvPr/>
        </p:nvCxnSpPr>
        <p:spPr bwMode="auto">
          <a:xfrm rot="10800000" flipV="1">
            <a:off x="2500313" y="2579688"/>
            <a:ext cx="1587" cy="2728912"/>
          </a:xfrm>
          <a:prstGeom prst="bentConnector3">
            <a:avLst>
              <a:gd name="adj1" fmla="val 14395468"/>
            </a:avLst>
          </a:prstGeom>
          <a:noFill/>
          <a:ln w="25400" algn="ctr">
            <a:solidFill>
              <a:srgbClr val="C00000"/>
            </a:solidFill>
            <a:round/>
            <a:headEnd type="triangle" w="med" len="med"/>
            <a:tailEnd type="triangle" w="med" len="med"/>
          </a:ln>
        </p:spPr>
      </p:cxnSp>
      <p:cxnSp>
        <p:nvCxnSpPr>
          <p:cNvPr id="19506" name="36 Conector angular"/>
          <p:cNvCxnSpPr>
            <a:cxnSpLocks noChangeShapeType="1"/>
          </p:cNvCxnSpPr>
          <p:nvPr/>
        </p:nvCxnSpPr>
        <p:spPr bwMode="auto">
          <a:xfrm>
            <a:off x="1797050" y="1860550"/>
            <a:ext cx="1423988" cy="287338"/>
          </a:xfrm>
          <a:prstGeom prst="bentConnector2">
            <a:avLst/>
          </a:prstGeom>
          <a:noFill/>
          <a:ln w="25400" algn="ctr">
            <a:solidFill>
              <a:srgbClr val="C00000"/>
            </a:solidFill>
            <a:round/>
            <a:headEnd type="triangle" w="med" len="med"/>
            <a:tailEnd type="triangle" w="med" len="med"/>
          </a:ln>
        </p:spPr>
      </p:cxnSp>
      <p:cxnSp>
        <p:nvCxnSpPr>
          <p:cNvPr id="19507" name="36 Conector angular"/>
          <p:cNvCxnSpPr>
            <a:cxnSpLocks noChangeShapeType="1"/>
          </p:cNvCxnSpPr>
          <p:nvPr/>
        </p:nvCxnSpPr>
        <p:spPr bwMode="auto">
          <a:xfrm rot="16200000" flipV="1">
            <a:off x="4750594" y="4618831"/>
            <a:ext cx="514350" cy="1588"/>
          </a:xfrm>
          <a:prstGeom prst="bentConnector3">
            <a:avLst>
              <a:gd name="adj1" fmla="val 50000"/>
            </a:avLst>
          </a:prstGeom>
          <a:noFill/>
          <a:ln w="25400" algn="ctr">
            <a:solidFill>
              <a:srgbClr val="C00000"/>
            </a:solidFill>
            <a:round/>
            <a:headEnd type="triangle" w="med" len="med"/>
            <a:tailEnd type="triangle" w="med" len="med"/>
          </a:ln>
        </p:spPr>
      </p:cxnSp>
      <p:cxnSp>
        <p:nvCxnSpPr>
          <p:cNvPr id="19508" name="36 Conector angular"/>
          <p:cNvCxnSpPr>
            <a:cxnSpLocks noChangeShapeType="1"/>
          </p:cNvCxnSpPr>
          <p:nvPr/>
        </p:nvCxnSpPr>
        <p:spPr bwMode="auto">
          <a:xfrm rot="10800000">
            <a:off x="3940175" y="3930650"/>
            <a:ext cx="346075" cy="1588"/>
          </a:xfrm>
          <a:prstGeom prst="bentConnector3">
            <a:avLst>
              <a:gd name="adj1" fmla="val 50000"/>
            </a:avLst>
          </a:prstGeom>
          <a:noFill/>
          <a:ln w="25400" algn="ctr">
            <a:solidFill>
              <a:srgbClr val="C00000"/>
            </a:solidFill>
            <a:round/>
            <a:headEnd type="triangle" w="med" len="med"/>
            <a:tailEnd/>
          </a:ln>
        </p:spPr>
      </p:cxnSp>
      <p:cxnSp>
        <p:nvCxnSpPr>
          <p:cNvPr id="19509" name="36 Conector angular"/>
          <p:cNvCxnSpPr>
            <a:cxnSpLocks noChangeShapeType="1"/>
          </p:cNvCxnSpPr>
          <p:nvPr/>
        </p:nvCxnSpPr>
        <p:spPr bwMode="auto">
          <a:xfrm rot="5400000" flipH="1" flipV="1">
            <a:off x="3661569" y="1097757"/>
            <a:ext cx="609600" cy="1490662"/>
          </a:xfrm>
          <a:prstGeom prst="bentConnector2">
            <a:avLst/>
          </a:prstGeom>
          <a:noFill/>
          <a:ln w="25400" algn="ctr">
            <a:solidFill>
              <a:srgbClr val="C00000"/>
            </a:solidFill>
            <a:round/>
            <a:headEnd type="triangle" w="med" len="med"/>
            <a:tailEnd/>
          </a:ln>
        </p:spPr>
      </p:cxnSp>
      <p:cxnSp>
        <p:nvCxnSpPr>
          <p:cNvPr id="19510" name="36 Conector angular"/>
          <p:cNvCxnSpPr>
            <a:cxnSpLocks noChangeShapeType="1"/>
          </p:cNvCxnSpPr>
          <p:nvPr/>
        </p:nvCxnSpPr>
        <p:spPr bwMode="auto">
          <a:xfrm rot="16200000" flipV="1">
            <a:off x="3879057" y="2370931"/>
            <a:ext cx="1960562" cy="295275"/>
          </a:xfrm>
          <a:prstGeom prst="bentConnector4">
            <a:avLst>
              <a:gd name="adj1" fmla="val 46921"/>
              <a:gd name="adj2" fmla="val 231509"/>
            </a:avLst>
          </a:prstGeom>
          <a:noFill/>
          <a:ln w="25400" algn="ctr">
            <a:solidFill>
              <a:srgbClr val="C00000"/>
            </a:solidFill>
            <a:round/>
            <a:headEnd type="triangle" w="med" len="med"/>
            <a:tailEnd/>
          </a:ln>
        </p:spPr>
      </p:cxnSp>
      <p:cxnSp>
        <p:nvCxnSpPr>
          <p:cNvPr id="19511" name="36 Conector angular"/>
          <p:cNvCxnSpPr>
            <a:cxnSpLocks noChangeShapeType="1"/>
          </p:cNvCxnSpPr>
          <p:nvPr/>
        </p:nvCxnSpPr>
        <p:spPr bwMode="auto">
          <a:xfrm rot="16200000" flipV="1">
            <a:off x="5573713" y="2303463"/>
            <a:ext cx="1763712" cy="627062"/>
          </a:xfrm>
          <a:prstGeom prst="bentConnector3">
            <a:avLst>
              <a:gd name="adj1" fmla="val 50000"/>
            </a:avLst>
          </a:prstGeom>
          <a:noFill/>
          <a:ln w="25400" algn="ctr">
            <a:solidFill>
              <a:srgbClr val="C00000"/>
            </a:solidFill>
            <a:round/>
            <a:headEnd type="triangle" w="med" len="med"/>
            <a:tailEnd type="triangle" w="med" len="med"/>
          </a:ln>
        </p:spPr>
      </p:cxnSp>
      <p:cxnSp>
        <p:nvCxnSpPr>
          <p:cNvPr id="19512" name="36 Conector angular"/>
          <p:cNvCxnSpPr>
            <a:cxnSpLocks noChangeShapeType="1"/>
          </p:cNvCxnSpPr>
          <p:nvPr/>
        </p:nvCxnSpPr>
        <p:spPr bwMode="auto">
          <a:xfrm rot="10800000">
            <a:off x="5726113" y="3930650"/>
            <a:ext cx="322262" cy="1588"/>
          </a:xfrm>
          <a:prstGeom prst="bentConnector3">
            <a:avLst>
              <a:gd name="adj1" fmla="val 50000"/>
            </a:avLst>
          </a:prstGeom>
          <a:noFill/>
          <a:ln w="25400" algn="ctr">
            <a:solidFill>
              <a:srgbClr val="C00000"/>
            </a:solidFill>
            <a:round/>
            <a:headEnd type="triangle" w="med" len="med"/>
            <a:tailEnd/>
          </a:ln>
        </p:spPr>
      </p:cxnSp>
      <p:cxnSp>
        <p:nvCxnSpPr>
          <p:cNvPr id="19513" name="36 Conector angular"/>
          <p:cNvCxnSpPr>
            <a:cxnSpLocks noChangeShapeType="1"/>
          </p:cNvCxnSpPr>
          <p:nvPr/>
        </p:nvCxnSpPr>
        <p:spPr bwMode="auto">
          <a:xfrm rot="10800000">
            <a:off x="7488238" y="3930650"/>
            <a:ext cx="360362" cy="1588"/>
          </a:xfrm>
          <a:prstGeom prst="bentConnector3">
            <a:avLst>
              <a:gd name="adj1" fmla="val 50000"/>
            </a:avLst>
          </a:prstGeom>
          <a:noFill/>
          <a:ln w="25400" algn="ctr">
            <a:solidFill>
              <a:srgbClr val="C00000"/>
            </a:solidFill>
            <a:round/>
            <a:headEnd type="triangle" w="med" len="med"/>
            <a:tailEnd/>
          </a:ln>
        </p:spPr>
      </p:cxn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79388" y="44450"/>
            <a:ext cx="8785225" cy="336550"/>
          </a:xfrm>
          <a:prstGeom prst="rect">
            <a:avLst/>
          </a:prstGeom>
          <a:noFill/>
          <a:ln w="9525">
            <a:noFill/>
            <a:miter lim="800000"/>
            <a:headEnd/>
            <a:tailEnd/>
          </a:ln>
        </p:spPr>
        <p:txBody>
          <a:bodyPr>
            <a:spAutoFit/>
          </a:bodyPr>
          <a:lstStyle/>
          <a:p>
            <a:pPr algn="r">
              <a:spcBef>
                <a:spcPct val="50000"/>
              </a:spcBef>
            </a:pPr>
            <a:r>
              <a:rPr lang="es-CO" sz="1600" b="1" i="1">
                <a:solidFill>
                  <a:srgbClr val="A50021"/>
                </a:solidFill>
              </a:rPr>
              <a:t>4. Los proyectos de inversión</a:t>
            </a:r>
            <a:endParaRPr lang="es-ES" sz="1600" b="1" i="1">
              <a:solidFill>
                <a:srgbClr val="A50021"/>
              </a:solidFill>
            </a:endParaRPr>
          </a:p>
        </p:txBody>
      </p:sp>
      <p:sp>
        <p:nvSpPr>
          <p:cNvPr id="21507" name="Line 5"/>
          <p:cNvSpPr>
            <a:spLocks noChangeShapeType="1"/>
          </p:cNvSpPr>
          <p:nvPr/>
        </p:nvSpPr>
        <p:spPr bwMode="auto">
          <a:xfrm flipH="1">
            <a:off x="1403350" y="333375"/>
            <a:ext cx="7489825" cy="0"/>
          </a:xfrm>
          <a:prstGeom prst="line">
            <a:avLst/>
          </a:prstGeom>
          <a:noFill/>
          <a:ln w="19050">
            <a:solidFill>
              <a:srgbClr val="A50021"/>
            </a:solidFill>
            <a:round/>
            <a:headEnd/>
            <a:tailEnd/>
          </a:ln>
        </p:spPr>
        <p:txBody>
          <a:bodyPr/>
          <a:lstStyle/>
          <a:p>
            <a:endParaRPr lang="es-ES"/>
          </a:p>
        </p:txBody>
      </p:sp>
      <p:sp>
        <p:nvSpPr>
          <p:cNvPr id="21508" name="Rectangle 6"/>
          <p:cNvSpPr>
            <a:spLocks noChangeArrowheads="1"/>
          </p:cNvSpPr>
          <p:nvPr/>
        </p:nvSpPr>
        <p:spPr bwMode="auto">
          <a:xfrm>
            <a:off x="179388" y="320675"/>
            <a:ext cx="3168650" cy="431800"/>
          </a:xfrm>
          <a:prstGeom prst="rect">
            <a:avLst/>
          </a:prstGeom>
          <a:solidFill>
            <a:srgbClr val="993366"/>
          </a:solidFill>
          <a:ln w="9525">
            <a:solidFill>
              <a:schemeClr val="tx1"/>
            </a:solidFill>
            <a:miter lim="800000"/>
            <a:headEnd/>
            <a:tailEnd/>
          </a:ln>
        </p:spPr>
        <p:txBody>
          <a:bodyPr wrap="none" anchor="ctr"/>
          <a:lstStyle/>
          <a:p>
            <a:pPr algn="ctr"/>
            <a:r>
              <a:rPr lang="es-CO">
                <a:solidFill>
                  <a:schemeClr val="bg1"/>
                </a:solidFill>
              </a:rPr>
              <a:t>Proyectos FDR</a:t>
            </a:r>
            <a:endParaRPr lang="es-ES">
              <a:solidFill>
                <a:schemeClr val="bg1"/>
              </a:solidFill>
            </a:endParaRPr>
          </a:p>
        </p:txBody>
      </p:sp>
      <p:pic>
        <p:nvPicPr>
          <p:cNvPr id="21509" name="Picture 10"/>
          <p:cNvPicPr>
            <a:picLocks noChangeAspect="1" noChangeArrowheads="1"/>
          </p:cNvPicPr>
          <p:nvPr/>
        </p:nvPicPr>
        <p:blipFill>
          <a:blip r:embed="rId2" cstate="print"/>
          <a:srcRect r="26306"/>
          <a:stretch>
            <a:fillRect/>
          </a:stretch>
        </p:blipFill>
        <p:spPr bwMode="auto">
          <a:xfrm>
            <a:off x="466725" y="1196975"/>
            <a:ext cx="7921625" cy="4316413"/>
          </a:xfrm>
          <a:prstGeom prst="rect">
            <a:avLst/>
          </a:prstGeom>
          <a:noFill/>
          <a:ln w="9525">
            <a:noFill/>
            <a:miter lim="800000"/>
            <a:headEnd/>
            <a:tailEnd/>
          </a:ln>
          <a:effectLst/>
        </p:spPr>
      </p:pic>
      <p:sp>
        <p:nvSpPr>
          <p:cNvPr id="6" name="Text Box 10"/>
          <p:cNvSpPr txBox="1">
            <a:spLocks noChangeArrowheads="1"/>
          </p:cNvSpPr>
          <p:nvPr/>
        </p:nvSpPr>
        <p:spPr bwMode="auto">
          <a:xfrm>
            <a:off x="0" y="5949280"/>
            <a:ext cx="6480175" cy="523220"/>
          </a:xfrm>
          <a:prstGeom prst="rect">
            <a:avLst/>
          </a:prstGeom>
          <a:noFill/>
          <a:ln w="9525">
            <a:noFill/>
            <a:prstDash val="dashDot"/>
            <a:miter lim="800000"/>
            <a:headEnd/>
            <a:tailEnd/>
          </a:ln>
        </p:spPr>
        <p:txBody>
          <a:bodyPr>
            <a:spAutoFit/>
          </a:bodyPr>
          <a:lstStyle/>
          <a:p>
            <a:r>
              <a:rPr lang="es-CO" sz="1400" b="1" dirty="0">
                <a:latin typeface="Calibri" pitchFamily="34" charset="0"/>
              </a:rPr>
              <a:t>Subsecretaría de Planeación Socioeconómica</a:t>
            </a:r>
          </a:p>
          <a:p>
            <a:r>
              <a:rPr lang="es-CO" sz="1400" b="1" dirty="0">
                <a:latin typeface="Calibri" pitchFamily="34" charset="0"/>
              </a:rPr>
              <a:t>Secretaría Distrital de Planeación</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8"/>
          <p:cNvSpPr>
            <a:spLocks noChangeArrowheads="1"/>
          </p:cNvSpPr>
          <p:nvPr/>
        </p:nvSpPr>
        <p:spPr bwMode="auto">
          <a:xfrm>
            <a:off x="2592388" y="3068638"/>
            <a:ext cx="2052637" cy="2527300"/>
          </a:xfrm>
          <a:prstGeom prst="rect">
            <a:avLst/>
          </a:prstGeom>
          <a:noFill/>
          <a:ln w="9525">
            <a:noFill/>
            <a:miter lim="800000"/>
            <a:headEnd/>
            <a:tailEnd/>
          </a:ln>
        </p:spPr>
        <p:txBody>
          <a:bodyPr lIns="92075" tIns="46038" rIns="92075" bIns="46038"/>
          <a:lstStyle/>
          <a:p>
            <a:endParaRPr lang="es-CO" sz="1200"/>
          </a:p>
        </p:txBody>
      </p:sp>
      <p:sp>
        <p:nvSpPr>
          <p:cNvPr id="87043" name="Rectangle 9"/>
          <p:cNvSpPr>
            <a:spLocks noChangeArrowheads="1"/>
          </p:cNvSpPr>
          <p:nvPr/>
        </p:nvSpPr>
        <p:spPr bwMode="auto">
          <a:xfrm>
            <a:off x="684213" y="2924175"/>
            <a:ext cx="2052637" cy="2527300"/>
          </a:xfrm>
          <a:prstGeom prst="rect">
            <a:avLst/>
          </a:prstGeom>
          <a:noFill/>
          <a:ln w="9525">
            <a:noFill/>
            <a:miter lim="800000"/>
            <a:headEnd/>
            <a:tailEnd/>
          </a:ln>
        </p:spPr>
        <p:txBody>
          <a:bodyPr lIns="92075" tIns="46038" rIns="92075" bIns="46038"/>
          <a:lstStyle/>
          <a:p>
            <a:endParaRPr lang="es-CO" sz="1200"/>
          </a:p>
        </p:txBody>
      </p:sp>
      <p:sp>
        <p:nvSpPr>
          <p:cNvPr id="10" name="32 Título"/>
          <p:cNvSpPr txBox="1">
            <a:spLocks/>
          </p:cNvSpPr>
          <p:nvPr/>
        </p:nvSpPr>
        <p:spPr>
          <a:xfrm>
            <a:off x="563563" y="2276475"/>
            <a:ext cx="7772400" cy="2443163"/>
          </a:xfrm>
          <a:prstGeom prst="rect">
            <a:avLst/>
          </a:prstGeom>
        </p:spPr>
        <p:txBody>
          <a:bodyPr/>
          <a:lstStyle/>
          <a:p>
            <a:pPr algn="ctr" fontAlgn="auto">
              <a:spcAft>
                <a:spcPts val="0"/>
              </a:spcAft>
              <a:defRPr/>
            </a:pPr>
            <a:r>
              <a:rPr lang="es-CO" sz="4800" b="1" dirty="0" smtClean="0">
                <a:solidFill>
                  <a:srgbClr val="FF0000"/>
                </a:solidFill>
                <a:effectLst>
                  <a:outerShdw blurRad="38100" dist="38100" dir="2700000" algn="tl">
                    <a:srgbClr val="000000">
                      <a:alpha val="43137"/>
                    </a:srgbClr>
                  </a:outerShdw>
                </a:effectLst>
                <a:latin typeface="Arial Black" pitchFamily="34" charset="0"/>
                <a:ea typeface="+mj-ea"/>
                <a:cs typeface="+mj-cs"/>
              </a:rPr>
              <a:t>SISTEMA</a:t>
            </a:r>
          </a:p>
          <a:p>
            <a:pPr algn="ctr" fontAlgn="auto">
              <a:spcAft>
                <a:spcPts val="0"/>
              </a:spcAft>
              <a:defRPr/>
            </a:pPr>
            <a:r>
              <a:rPr lang="es-CO" sz="4800" b="1" dirty="0" smtClean="0">
                <a:solidFill>
                  <a:srgbClr val="FF0000"/>
                </a:solidFill>
                <a:effectLst>
                  <a:outerShdw blurRad="38100" dist="38100" dir="2700000" algn="tl">
                    <a:srgbClr val="000000">
                      <a:alpha val="43137"/>
                    </a:srgbClr>
                  </a:outerShdw>
                </a:effectLst>
                <a:latin typeface="Arial Black" pitchFamily="34" charset="0"/>
                <a:ea typeface="+mj-ea"/>
                <a:cs typeface="+mj-cs"/>
              </a:rPr>
              <a:t>PREDIS</a:t>
            </a:r>
            <a:endParaRPr lang="es-CO" sz="4800" b="1" dirty="0">
              <a:solidFill>
                <a:srgbClr val="FF0000"/>
              </a:solidFill>
              <a:effectLst>
                <a:outerShdw blurRad="38100" dist="38100" dir="2700000" algn="tl">
                  <a:srgbClr val="000000">
                    <a:alpha val="43137"/>
                  </a:srgbClr>
                </a:outerShdw>
              </a:effectLst>
              <a:latin typeface="Arial Black" pitchFamily="34" charset="0"/>
            </a:endParaRPr>
          </a:p>
        </p:txBody>
      </p:sp>
      <p:sp>
        <p:nvSpPr>
          <p:cNvPr id="9" name="8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3"/>
          </p:nvPr>
        </p:nvGraphicFramePr>
        <p:xfrm>
          <a:off x="323528" y="836712"/>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6 Título"/>
          <p:cNvSpPr txBox="1">
            <a:spLocks/>
          </p:cNvSpPr>
          <p:nvPr/>
        </p:nvSpPr>
        <p:spPr>
          <a:xfrm>
            <a:off x="3491880" y="0"/>
            <a:ext cx="5400600" cy="796950"/>
          </a:xfrm>
          <a:prstGeom prst="rect">
            <a:avLst/>
          </a:prstGeom>
        </p:spPr>
        <p:txBody>
          <a:bodyPr>
            <a:noAutofit/>
          </a:bodyPr>
          <a:lstStyle/>
          <a:p>
            <a:pPr lvl="0"/>
            <a:r>
              <a:rPr lang="es-CO" sz="2300" dirty="0" smtClean="0">
                <a:solidFill>
                  <a:schemeClr val="bg1"/>
                </a:solidFill>
              </a:rPr>
              <a:t>Modificaciones funcionalidades Sistema PREDIS (cambios normativos)</a:t>
            </a:r>
            <a:endParaRPr lang="es-CO" sz="23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8856"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Recomendaciones entidades distritales</a:t>
            </a:r>
            <a:endParaRPr lang="es-ES" sz="3000" smtClean="0">
              <a:solidFill>
                <a:schemeClr val="bg1"/>
              </a:solidFill>
            </a:endParaRPr>
          </a:p>
        </p:txBody>
      </p:sp>
      <p:sp>
        <p:nvSpPr>
          <p:cNvPr id="7" name="2 Marcador de contenido"/>
          <p:cNvSpPr txBox="1">
            <a:spLocks/>
          </p:cNvSpPr>
          <p:nvPr/>
        </p:nvSpPr>
        <p:spPr bwMode="auto">
          <a:xfrm>
            <a:off x="107950" y="908050"/>
            <a:ext cx="8750300" cy="990600"/>
          </a:xfrm>
          <a:prstGeom prst="rect">
            <a:avLst/>
          </a:prstGeom>
          <a:noFill/>
          <a:ln w="9525">
            <a:noFill/>
            <a:miter lim="800000"/>
            <a:headEnd/>
            <a:tailEnd/>
          </a:ln>
        </p:spPr>
        <p:txBody>
          <a:bodyPr/>
          <a:lstStyle/>
          <a:p>
            <a:pPr marL="361950" indent="-361950" algn="just">
              <a:defRPr/>
            </a:pPr>
            <a:r>
              <a:rPr lang="es-CO" sz="2400" dirty="0">
                <a:latin typeface="+mn-lt"/>
                <a:ea typeface="+mj-ea"/>
                <a:cs typeface="Arial" charset="0"/>
              </a:rPr>
              <a:t>	El control de los Ingresos que financian las Reservas presupuestales mientras se realiza el módulo pertinente en PREDIS se debe efectuar en el formato que se presenta a continuación.  </a:t>
            </a:r>
          </a:p>
        </p:txBody>
      </p:sp>
      <p:pic>
        <p:nvPicPr>
          <p:cNvPr id="78859" name="Picture 4"/>
          <p:cNvPicPr>
            <a:picLocks noChangeAspect="1" noChangeArrowheads="1"/>
          </p:cNvPicPr>
          <p:nvPr/>
        </p:nvPicPr>
        <p:blipFill>
          <a:blip r:embed="rId3" cstate="print"/>
          <a:srcRect/>
          <a:stretch>
            <a:fillRect/>
          </a:stretch>
        </p:blipFill>
        <p:spPr bwMode="auto">
          <a:xfrm>
            <a:off x="107950" y="2462411"/>
            <a:ext cx="3086100" cy="390525"/>
          </a:xfrm>
          <a:prstGeom prst="rect">
            <a:avLst/>
          </a:prstGeom>
          <a:noFill/>
          <a:ln w="9525">
            <a:noFill/>
            <a:miter lim="800000"/>
            <a:headEnd/>
            <a:tailEnd/>
          </a:ln>
        </p:spPr>
      </p:pic>
      <p:pic>
        <p:nvPicPr>
          <p:cNvPr id="212996" name="Picture 4"/>
          <p:cNvPicPr>
            <a:picLocks noChangeAspect="1" noChangeArrowheads="1"/>
          </p:cNvPicPr>
          <p:nvPr/>
        </p:nvPicPr>
        <p:blipFill>
          <a:blip r:embed="rId4" cstate="print"/>
          <a:srcRect/>
          <a:stretch>
            <a:fillRect/>
          </a:stretch>
        </p:blipFill>
        <p:spPr bwMode="auto">
          <a:xfrm>
            <a:off x="107504" y="2866603"/>
            <a:ext cx="8975328" cy="329870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9880"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Recomendaciones entidades distritales</a:t>
            </a:r>
            <a:endParaRPr lang="es-ES" sz="3000" smtClean="0">
              <a:solidFill>
                <a:schemeClr val="bg1"/>
              </a:solidFill>
            </a:endParaRPr>
          </a:p>
        </p:txBody>
      </p:sp>
      <p:sp>
        <p:nvSpPr>
          <p:cNvPr id="7" name="2 Marcador de contenido"/>
          <p:cNvSpPr txBox="1">
            <a:spLocks/>
          </p:cNvSpPr>
          <p:nvPr/>
        </p:nvSpPr>
        <p:spPr bwMode="auto">
          <a:xfrm>
            <a:off x="107950" y="908050"/>
            <a:ext cx="8750300" cy="990600"/>
          </a:xfrm>
          <a:prstGeom prst="rect">
            <a:avLst/>
          </a:prstGeom>
          <a:noFill/>
          <a:ln w="9525">
            <a:noFill/>
            <a:miter lim="800000"/>
            <a:headEnd/>
            <a:tailEnd/>
          </a:ln>
        </p:spPr>
        <p:txBody>
          <a:bodyPr/>
          <a:lstStyle/>
          <a:p>
            <a:pPr marL="361950" indent="-361950" algn="just">
              <a:defRPr/>
            </a:pPr>
            <a:r>
              <a:rPr lang="es-CO" sz="2400" dirty="0">
                <a:latin typeface="+mn-lt"/>
                <a:ea typeface="+mj-ea"/>
                <a:cs typeface="Arial" charset="0"/>
              </a:rPr>
              <a:t>	</a:t>
            </a:r>
          </a:p>
        </p:txBody>
      </p:sp>
      <p:graphicFrame>
        <p:nvGraphicFramePr>
          <p:cNvPr id="8" name="7 Tabla"/>
          <p:cNvGraphicFramePr>
            <a:graphicFrameLocks noGrp="1"/>
          </p:cNvGraphicFramePr>
          <p:nvPr/>
        </p:nvGraphicFramePr>
        <p:xfrm>
          <a:off x="179388" y="1052513"/>
          <a:ext cx="3073400" cy="381000"/>
        </p:xfrm>
        <a:graphic>
          <a:graphicData uri="http://schemas.openxmlformats.org/drawingml/2006/table">
            <a:tbl>
              <a:tblPr/>
              <a:tblGrid>
                <a:gridCol w="3073400"/>
              </a:tblGrid>
              <a:tr h="190500">
                <a:tc>
                  <a:txBody>
                    <a:bodyPr/>
                    <a:lstStyle/>
                    <a:p>
                      <a:pPr algn="l" fontAlgn="b"/>
                      <a:r>
                        <a:rPr lang="es-ES" sz="1100" b="1" i="0" u="none" strike="noStrike" dirty="0">
                          <a:solidFill>
                            <a:srgbClr val="000000"/>
                          </a:solidFill>
                          <a:latin typeface="Calibri"/>
                        </a:rPr>
                        <a:t>Reservas Presupuestales</a:t>
                      </a:r>
                    </a:p>
                  </a:txBody>
                  <a:tcPr marL="0" marR="0" marT="0" marB="0" anchor="b">
                    <a:lnL>
                      <a:noFill/>
                    </a:lnL>
                    <a:lnR>
                      <a:noFill/>
                    </a:lnR>
                    <a:lnT>
                      <a:noFill/>
                    </a:lnT>
                    <a:lnB>
                      <a:noFill/>
                    </a:lnB>
                  </a:tcPr>
                </a:tc>
              </a:tr>
              <a:tr h="190500">
                <a:tc>
                  <a:txBody>
                    <a:bodyPr/>
                    <a:lstStyle/>
                    <a:p>
                      <a:pPr algn="l" fontAlgn="b"/>
                      <a:r>
                        <a:rPr lang="es-ES" sz="1100" b="1" i="0" u="none" strike="noStrike" dirty="0">
                          <a:solidFill>
                            <a:srgbClr val="000000"/>
                          </a:solidFill>
                          <a:latin typeface="Calibri"/>
                        </a:rPr>
                        <a:t>Presupuesto de Rentas e Ingresos</a:t>
                      </a:r>
                    </a:p>
                  </a:txBody>
                  <a:tcPr marL="0" marR="0" marT="0" marB="0" anchor="b">
                    <a:lnL>
                      <a:noFill/>
                    </a:lnL>
                    <a:lnR>
                      <a:noFill/>
                    </a:lnR>
                    <a:lnT>
                      <a:noFill/>
                    </a:lnT>
                    <a:lnB>
                      <a:noFill/>
                    </a:lnB>
                  </a:tcPr>
                </a:tc>
              </a:tr>
            </a:tbl>
          </a:graphicData>
        </a:graphic>
      </p:graphicFrame>
      <p:pic>
        <p:nvPicPr>
          <p:cNvPr id="214018" name="Picture 2"/>
          <p:cNvPicPr>
            <a:picLocks noChangeAspect="1" noChangeArrowheads="1"/>
          </p:cNvPicPr>
          <p:nvPr/>
        </p:nvPicPr>
        <p:blipFill>
          <a:blip r:embed="rId3" cstate="print"/>
          <a:srcRect/>
          <a:stretch>
            <a:fillRect/>
          </a:stretch>
        </p:blipFill>
        <p:spPr bwMode="auto">
          <a:xfrm>
            <a:off x="107504" y="1484784"/>
            <a:ext cx="8979928" cy="424847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3"/>
          </p:nvPr>
        </p:nvGraphicFramePr>
        <p:xfrm>
          <a:off x="323528" y="836712"/>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6 Título"/>
          <p:cNvSpPr txBox="1">
            <a:spLocks/>
          </p:cNvSpPr>
          <p:nvPr/>
        </p:nvSpPr>
        <p:spPr>
          <a:xfrm>
            <a:off x="3491880" y="0"/>
            <a:ext cx="5400600" cy="79695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3200" b="0" i="0" u="none" strike="noStrike" kern="1200" cap="none" spc="0" normalizeH="0" baseline="0" noProof="0" dirty="0" smtClean="0">
                <a:ln>
                  <a:noFill/>
                </a:ln>
                <a:solidFill>
                  <a:schemeClr val="bg1"/>
                </a:solidFill>
                <a:effectLst/>
                <a:uLnTx/>
                <a:uFillTx/>
                <a:latin typeface="+mj-lt"/>
                <a:ea typeface="+mj-ea"/>
                <a:cs typeface="+mj-cs"/>
              </a:rPr>
              <a:t>RETOS PREDIS 2013</a:t>
            </a:r>
            <a:endParaRPr kumimoji="0" lang="es-CO"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5 Rectángulo redondeado"/>
          <p:cNvSpPr/>
          <p:nvPr/>
        </p:nvSpPr>
        <p:spPr>
          <a:xfrm>
            <a:off x="6588224" y="1772816"/>
            <a:ext cx="1800200" cy="129614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6 CuadroTexto"/>
          <p:cNvSpPr txBox="1"/>
          <p:nvPr/>
        </p:nvSpPr>
        <p:spPr>
          <a:xfrm>
            <a:off x="6732240" y="1847726"/>
            <a:ext cx="1512168" cy="1077218"/>
          </a:xfrm>
          <a:prstGeom prst="rect">
            <a:avLst/>
          </a:prstGeom>
          <a:noFill/>
        </p:spPr>
        <p:txBody>
          <a:bodyPr wrap="square" rtlCol="0">
            <a:spAutoFit/>
          </a:bodyPr>
          <a:lstStyle/>
          <a:p>
            <a:pPr algn="ctr"/>
            <a:r>
              <a:rPr lang="es-CO" sz="1600" dirty="0" smtClean="0">
                <a:latin typeface="+mj-lt"/>
              </a:rPr>
              <a:t>Reservas Presupuestales: Formato ingresos</a:t>
            </a:r>
            <a:endParaRPr lang="es-CO" sz="1600" dirty="0">
              <a:latin typeface="+mj-lt"/>
            </a:endParaRP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28812" y="3244334"/>
            <a:ext cx="4086376" cy="1107996"/>
          </a:xfrm>
          <a:prstGeom prst="rect">
            <a:avLst/>
          </a:prstGeom>
        </p:spPr>
        <p:txBody>
          <a:bodyPr wrap="none">
            <a:spAutoFit/>
          </a:bodyPr>
          <a:lstStyle/>
          <a:p>
            <a:pPr algn="ctr">
              <a:defRPr/>
            </a:pPr>
            <a:r>
              <a:rPr lang="es-CO" sz="6600" b="1" dirty="0">
                <a:effectLst>
                  <a:outerShdw blurRad="38100" dist="38100" dir="2700000" algn="tl">
                    <a:srgbClr val="000000"/>
                  </a:outerShdw>
                </a:effectLst>
                <a:cs typeface="Arial" pitchFamily="34" charset="0"/>
              </a:rPr>
              <a:t>GRACIAS</a:t>
            </a:r>
            <a:endParaRPr lang="es-ES" sz="6600" b="1" dirty="0">
              <a:effectLst>
                <a:outerShdw blurRad="38100" dist="38100" dir="2700000" algn="tl">
                  <a:srgbClr val="000000"/>
                </a:outerShdw>
              </a:effectLst>
              <a:cs typeface="Arial" pitchFamily="34" charset="0"/>
            </a:endParaRPr>
          </a:p>
        </p:txBody>
      </p:sp>
    </p:spTree>
    <p:extLst>
      <p:ext uri="{BB962C8B-B14F-4D97-AF65-F5344CB8AC3E}">
        <p14:creationId xmlns:p14="http://schemas.microsoft.com/office/powerpoint/2010/main" val="15411486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95288" y="1196975"/>
            <a:ext cx="8353425" cy="4895850"/>
          </a:xfrm>
          <a:prstGeom prst="rect">
            <a:avLst/>
          </a:prstGeom>
          <a:noFill/>
          <a:ln w="12700">
            <a:noFill/>
            <a:miter lim="800000"/>
            <a:headEnd/>
            <a:tailEnd/>
          </a:ln>
        </p:spPr>
        <p:txBody>
          <a:bodyPr lIns="90488" tIns="44450" rIns="90488" bIns="44450"/>
          <a:lstStyle/>
          <a:p>
            <a:pPr marL="441325" indent="-441325" algn="just" defTabSz="762000" eaLnBrk="0" hangingPunct="0">
              <a:spcBef>
                <a:spcPct val="20000"/>
              </a:spcBef>
              <a:buClr>
                <a:srgbClr val="333399"/>
              </a:buClr>
              <a:buSzPct val="150000"/>
              <a:buFont typeface="Wingdings" pitchFamily="2" charset="2"/>
              <a:buChar char="ü"/>
              <a:defRPr/>
            </a:pPr>
            <a:r>
              <a:rPr lang="es-ES_tradnl" sz="2600" dirty="0">
                <a:latin typeface="+mn-lt"/>
              </a:rPr>
              <a:t>Instrumento para el cumplimiento de las metas fijadas en el Plan de Desarrollo Económico y Social.</a:t>
            </a:r>
          </a:p>
          <a:p>
            <a:pPr marL="441325" indent="-441325" algn="just" defTabSz="762000" eaLnBrk="0" hangingPunct="0">
              <a:spcBef>
                <a:spcPct val="20000"/>
              </a:spcBef>
              <a:buClr>
                <a:srgbClr val="333399"/>
              </a:buClr>
              <a:buSzPct val="150000"/>
              <a:buFont typeface="Wingdings" pitchFamily="2" charset="2"/>
              <a:buChar char="ü"/>
              <a:defRPr/>
            </a:pPr>
            <a:endParaRPr lang="es-ES_tradnl" sz="1000" dirty="0">
              <a:latin typeface="+mn-lt"/>
            </a:endParaRPr>
          </a:p>
          <a:p>
            <a:pPr marL="441325" indent="-441325" algn="just" defTabSz="762000" eaLnBrk="0" hangingPunct="0">
              <a:spcBef>
                <a:spcPct val="20000"/>
              </a:spcBef>
              <a:buClr>
                <a:srgbClr val="333399"/>
              </a:buClr>
              <a:buSzPct val="150000"/>
              <a:buFont typeface="Wingdings" pitchFamily="2" charset="2"/>
              <a:buChar char="ü"/>
              <a:defRPr/>
            </a:pPr>
            <a:r>
              <a:rPr lang="es-ES_tradnl" sz="2600" dirty="0">
                <a:latin typeface="+mn-lt"/>
              </a:rPr>
              <a:t>Facilitar la gestión de la Administración y permitir la toma de decisiones.</a:t>
            </a:r>
          </a:p>
          <a:p>
            <a:pPr marL="441325" indent="-441325" algn="just" defTabSz="762000" eaLnBrk="0" hangingPunct="0">
              <a:spcBef>
                <a:spcPct val="20000"/>
              </a:spcBef>
              <a:buClr>
                <a:srgbClr val="333399"/>
              </a:buClr>
              <a:buSzPct val="150000"/>
              <a:buFont typeface="Wingdings" pitchFamily="2" charset="2"/>
              <a:buChar char="ü"/>
              <a:defRPr/>
            </a:pPr>
            <a:endParaRPr lang="es-ES_tradnl" sz="1000" dirty="0">
              <a:latin typeface="+mn-lt"/>
            </a:endParaRPr>
          </a:p>
          <a:p>
            <a:pPr marL="441325" indent="-441325" algn="just" defTabSz="762000" eaLnBrk="0" hangingPunct="0">
              <a:spcBef>
                <a:spcPct val="20000"/>
              </a:spcBef>
              <a:buClr>
                <a:srgbClr val="333399"/>
              </a:buClr>
              <a:buSzPct val="150000"/>
              <a:buFont typeface="Wingdings" pitchFamily="2" charset="2"/>
              <a:buChar char="ü"/>
              <a:defRPr/>
            </a:pPr>
            <a:r>
              <a:rPr lang="es-ES_tradnl" sz="2600" dirty="0">
                <a:latin typeface="+mn-lt"/>
              </a:rPr>
              <a:t>Evaluar permanentemente el comportamiento de los ingresos y gastos públicos.</a:t>
            </a:r>
          </a:p>
          <a:p>
            <a:pPr marL="441325" indent="-441325" algn="just" defTabSz="762000" eaLnBrk="0" hangingPunct="0">
              <a:spcBef>
                <a:spcPct val="20000"/>
              </a:spcBef>
              <a:buClr>
                <a:srgbClr val="333399"/>
              </a:buClr>
              <a:buSzPct val="150000"/>
              <a:buFont typeface="Wingdings" pitchFamily="2" charset="2"/>
              <a:buChar char="ü"/>
              <a:defRPr/>
            </a:pPr>
            <a:endParaRPr lang="es-ES_tradnl" sz="1000" dirty="0">
              <a:latin typeface="+mn-lt"/>
            </a:endParaRPr>
          </a:p>
          <a:p>
            <a:pPr marL="441325" indent="-441325" algn="just" defTabSz="762000" eaLnBrk="0" hangingPunct="0">
              <a:spcBef>
                <a:spcPct val="20000"/>
              </a:spcBef>
              <a:buClr>
                <a:srgbClr val="333399"/>
              </a:buClr>
              <a:buSzPct val="150000"/>
              <a:buFont typeface="Wingdings" pitchFamily="2" charset="2"/>
              <a:buChar char="ü"/>
              <a:defRPr/>
            </a:pPr>
            <a:r>
              <a:rPr lang="es-ES_tradnl" sz="2600" dirty="0">
                <a:latin typeface="+mn-lt"/>
              </a:rPr>
              <a:t>Regular y controlar las finanzas y el gasto público  desde la perspectiva de la gestión presupuestaria.</a:t>
            </a:r>
          </a:p>
          <a:p>
            <a:pPr marL="441325" indent="-441325" algn="just" defTabSz="762000" eaLnBrk="0" hangingPunct="0">
              <a:spcBef>
                <a:spcPct val="20000"/>
              </a:spcBef>
              <a:buClr>
                <a:srgbClr val="333399"/>
              </a:buClr>
              <a:buSzPct val="150000"/>
              <a:buFont typeface="Wingdings" pitchFamily="2" charset="2"/>
              <a:buChar char="ü"/>
              <a:defRPr/>
            </a:pPr>
            <a:endParaRPr lang="es-ES_tradnl" sz="1000" dirty="0">
              <a:latin typeface="+mn-lt"/>
            </a:endParaRPr>
          </a:p>
          <a:p>
            <a:pPr marL="441325" indent="-441325" algn="just" defTabSz="762000" eaLnBrk="0" hangingPunct="0">
              <a:spcBef>
                <a:spcPct val="20000"/>
              </a:spcBef>
              <a:buClr>
                <a:srgbClr val="333399"/>
              </a:buClr>
              <a:buSzPct val="150000"/>
              <a:buFont typeface="Wingdings" pitchFamily="2" charset="2"/>
              <a:buChar char="ü"/>
              <a:defRPr/>
            </a:pPr>
            <a:r>
              <a:rPr lang="es-ES_tradnl" sz="2600" dirty="0">
                <a:latin typeface="+mn-lt"/>
              </a:rPr>
              <a:t>Producir la información necesaria sobre las finanzas públicas.	</a:t>
            </a:r>
          </a:p>
        </p:txBody>
      </p:sp>
      <p:sp>
        <p:nvSpPr>
          <p:cNvPr id="20483" name="Rectangle 3"/>
          <p:cNvSpPr>
            <a:spLocks noChangeArrowheads="1"/>
          </p:cNvSpPr>
          <p:nvPr/>
        </p:nvSpPr>
        <p:spPr bwMode="auto">
          <a:xfrm>
            <a:off x="3492500" y="-26988"/>
            <a:ext cx="6264275" cy="892176"/>
          </a:xfrm>
          <a:prstGeom prst="rect">
            <a:avLst/>
          </a:prstGeom>
          <a:noFill/>
          <a:ln w="9525">
            <a:noFill/>
            <a:miter lim="800000"/>
            <a:headEnd/>
            <a:tailEnd/>
          </a:ln>
        </p:spPr>
        <p:txBody>
          <a:bodyPr>
            <a:spAutoFit/>
          </a:bodyPr>
          <a:lstStyle/>
          <a:p>
            <a:pPr algn="ctr"/>
            <a:r>
              <a:rPr lang="es-ES_tradnl" sz="2600">
                <a:solidFill>
                  <a:schemeClr val="bg1"/>
                </a:solidFill>
                <a:latin typeface="Arial Black" pitchFamily="34" charset="0"/>
              </a:rPr>
              <a:t>Objetivos </a:t>
            </a:r>
          </a:p>
          <a:p>
            <a:pPr algn="ctr"/>
            <a:r>
              <a:rPr lang="es-ES_tradnl" sz="2600">
                <a:solidFill>
                  <a:schemeClr val="bg1"/>
                </a:solidFill>
                <a:latin typeface="Arial Black" pitchFamily="34" charset="0"/>
              </a:rPr>
              <a:t>del Sistema Presupuestal</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hlinkClick r:id="" action="ppaction://ole?verb=0"/>
          </p:cNvPr>
          <p:cNvGraphicFramePr>
            <a:graphicFrameLocks/>
          </p:cNvGraphicFramePr>
          <p:nvPr/>
        </p:nvGraphicFramePr>
        <p:xfrm>
          <a:off x="522288" y="765175"/>
          <a:ext cx="8153400" cy="5010150"/>
        </p:xfrm>
        <a:graphic>
          <a:graphicData uri="http://schemas.openxmlformats.org/presentationml/2006/ole">
            <mc:AlternateContent xmlns:mc="http://schemas.openxmlformats.org/markup-compatibility/2006">
              <mc:Choice xmlns:v="urn:schemas-microsoft-com:vml" Requires="v">
                <p:oleObj spid="_x0000_s1040" name="Imagen" r:id="rId4" imgW="8483600" imgH="5588000" progId="">
                  <p:embed/>
                </p:oleObj>
              </mc:Choice>
              <mc:Fallback>
                <p:oleObj name="Imagen" r:id="rId4" imgW="8483600" imgH="5588000" progId="">
                  <p:embed/>
                  <p:pic>
                    <p:nvPicPr>
                      <p:cNvPr id="0" name="Picture 14"/>
                      <p:cNvPicPr>
                        <a:picLocks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522288" y="765175"/>
                        <a:ext cx="8153400"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ChangeArrowheads="1"/>
          </p:cNvSpPr>
          <p:nvPr/>
        </p:nvSpPr>
        <p:spPr bwMode="auto">
          <a:xfrm>
            <a:off x="1203325" y="1639888"/>
            <a:ext cx="7167563" cy="3443287"/>
          </a:xfrm>
          <a:prstGeom prst="rect">
            <a:avLst/>
          </a:prstGeom>
          <a:noFill/>
          <a:ln w="12700">
            <a:noFill/>
            <a:miter lim="800000"/>
            <a:headEnd/>
            <a:tailEnd/>
          </a:ln>
        </p:spPr>
        <p:txBody>
          <a:bodyPr lIns="90488" tIns="44450" rIns="90488" bIns="44450"/>
          <a:lstStyle/>
          <a:p>
            <a:pPr marL="571500" indent="-571500">
              <a:spcBef>
                <a:spcPct val="20000"/>
              </a:spcBef>
              <a:buClr>
                <a:schemeClr val="accent1">
                  <a:lumMod val="75000"/>
                </a:schemeClr>
              </a:buClr>
              <a:buFontTx/>
              <a:buChar char="•"/>
              <a:defRPr/>
            </a:pPr>
            <a:r>
              <a:rPr lang="es-ES_tradnl" sz="2600" b="1" dirty="0">
                <a:latin typeface="+mj-lt"/>
              </a:rPr>
              <a:t>LEGALIDAD</a:t>
            </a:r>
          </a:p>
          <a:p>
            <a:pPr marL="571500" indent="-571500">
              <a:spcBef>
                <a:spcPct val="20000"/>
              </a:spcBef>
              <a:buClr>
                <a:schemeClr val="accent1">
                  <a:lumMod val="75000"/>
                </a:schemeClr>
              </a:buClr>
              <a:buFontTx/>
              <a:buChar char="•"/>
              <a:defRPr/>
            </a:pPr>
            <a:r>
              <a:rPr lang="es-ES_tradnl" sz="2600" b="1" dirty="0">
                <a:latin typeface="+mj-lt"/>
              </a:rPr>
              <a:t>PLANIFICACIÓN </a:t>
            </a:r>
          </a:p>
          <a:p>
            <a:pPr marL="571500" indent="-571500">
              <a:spcBef>
                <a:spcPct val="20000"/>
              </a:spcBef>
              <a:buClr>
                <a:schemeClr val="accent1">
                  <a:lumMod val="75000"/>
                </a:schemeClr>
              </a:buClr>
              <a:buFontTx/>
              <a:buChar char="•"/>
              <a:defRPr/>
            </a:pPr>
            <a:r>
              <a:rPr lang="es-ES_tradnl" sz="2600" b="1" dirty="0">
                <a:latin typeface="+mj-lt"/>
              </a:rPr>
              <a:t>ANUALIDAD</a:t>
            </a:r>
          </a:p>
          <a:p>
            <a:pPr marL="571500" indent="-571500">
              <a:spcBef>
                <a:spcPct val="20000"/>
              </a:spcBef>
              <a:buClr>
                <a:schemeClr val="accent1">
                  <a:lumMod val="75000"/>
                </a:schemeClr>
              </a:buClr>
              <a:buFontTx/>
              <a:buChar char="•"/>
              <a:defRPr/>
            </a:pPr>
            <a:r>
              <a:rPr lang="es-ES_tradnl" sz="2600" b="1" dirty="0">
                <a:latin typeface="+mj-lt"/>
              </a:rPr>
              <a:t>UNIVERSALIDAD</a:t>
            </a:r>
          </a:p>
          <a:p>
            <a:pPr marL="571500" indent="-571500">
              <a:spcBef>
                <a:spcPct val="20000"/>
              </a:spcBef>
              <a:buClr>
                <a:schemeClr val="accent1">
                  <a:lumMod val="75000"/>
                </a:schemeClr>
              </a:buClr>
              <a:buFontTx/>
              <a:buChar char="•"/>
              <a:defRPr/>
            </a:pPr>
            <a:r>
              <a:rPr lang="es-ES_tradnl" sz="2600" b="1" dirty="0">
                <a:latin typeface="+mj-lt"/>
              </a:rPr>
              <a:t>UNIDAD DE CAJA</a:t>
            </a:r>
          </a:p>
          <a:p>
            <a:pPr marL="571500" indent="-571500">
              <a:spcBef>
                <a:spcPct val="20000"/>
              </a:spcBef>
              <a:buClr>
                <a:schemeClr val="accent1">
                  <a:lumMod val="75000"/>
                </a:schemeClr>
              </a:buClr>
              <a:buFontTx/>
              <a:buChar char="•"/>
              <a:defRPr/>
            </a:pPr>
            <a:r>
              <a:rPr lang="es-ES_tradnl" sz="2600" b="1" dirty="0">
                <a:latin typeface="+mj-lt"/>
              </a:rPr>
              <a:t>ESPECIALIZACIÓN</a:t>
            </a:r>
          </a:p>
          <a:p>
            <a:pPr marL="571500" indent="-571500">
              <a:spcBef>
                <a:spcPct val="20000"/>
              </a:spcBef>
              <a:buClr>
                <a:schemeClr val="accent1">
                  <a:lumMod val="75000"/>
                </a:schemeClr>
              </a:buClr>
              <a:buFontTx/>
              <a:buChar char="•"/>
              <a:defRPr/>
            </a:pPr>
            <a:r>
              <a:rPr lang="es-ES_tradnl" sz="2600" b="1" dirty="0">
                <a:latin typeface="+mj-lt"/>
              </a:rPr>
              <a:t>INEMBARGABILIDAD</a:t>
            </a:r>
          </a:p>
          <a:p>
            <a:pPr marL="571500" indent="-571500">
              <a:spcBef>
                <a:spcPct val="20000"/>
              </a:spcBef>
              <a:buClr>
                <a:schemeClr val="accent1">
                  <a:lumMod val="75000"/>
                </a:schemeClr>
              </a:buClr>
              <a:buFontTx/>
              <a:buChar char="•"/>
              <a:defRPr/>
            </a:pPr>
            <a:r>
              <a:rPr lang="es-ES_tradnl" sz="2600" b="1" dirty="0">
                <a:latin typeface="+mj-lt"/>
              </a:rPr>
              <a:t>PROGRAMACIÓN INTEGRAL</a:t>
            </a:r>
          </a:p>
        </p:txBody>
      </p:sp>
      <p:graphicFrame>
        <p:nvGraphicFramePr>
          <p:cNvPr id="1027" name="Object 3">
            <a:hlinkClick r:id="" action="ppaction://ole?verb=0"/>
          </p:cNvPr>
          <p:cNvGraphicFramePr>
            <a:graphicFrameLocks/>
          </p:cNvGraphicFramePr>
          <p:nvPr/>
        </p:nvGraphicFramePr>
        <p:xfrm>
          <a:off x="5408613" y="2078038"/>
          <a:ext cx="2905125" cy="2016125"/>
        </p:xfrm>
        <a:graphic>
          <a:graphicData uri="http://schemas.openxmlformats.org/presentationml/2006/ole">
            <mc:AlternateContent xmlns:mc="http://schemas.openxmlformats.org/markup-compatibility/2006">
              <mc:Choice xmlns:v="urn:schemas-microsoft-com:vml" Requires="v">
                <p:oleObj spid="_x0000_s1041" name="Imagen" r:id="rId6" imgW="3149600" imgH="2247900" progId="">
                  <p:embed/>
                </p:oleObj>
              </mc:Choice>
              <mc:Fallback>
                <p:oleObj name="Imagen" r:id="rId6" imgW="3149600" imgH="2247900" progId="">
                  <p:embed/>
                  <p:pic>
                    <p:nvPicPr>
                      <p:cNvPr id="0" name="Picture 15"/>
                      <p:cNvPicPr>
                        <a:picLocks noChangeArrowheads="1"/>
                      </p:cNvPicPr>
                      <p:nvPr/>
                    </p:nvPicPr>
                    <p:blipFill>
                      <a:blip r:embed="rId7">
                        <a:lum bright="70000" contrast="50000"/>
                        <a:extLst>
                          <a:ext uri="{28A0092B-C50C-407E-A947-70E740481C1C}">
                            <a14:useLocalDpi xmlns:a14="http://schemas.microsoft.com/office/drawing/2010/main" val="0"/>
                          </a:ext>
                        </a:extLst>
                      </a:blip>
                      <a:srcRect/>
                      <a:stretch>
                        <a:fillRect/>
                      </a:stretch>
                    </p:blipFill>
                    <p:spPr bwMode="auto">
                      <a:xfrm>
                        <a:off x="5408613" y="2078038"/>
                        <a:ext cx="290512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ChangeArrowheads="1"/>
          </p:cNvSpPr>
          <p:nvPr/>
        </p:nvSpPr>
        <p:spPr bwMode="auto">
          <a:xfrm>
            <a:off x="3492500" y="115888"/>
            <a:ext cx="5580063" cy="708025"/>
          </a:xfrm>
          <a:prstGeom prst="rect">
            <a:avLst/>
          </a:prstGeom>
          <a:noFill/>
          <a:ln w="9525">
            <a:noFill/>
            <a:miter lim="800000"/>
            <a:headEnd/>
            <a:tailEnd/>
          </a:ln>
        </p:spPr>
        <p:txBody>
          <a:bodyPr>
            <a:spAutoFit/>
          </a:bodyPr>
          <a:lstStyle/>
          <a:p>
            <a:pPr algn="ctr">
              <a:defRPr/>
            </a:pPr>
            <a:r>
              <a:rPr lang="es-ES_tradnl" sz="4000" b="1" dirty="0">
                <a:solidFill>
                  <a:schemeClr val="bg1"/>
                </a:solidFill>
                <a:latin typeface="+mj-lt"/>
              </a:rPr>
              <a:t>Principios Presupuestales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1 Grupo"/>
          <p:cNvGrpSpPr>
            <a:grpSpLocks/>
          </p:cNvGrpSpPr>
          <p:nvPr/>
        </p:nvGrpSpPr>
        <p:grpSpPr bwMode="auto">
          <a:xfrm>
            <a:off x="3614738" y="809625"/>
            <a:ext cx="3429000" cy="4024313"/>
            <a:chOff x="3643306" y="857232"/>
            <a:chExt cx="3429000" cy="4024313"/>
          </a:xfrm>
        </p:grpSpPr>
        <p:sp>
          <p:nvSpPr>
            <p:cNvPr id="13318" name="Freeform 10"/>
            <p:cNvSpPr>
              <a:spLocks/>
            </p:cNvSpPr>
            <p:nvPr/>
          </p:nvSpPr>
          <p:spPr bwMode="auto">
            <a:xfrm>
              <a:off x="3643306" y="857232"/>
              <a:ext cx="3429000" cy="4024313"/>
            </a:xfrm>
            <a:custGeom>
              <a:avLst/>
              <a:gdLst>
                <a:gd name="T0" fmla="*/ 1071 w 2713"/>
                <a:gd name="T1" fmla="*/ 376 h 2535"/>
                <a:gd name="T2" fmla="*/ 1170 w 2713"/>
                <a:gd name="T3" fmla="*/ 393 h 2535"/>
                <a:gd name="T4" fmla="*/ 1246 w 2713"/>
                <a:gd name="T5" fmla="*/ 409 h 2535"/>
                <a:gd name="T6" fmla="*/ 1327 w 2713"/>
                <a:gd name="T7" fmla="*/ 429 h 2535"/>
                <a:gd name="T8" fmla="*/ 1407 w 2713"/>
                <a:gd name="T9" fmla="*/ 451 h 2535"/>
                <a:gd name="T10" fmla="*/ 1500 w 2713"/>
                <a:gd name="T11" fmla="*/ 482 h 2535"/>
                <a:gd name="T12" fmla="*/ 1589 w 2713"/>
                <a:gd name="T13" fmla="*/ 515 h 2535"/>
                <a:gd name="T14" fmla="*/ 1675 w 2713"/>
                <a:gd name="T15" fmla="*/ 551 h 2535"/>
                <a:gd name="T16" fmla="*/ 1750 w 2713"/>
                <a:gd name="T17" fmla="*/ 588 h 2535"/>
                <a:gd name="T18" fmla="*/ 1824 w 2713"/>
                <a:gd name="T19" fmla="*/ 628 h 2535"/>
                <a:gd name="T20" fmla="*/ 1906 w 2713"/>
                <a:gd name="T21" fmla="*/ 675 h 2535"/>
                <a:gd name="T22" fmla="*/ 1979 w 2713"/>
                <a:gd name="T23" fmla="*/ 722 h 2535"/>
                <a:gd name="T24" fmla="*/ 2092 w 2713"/>
                <a:gd name="T25" fmla="*/ 806 h 2535"/>
                <a:gd name="T26" fmla="*/ 2191 w 2713"/>
                <a:gd name="T27" fmla="*/ 889 h 2535"/>
                <a:gd name="T28" fmla="*/ 2269 w 2713"/>
                <a:gd name="T29" fmla="*/ 966 h 2535"/>
                <a:gd name="T30" fmla="*/ 2352 w 2713"/>
                <a:gd name="T31" fmla="*/ 1057 h 2535"/>
                <a:gd name="T32" fmla="*/ 2428 w 2713"/>
                <a:gd name="T33" fmla="*/ 1155 h 2535"/>
                <a:gd name="T34" fmla="*/ 2494 w 2713"/>
                <a:gd name="T35" fmla="*/ 1250 h 2535"/>
                <a:gd name="T36" fmla="*/ 2554 w 2713"/>
                <a:gd name="T37" fmla="*/ 1358 h 2535"/>
                <a:gd name="T38" fmla="*/ 2604 w 2713"/>
                <a:gd name="T39" fmla="*/ 1473 h 2535"/>
                <a:gd name="T40" fmla="*/ 2655 w 2713"/>
                <a:gd name="T41" fmla="*/ 1615 h 2535"/>
                <a:gd name="T42" fmla="*/ 2686 w 2713"/>
                <a:gd name="T43" fmla="*/ 1753 h 2535"/>
                <a:gd name="T44" fmla="*/ 2711 w 2713"/>
                <a:gd name="T45" fmla="*/ 1933 h 2535"/>
                <a:gd name="T46" fmla="*/ 2711 w 2713"/>
                <a:gd name="T47" fmla="*/ 2087 h 2535"/>
                <a:gd name="T48" fmla="*/ 2692 w 2713"/>
                <a:gd name="T49" fmla="*/ 2229 h 2535"/>
                <a:gd name="T50" fmla="*/ 2664 w 2713"/>
                <a:gd name="T51" fmla="*/ 2375 h 2535"/>
                <a:gd name="T52" fmla="*/ 2608 w 2713"/>
                <a:gd name="T53" fmla="*/ 2535 h 2535"/>
                <a:gd name="T54" fmla="*/ 1754 w 2713"/>
                <a:gd name="T55" fmla="*/ 2173 h 2535"/>
                <a:gd name="T56" fmla="*/ 1774 w 2713"/>
                <a:gd name="T57" fmla="*/ 2041 h 2535"/>
                <a:gd name="T58" fmla="*/ 1770 w 2713"/>
                <a:gd name="T59" fmla="*/ 1923 h 2535"/>
                <a:gd name="T60" fmla="*/ 1745 w 2713"/>
                <a:gd name="T61" fmla="*/ 1795 h 2535"/>
                <a:gd name="T62" fmla="*/ 1698 w 2713"/>
                <a:gd name="T63" fmla="*/ 1678 h 2535"/>
                <a:gd name="T64" fmla="*/ 1638 w 2713"/>
                <a:gd name="T65" fmla="*/ 1574 h 2535"/>
                <a:gd name="T66" fmla="*/ 1580 w 2713"/>
                <a:gd name="T67" fmla="*/ 1502 h 2535"/>
                <a:gd name="T68" fmla="*/ 1518 w 2713"/>
                <a:gd name="T69" fmla="*/ 1437 h 2535"/>
                <a:gd name="T70" fmla="*/ 1450 w 2713"/>
                <a:gd name="T71" fmla="*/ 1379 h 2535"/>
                <a:gd name="T72" fmla="*/ 1380 w 2713"/>
                <a:gd name="T73" fmla="*/ 1324 h 2535"/>
                <a:gd name="T74" fmla="*/ 1289 w 2713"/>
                <a:gd name="T75" fmla="*/ 1273 h 2535"/>
                <a:gd name="T76" fmla="*/ 1213 w 2713"/>
                <a:gd name="T77" fmla="*/ 1233 h 2535"/>
                <a:gd name="T78" fmla="*/ 1116 w 2713"/>
                <a:gd name="T79" fmla="*/ 1194 h 2535"/>
                <a:gd name="T80" fmla="*/ 1036 w 2713"/>
                <a:gd name="T81" fmla="*/ 1170 h 2535"/>
                <a:gd name="T82" fmla="*/ 916 w 2713"/>
                <a:gd name="T83" fmla="*/ 1149 h 2535"/>
                <a:gd name="T84" fmla="*/ 796 w 2713"/>
                <a:gd name="T85" fmla="*/ 1141 h 2535"/>
                <a:gd name="T86" fmla="*/ 763 w 2713"/>
                <a:gd name="T87" fmla="*/ 1552 h 2535"/>
                <a:gd name="T88" fmla="*/ 761 w 2713"/>
                <a:gd name="T89" fmla="*/ 0 h 2535"/>
                <a:gd name="T90" fmla="*/ 803 w 2713"/>
                <a:gd name="T91" fmla="*/ 355 h 2535"/>
                <a:gd name="T92" fmla="*/ 924 w 2713"/>
                <a:gd name="T93" fmla="*/ 361 h 2535"/>
                <a:gd name="T94" fmla="*/ 1034 w 2713"/>
                <a:gd name="T95" fmla="*/ 371 h 25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13"/>
                <a:gd name="T145" fmla="*/ 0 h 2535"/>
                <a:gd name="T146" fmla="*/ 2713 w 2713"/>
                <a:gd name="T147" fmla="*/ 2535 h 25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13" h="2535">
                  <a:moveTo>
                    <a:pt x="1034" y="371"/>
                  </a:moveTo>
                  <a:lnTo>
                    <a:pt x="1071" y="376"/>
                  </a:lnTo>
                  <a:lnTo>
                    <a:pt x="1120" y="383"/>
                  </a:lnTo>
                  <a:lnTo>
                    <a:pt x="1170" y="393"/>
                  </a:lnTo>
                  <a:lnTo>
                    <a:pt x="1205" y="400"/>
                  </a:lnTo>
                  <a:lnTo>
                    <a:pt x="1246" y="409"/>
                  </a:lnTo>
                  <a:lnTo>
                    <a:pt x="1285" y="419"/>
                  </a:lnTo>
                  <a:lnTo>
                    <a:pt x="1327" y="429"/>
                  </a:lnTo>
                  <a:lnTo>
                    <a:pt x="1364" y="438"/>
                  </a:lnTo>
                  <a:lnTo>
                    <a:pt x="1407" y="451"/>
                  </a:lnTo>
                  <a:lnTo>
                    <a:pt x="1457" y="468"/>
                  </a:lnTo>
                  <a:lnTo>
                    <a:pt x="1500" y="482"/>
                  </a:lnTo>
                  <a:lnTo>
                    <a:pt x="1541" y="498"/>
                  </a:lnTo>
                  <a:lnTo>
                    <a:pt x="1589" y="515"/>
                  </a:lnTo>
                  <a:lnTo>
                    <a:pt x="1634" y="533"/>
                  </a:lnTo>
                  <a:lnTo>
                    <a:pt x="1675" y="551"/>
                  </a:lnTo>
                  <a:lnTo>
                    <a:pt x="1714" y="571"/>
                  </a:lnTo>
                  <a:lnTo>
                    <a:pt x="1750" y="588"/>
                  </a:lnTo>
                  <a:lnTo>
                    <a:pt x="1785" y="609"/>
                  </a:lnTo>
                  <a:lnTo>
                    <a:pt x="1824" y="628"/>
                  </a:lnTo>
                  <a:lnTo>
                    <a:pt x="1867" y="652"/>
                  </a:lnTo>
                  <a:lnTo>
                    <a:pt x="1906" y="675"/>
                  </a:lnTo>
                  <a:lnTo>
                    <a:pt x="1943" y="699"/>
                  </a:lnTo>
                  <a:lnTo>
                    <a:pt x="1979" y="722"/>
                  </a:lnTo>
                  <a:lnTo>
                    <a:pt x="2034" y="761"/>
                  </a:lnTo>
                  <a:lnTo>
                    <a:pt x="2092" y="806"/>
                  </a:lnTo>
                  <a:lnTo>
                    <a:pt x="2137" y="840"/>
                  </a:lnTo>
                  <a:lnTo>
                    <a:pt x="2191" y="889"/>
                  </a:lnTo>
                  <a:lnTo>
                    <a:pt x="2228" y="925"/>
                  </a:lnTo>
                  <a:lnTo>
                    <a:pt x="2269" y="966"/>
                  </a:lnTo>
                  <a:lnTo>
                    <a:pt x="2315" y="1013"/>
                  </a:lnTo>
                  <a:lnTo>
                    <a:pt x="2352" y="1057"/>
                  </a:lnTo>
                  <a:lnTo>
                    <a:pt x="2389" y="1107"/>
                  </a:lnTo>
                  <a:lnTo>
                    <a:pt x="2428" y="1155"/>
                  </a:lnTo>
                  <a:lnTo>
                    <a:pt x="2461" y="1206"/>
                  </a:lnTo>
                  <a:lnTo>
                    <a:pt x="2494" y="1250"/>
                  </a:lnTo>
                  <a:lnTo>
                    <a:pt x="2525" y="1305"/>
                  </a:lnTo>
                  <a:lnTo>
                    <a:pt x="2554" y="1358"/>
                  </a:lnTo>
                  <a:lnTo>
                    <a:pt x="2579" y="1413"/>
                  </a:lnTo>
                  <a:lnTo>
                    <a:pt x="2604" y="1473"/>
                  </a:lnTo>
                  <a:lnTo>
                    <a:pt x="2635" y="1546"/>
                  </a:lnTo>
                  <a:lnTo>
                    <a:pt x="2655" y="1615"/>
                  </a:lnTo>
                  <a:lnTo>
                    <a:pt x="2676" y="1685"/>
                  </a:lnTo>
                  <a:lnTo>
                    <a:pt x="2686" y="1753"/>
                  </a:lnTo>
                  <a:lnTo>
                    <a:pt x="2701" y="1834"/>
                  </a:lnTo>
                  <a:lnTo>
                    <a:pt x="2711" y="1933"/>
                  </a:lnTo>
                  <a:lnTo>
                    <a:pt x="2713" y="2010"/>
                  </a:lnTo>
                  <a:lnTo>
                    <a:pt x="2711" y="2087"/>
                  </a:lnTo>
                  <a:lnTo>
                    <a:pt x="2703" y="2161"/>
                  </a:lnTo>
                  <a:lnTo>
                    <a:pt x="2692" y="2229"/>
                  </a:lnTo>
                  <a:lnTo>
                    <a:pt x="2682" y="2301"/>
                  </a:lnTo>
                  <a:lnTo>
                    <a:pt x="2664" y="2375"/>
                  </a:lnTo>
                  <a:lnTo>
                    <a:pt x="2639" y="2453"/>
                  </a:lnTo>
                  <a:lnTo>
                    <a:pt x="2608" y="2535"/>
                  </a:lnTo>
                  <a:lnTo>
                    <a:pt x="2430" y="2077"/>
                  </a:lnTo>
                  <a:lnTo>
                    <a:pt x="1754" y="2173"/>
                  </a:lnTo>
                  <a:lnTo>
                    <a:pt x="1768" y="2092"/>
                  </a:lnTo>
                  <a:lnTo>
                    <a:pt x="1774" y="2041"/>
                  </a:lnTo>
                  <a:lnTo>
                    <a:pt x="1774" y="1986"/>
                  </a:lnTo>
                  <a:lnTo>
                    <a:pt x="1770" y="1923"/>
                  </a:lnTo>
                  <a:lnTo>
                    <a:pt x="1760" y="1863"/>
                  </a:lnTo>
                  <a:lnTo>
                    <a:pt x="1745" y="1795"/>
                  </a:lnTo>
                  <a:lnTo>
                    <a:pt x="1727" y="1740"/>
                  </a:lnTo>
                  <a:lnTo>
                    <a:pt x="1698" y="1678"/>
                  </a:lnTo>
                  <a:lnTo>
                    <a:pt x="1671" y="1625"/>
                  </a:lnTo>
                  <a:lnTo>
                    <a:pt x="1638" y="1574"/>
                  </a:lnTo>
                  <a:lnTo>
                    <a:pt x="1609" y="1534"/>
                  </a:lnTo>
                  <a:lnTo>
                    <a:pt x="1580" y="1502"/>
                  </a:lnTo>
                  <a:lnTo>
                    <a:pt x="1552" y="1469"/>
                  </a:lnTo>
                  <a:lnTo>
                    <a:pt x="1518" y="1437"/>
                  </a:lnTo>
                  <a:lnTo>
                    <a:pt x="1481" y="1403"/>
                  </a:lnTo>
                  <a:lnTo>
                    <a:pt x="1450" y="1379"/>
                  </a:lnTo>
                  <a:lnTo>
                    <a:pt x="1415" y="1350"/>
                  </a:lnTo>
                  <a:lnTo>
                    <a:pt x="1380" y="1324"/>
                  </a:lnTo>
                  <a:lnTo>
                    <a:pt x="1339" y="1298"/>
                  </a:lnTo>
                  <a:lnTo>
                    <a:pt x="1289" y="1273"/>
                  </a:lnTo>
                  <a:lnTo>
                    <a:pt x="1248" y="1249"/>
                  </a:lnTo>
                  <a:lnTo>
                    <a:pt x="1213" y="1233"/>
                  </a:lnTo>
                  <a:lnTo>
                    <a:pt x="1162" y="1208"/>
                  </a:lnTo>
                  <a:lnTo>
                    <a:pt x="1116" y="1194"/>
                  </a:lnTo>
                  <a:lnTo>
                    <a:pt x="1077" y="1182"/>
                  </a:lnTo>
                  <a:lnTo>
                    <a:pt x="1036" y="1170"/>
                  </a:lnTo>
                  <a:lnTo>
                    <a:pt x="974" y="1158"/>
                  </a:lnTo>
                  <a:lnTo>
                    <a:pt x="916" y="1149"/>
                  </a:lnTo>
                  <a:lnTo>
                    <a:pt x="856" y="1144"/>
                  </a:lnTo>
                  <a:lnTo>
                    <a:pt x="796" y="1141"/>
                  </a:lnTo>
                  <a:lnTo>
                    <a:pt x="763" y="1139"/>
                  </a:lnTo>
                  <a:lnTo>
                    <a:pt x="763" y="1552"/>
                  </a:lnTo>
                  <a:lnTo>
                    <a:pt x="0" y="787"/>
                  </a:lnTo>
                  <a:lnTo>
                    <a:pt x="761" y="0"/>
                  </a:lnTo>
                  <a:lnTo>
                    <a:pt x="761" y="354"/>
                  </a:lnTo>
                  <a:lnTo>
                    <a:pt x="803" y="355"/>
                  </a:lnTo>
                  <a:lnTo>
                    <a:pt x="862" y="357"/>
                  </a:lnTo>
                  <a:lnTo>
                    <a:pt x="924" y="361"/>
                  </a:lnTo>
                  <a:lnTo>
                    <a:pt x="984" y="366"/>
                  </a:lnTo>
                  <a:lnTo>
                    <a:pt x="1034" y="371"/>
                  </a:lnTo>
                  <a:close/>
                </a:path>
              </a:pathLst>
            </a:custGeom>
            <a:solidFill>
              <a:schemeClr val="accent2">
                <a:hueOff val="0"/>
                <a:satOff val="0"/>
                <a:lumOff val="0"/>
                <a:alpha val="50000"/>
              </a:schemeClr>
            </a:solidFill>
            <a:ln w="9525">
              <a:noFill/>
              <a:round/>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lstStyle/>
            <a:p>
              <a:pPr>
                <a:defRPr/>
              </a:pPr>
              <a:endParaRPr lang="es-CO"/>
            </a:p>
          </p:txBody>
        </p:sp>
        <p:sp>
          <p:nvSpPr>
            <p:cNvPr id="19" name="WordArt 11"/>
            <p:cNvSpPr>
              <a:spLocks noChangeArrowheads="1" noChangeShapeType="1" noTextEdit="1"/>
            </p:cNvSpPr>
            <p:nvPr/>
          </p:nvSpPr>
          <p:spPr bwMode="auto">
            <a:xfrm rot="3059560">
              <a:off x="5043232" y="2654244"/>
              <a:ext cx="1387857" cy="757742"/>
            </a:xfrm>
            <a:prstGeom prst="rect">
              <a:avLst/>
            </a:prstGeom>
            <a:noFill/>
            <a:scene3d>
              <a:camera prst="orthographicFront"/>
              <a:lightRig rig="contrasting" dir="t">
                <a:rot lat="0" lon="0" rev="0"/>
              </a:lightRig>
            </a:scene3d>
            <a:sp3d prstMaterial="metal">
              <a:bevelT w="88900" h="203200"/>
              <a:bevelB w="165100" h="254000"/>
            </a:sp3d>
          </p:spPr>
          <p:txBody>
            <a:bodyPr spcFirstLastPara="1" wrap="none" fromWordArt="1">
              <a:prstTxWarp prst="textArchUp">
                <a:avLst/>
              </a:prstTxWarp>
            </a:bodyPr>
            <a:lstStyle/>
            <a:p>
              <a:pPr>
                <a:defRPr/>
              </a:pPr>
              <a:r>
                <a:rPr lang="es-MX" sz="3600" b="1" kern="10" dirty="0">
                  <a:ln w="9525">
                    <a:solidFill>
                      <a:srgbClr val="000000"/>
                    </a:solidFill>
                    <a:round/>
                    <a:headEnd/>
                    <a:tailEnd/>
                  </a:ln>
                  <a:solidFill>
                    <a:schemeClr val="bg1"/>
                  </a:solidFill>
                  <a:latin typeface="+mn-lt"/>
                </a:rPr>
                <a:t>CIERRE</a:t>
              </a:r>
              <a:endParaRPr lang="es-CO" sz="3600" b="1" kern="10" dirty="0">
                <a:ln w="9525">
                  <a:solidFill>
                    <a:srgbClr val="000000"/>
                  </a:solidFill>
                  <a:round/>
                  <a:headEnd/>
                  <a:tailEnd/>
                </a:ln>
                <a:solidFill>
                  <a:schemeClr val="bg1"/>
                </a:solidFill>
                <a:latin typeface="+mn-lt"/>
              </a:endParaRPr>
            </a:p>
          </p:txBody>
        </p:sp>
      </p:grpSp>
      <p:grpSp>
        <p:nvGrpSpPr>
          <p:cNvPr id="3" name="20 Grupo"/>
          <p:cNvGrpSpPr>
            <a:grpSpLocks/>
          </p:cNvGrpSpPr>
          <p:nvPr/>
        </p:nvGrpSpPr>
        <p:grpSpPr bwMode="auto">
          <a:xfrm>
            <a:off x="3136900" y="3455988"/>
            <a:ext cx="4024313" cy="3429000"/>
            <a:chOff x="3166112" y="3503643"/>
            <a:chExt cx="4024313" cy="3429000"/>
          </a:xfrm>
        </p:grpSpPr>
        <p:sp>
          <p:nvSpPr>
            <p:cNvPr id="16" name="Freeform 10"/>
            <p:cNvSpPr>
              <a:spLocks/>
            </p:cNvSpPr>
            <p:nvPr/>
          </p:nvSpPr>
          <p:spPr bwMode="auto">
            <a:xfrm rot="7250124">
              <a:off x="3463769" y="3205986"/>
              <a:ext cx="3429000" cy="4024313"/>
            </a:xfrm>
            <a:custGeom>
              <a:avLst/>
              <a:gdLst>
                <a:gd name="T0" fmla="*/ 1071 w 2713"/>
                <a:gd name="T1" fmla="*/ 376 h 2535"/>
                <a:gd name="T2" fmla="*/ 1170 w 2713"/>
                <a:gd name="T3" fmla="*/ 393 h 2535"/>
                <a:gd name="T4" fmla="*/ 1246 w 2713"/>
                <a:gd name="T5" fmla="*/ 409 h 2535"/>
                <a:gd name="T6" fmla="*/ 1327 w 2713"/>
                <a:gd name="T7" fmla="*/ 429 h 2535"/>
                <a:gd name="T8" fmla="*/ 1407 w 2713"/>
                <a:gd name="T9" fmla="*/ 451 h 2535"/>
                <a:gd name="T10" fmla="*/ 1500 w 2713"/>
                <a:gd name="T11" fmla="*/ 482 h 2535"/>
                <a:gd name="T12" fmla="*/ 1589 w 2713"/>
                <a:gd name="T13" fmla="*/ 515 h 2535"/>
                <a:gd name="T14" fmla="*/ 1675 w 2713"/>
                <a:gd name="T15" fmla="*/ 551 h 2535"/>
                <a:gd name="T16" fmla="*/ 1750 w 2713"/>
                <a:gd name="T17" fmla="*/ 588 h 2535"/>
                <a:gd name="T18" fmla="*/ 1824 w 2713"/>
                <a:gd name="T19" fmla="*/ 628 h 2535"/>
                <a:gd name="T20" fmla="*/ 1906 w 2713"/>
                <a:gd name="T21" fmla="*/ 675 h 2535"/>
                <a:gd name="T22" fmla="*/ 1979 w 2713"/>
                <a:gd name="T23" fmla="*/ 722 h 2535"/>
                <a:gd name="T24" fmla="*/ 2092 w 2713"/>
                <a:gd name="T25" fmla="*/ 806 h 2535"/>
                <a:gd name="T26" fmla="*/ 2191 w 2713"/>
                <a:gd name="T27" fmla="*/ 889 h 2535"/>
                <a:gd name="T28" fmla="*/ 2269 w 2713"/>
                <a:gd name="T29" fmla="*/ 966 h 2535"/>
                <a:gd name="T30" fmla="*/ 2352 w 2713"/>
                <a:gd name="T31" fmla="*/ 1057 h 2535"/>
                <a:gd name="T32" fmla="*/ 2428 w 2713"/>
                <a:gd name="T33" fmla="*/ 1155 h 2535"/>
                <a:gd name="T34" fmla="*/ 2494 w 2713"/>
                <a:gd name="T35" fmla="*/ 1250 h 2535"/>
                <a:gd name="T36" fmla="*/ 2554 w 2713"/>
                <a:gd name="T37" fmla="*/ 1358 h 2535"/>
                <a:gd name="T38" fmla="*/ 2604 w 2713"/>
                <a:gd name="T39" fmla="*/ 1473 h 2535"/>
                <a:gd name="T40" fmla="*/ 2655 w 2713"/>
                <a:gd name="T41" fmla="*/ 1615 h 2535"/>
                <a:gd name="T42" fmla="*/ 2686 w 2713"/>
                <a:gd name="T43" fmla="*/ 1753 h 2535"/>
                <a:gd name="T44" fmla="*/ 2711 w 2713"/>
                <a:gd name="T45" fmla="*/ 1933 h 2535"/>
                <a:gd name="T46" fmla="*/ 2711 w 2713"/>
                <a:gd name="T47" fmla="*/ 2087 h 2535"/>
                <a:gd name="T48" fmla="*/ 2692 w 2713"/>
                <a:gd name="T49" fmla="*/ 2229 h 2535"/>
                <a:gd name="T50" fmla="*/ 2664 w 2713"/>
                <a:gd name="T51" fmla="*/ 2375 h 2535"/>
                <a:gd name="T52" fmla="*/ 2608 w 2713"/>
                <a:gd name="T53" fmla="*/ 2535 h 2535"/>
                <a:gd name="T54" fmla="*/ 1754 w 2713"/>
                <a:gd name="T55" fmla="*/ 2173 h 2535"/>
                <a:gd name="T56" fmla="*/ 1774 w 2713"/>
                <a:gd name="T57" fmla="*/ 2041 h 2535"/>
                <a:gd name="T58" fmla="*/ 1770 w 2713"/>
                <a:gd name="T59" fmla="*/ 1923 h 2535"/>
                <a:gd name="T60" fmla="*/ 1745 w 2713"/>
                <a:gd name="T61" fmla="*/ 1795 h 2535"/>
                <a:gd name="T62" fmla="*/ 1698 w 2713"/>
                <a:gd name="T63" fmla="*/ 1678 h 2535"/>
                <a:gd name="T64" fmla="*/ 1638 w 2713"/>
                <a:gd name="T65" fmla="*/ 1574 h 2535"/>
                <a:gd name="T66" fmla="*/ 1580 w 2713"/>
                <a:gd name="T67" fmla="*/ 1502 h 2535"/>
                <a:gd name="T68" fmla="*/ 1518 w 2713"/>
                <a:gd name="T69" fmla="*/ 1437 h 2535"/>
                <a:gd name="T70" fmla="*/ 1450 w 2713"/>
                <a:gd name="T71" fmla="*/ 1379 h 2535"/>
                <a:gd name="T72" fmla="*/ 1380 w 2713"/>
                <a:gd name="T73" fmla="*/ 1324 h 2535"/>
                <a:gd name="T74" fmla="*/ 1289 w 2713"/>
                <a:gd name="T75" fmla="*/ 1273 h 2535"/>
                <a:gd name="T76" fmla="*/ 1213 w 2713"/>
                <a:gd name="T77" fmla="*/ 1233 h 2535"/>
                <a:gd name="T78" fmla="*/ 1116 w 2713"/>
                <a:gd name="T79" fmla="*/ 1194 h 2535"/>
                <a:gd name="T80" fmla="*/ 1036 w 2713"/>
                <a:gd name="T81" fmla="*/ 1170 h 2535"/>
                <a:gd name="T82" fmla="*/ 916 w 2713"/>
                <a:gd name="T83" fmla="*/ 1149 h 2535"/>
                <a:gd name="T84" fmla="*/ 796 w 2713"/>
                <a:gd name="T85" fmla="*/ 1141 h 2535"/>
                <a:gd name="T86" fmla="*/ 763 w 2713"/>
                <a:gd name="T87" fmla="*/ 1552 h 2535"/>
                <a:gd name="T88" fmla="*/ 761 w 2713"/>
                <a:gd name="T89" fmla="*/ 0 h 2535"/>
                <a:gd name="T90" fmla="*/ 803 w 2713"/>
                <a:gd name="T91" fmla="*/ 355 h 2535"/>
                <a:gd name="T92" fmla="*/ 924 w 2713"/>
                <a:gd name="T93" fmla="*/ 361 h 2535"/>
                <a:gd name="T94" fmla="*/ 1034 w 2713"/>
                <a:gd name="T95" fmla="*/ 371 h 25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13"/>
                <a:gd name="T145" fmla="*/ 0 h 2535"/>
                <a:gd name="T146" fmla="*/ 2713 w 2713"/>
                <a:gd name="T147" fmla="*/ 2535 h 25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13" h="2535">
                  <a:moveTo>
                    <a:pt x="1034" y="371"/>
                  </a:moveTo>
                  <a:lnTo>
                    <a:pt x="1071" y="376"/>
                  </a:lnTo>
                  <a:lnTo>
                    <a:pt x="1120" y="383"/>
                  </a:lnTo>
                  <a:lnTo>
                    <a:pt x="1170" y="393"/>
                  </a:lnTo>
                  <a:lnTo>
                    <a:pt x="1205" y="400"/>
                  </a:lnTo>
                  <a:lnTo>
                    <a:pt x="1246" y="409"/>
                  </a:lnTo>
                  <a:lnTo>
                    <a:pt x="1285" y="419"/>
                  </a:lnTo>
                  <a:lnTo>
                    <a:pt x="1327" y="429"/>
                  </a:lnTo>
                  <a:lnTo>
                    <a:pt x="1364" y="438"/>
                  </a:lnTo>
                  <a:lnTo>
                    <a:pt x="1407" y="451"/>
                  </a:lnTo>
                  <a:lnTo>
                    <a:pt x="1457" y="468"/>
                  </a:lnTo>
                  <a:lnTo>
                    <a:pt x="1500" y="482"/>
                  </a:lnTo>
                  <a:lnTo>
                    <a:pt x="1541" y="498"/>
                  </a:lnTo>
                  <a:lnTo>
                    <a:pt x="1589" y="515"/>
                  </a:lnTo>
                  <a:lnTo>
                    <a:pt x="1634" y="533"/>
                  </a:lnTo>
                  <a:lnTo>
                    <a:pt x="1675" y="551"/>
                  </a:lnTo>
                  <a:lnTo>
                    <a:pt x="1714" y="571"/>
                  </a:lnTo>
                  <a:lnTo>
                    <a:pt x="1750" y="588"/>
                  </a:lnTo>
                  <a:lnTo>
                    <a:pt x="1785" y="609"/>
                  </a:lnTo>
                  <a:lnTo>
                    <a:pt x="1824" y="628"/>
                  </a:lnTo>
                  <a:lnTo>
                    <a:pt x="1867" y="652"/>
                  </a:lnTo>
                  <a:lnTo>
                    <a:pt x="1906" y="675"/>
                  </a:lnTo>
                  <a:lnTo>
                    <a:pt x="1943" y="699"/>
                  </a:lnTo>
                  <a:lnTo>
                    <a:pt x="1979" y="722"/>
                  </a:lnTo>
                  <a:lnTo>
                    <a:pt x="2034" y="761"/>
                  </a:lnTo>
                  <a:lnTo>
                    <a:pt x="2092" y="806"/>
                  </a:lnTo>
                  <a:lnTo>
                    <a:pt x="2137" y="840"/>
                  </a:lnTo>
                  <a:lnTo>
                    <a:pt x="2191" y="889"/>
                  </a:lnTo>
                  <a:lnTo>
                    <a:pt x="2228" y="925"/>
                  </a:lnTo>
                  <a:lnTo>
                    <a:pt x="2269" y="966"/>
                  </a:lnTo>
                  <a:lnTo>
                    <a:pt x="2315" y="1013"/>
                  </a:lnTo>
                  <a:lnTo>
                    <a:pt x="2352" y="1057"/>
                  </a:lnTo>
                  <a:lnTo>
                    <a:pt x="2389" y="1107"/>
                  </a:lnTo>
                  <a:lnTo>
                    <a:pt x="2428" y="1155"/>
                  </a:lnTo>
                  <a:lnTo>
                    <a:pt x="2461" y="1206"/>
                  </a:lnTo>
                  <a:lnTo>
                    <a:pt x="2494" y="1250"/>
                  </a:lnTo>
                  <a:lnTo>
                    <a:pt x="2525" y="1305"/>
                  </a:lnTo>
                  <a:lnTo>
                    <a:pt x="2554" y="1358"/>
                  </a:lnTo>
                  <a:lnTo>
                    <a:pt x="2579" y="1413"/>
                  </a:lnTo>
                  <a:lnTo>
                    <a:pt x="2604" y="1473"/>
                  </a:lnTo>
                  <a:lnTo>
                    <a:pt x="2635" y="1546"/>
                  </a:lnTo>
                  <a:lnTo>
                    <a:pt x="2655" y="1615"/>
                  </a:lnTo>
                  <a:lnTo>
                    <a:pt x="2676" y="1685"/>
                  </a:lnTo>
                  <a:lnTo>
                    <a:pt x="2686" y="1753"/>
                  </a:lnTo>
                  <a:lnTo>
                    <a:pt x="2701" y="1834"/>
                  </a:lnTo>
                  <a:lnTo>
                    <a:pt x="2711" y="1933"/>
                  </a:lnTo>
                  <a:lnTo>
                    <a:pt x="2713" y="2010"/>
                  </a:lnTo>
                  <a:lnTo>
                    <a:pt x="2711" y="2087"/>
                  </a:lnTo>
                  <a:lnTo>
                    <a:pt x="2703" y="2161"/>
                  </a:lnTo>
                  <a:lnTo>
                    <a:pt x="2692" y="2229"/>
                  </a:lnTo>
                  <a:lnTo>
                    <a:pt x="2682" y="2301"/>
                  </a:lnTo>
                  <a:lnTo>
                    <a:pt x="2664" y="2375"/>
                  </a:lnTo>
                  <a:lnTo>
                    <a:pt x="2639" y="2453"/>
                  </a:lnTo>
                  <a:lnTo>
                    <a:pt x="2608" y="2535"/>
                  </a:lnTo>
                  <a:lnTo>
                    <a:pt x="2430" y="2077"/>
                  </a:lnTo>
                  <a:lnTo>
                    <a:pt x="1754" y="2173"/>
                  </a:lnTo>
                  <a:lnTo>
                    <a:pt x="1768" y="2092"/>
                  </a:lnTo>
                  <a:lnTo>
                    <a:pt x="1774" y="2041"/>
                  </a:lnTo>
                  <a:lnTo>
                    <a:pt x="1774" y="1986"/>
                  </a:lnTo>
                  <a:lnTo>
                    <a:pt x="1770" y="1923"/>
                  </a:lnTo>
                  <a:lnTo>
                    <a:pt x="1760" y="1863"/>
                  </a:lnTo>
                  <a:lnTo>
                    <a:pt x="1745" y="1795"/>
                  </a:lnTo>
                  <a:lnTo>
                    <a:pt x="1727" y="1740"/>
                  </a:lnTo>
                  <a:lnTo>
                    <a:pt x="1698" y="1678"/>
                  </a:lnTo>
                  <a:lnTo>
                    <a:pt x="1671" y="1625"/>
                  </a:lnTo>
                  <a:lnTo>
                    <a:pt x="1638" y="1574"/>
                  </a:lnTo>
                  <a:lnTo>
                    <a:pt x="1609" y="1534"/>
                  </a:lnTo>
                  <a:lnTo>
                    <a:pt x="1580" y="1502"/>
                  </a:lnTo>
                  <a:lnTo>
                    <a:pt x="1552" y="1469"/>
                  </a:lnTo>
                  <a:lnTo>
                    <a:pt x="1518" y="1437"/>
                  </a:lnTo>
                  <a:lnTo>
                    <a:pt x="1481" y="1403"/>
                  </a:lnTo>
                  <a:lnTo>
                    <a:pt x="1450" y="1379"/>
                  </a:lnTo>
                  <a:lnTo>
                    <a:pt x="1415" y="1350"/>
                  </a:lnTo>
                  <a:lnTo>
                    <a:pt x="1380" y="1324"/>
                  </a:lnTo>
                  <a:lnTo>
                    <a:pt x="1339" y="1298"/>
                  </a:lnTo>
                  <a:lnTo>
                    <a:pt x="1289" y="1273"/>
                  </a:lnTo>
                  <a:lnTo>
                    <a:pt x="1248" y="1249"/>
                  </a:lnTo>
                  <a:lnTo>
                    <a:pt x="1213" y="1233"/>
                  </a:lnTo>
                  <a:lnTo>
                    <a:pt x="1162" y="1208"/>
                  </a:lnTo>
                  <a:lnTo>
                    <a:pt x="1116" y="1194"/>
                  </a:lnTo>
                  <a:lnTo>
                    <a:pt x="1077" y="1182"/>
                  </a:lnTo>
                  <a:lnTo>
                    <a:pt x="1036" y="1170"/>
                  </a:lnTo>
                  <a:lnTo>
                    <a:pt x="974" y="1158"/>
                  </a:lnTo>
                  <a:lnTo>
                    <a:pt x="916" y="1149"/>
                  </a:lnTo>
                  <a:lnTo>
                    <a:pt x="856" y="1144"/>
                  </a:lnTo>
                  <a:lnTo>
                    <a:pt x="796" y="1141"/>
                  </a:lnTo>
                  <a:lnTo>
                    <a:pt x="763" y="1139"/>
                  </a:lnTo>
                  <a:lnTo>
                    <a:pt x="763" y="1552"/>
                  </a:lnTo>
                  <a:lnTo>
                    <a:pt x="0" y="787"/>
                  </a:lnTo>
                  <a:lnTo>
                    <a:pt x="761" y="0"/>
                  </a:lnTo>
                  <a:lnTo>
                    <a:pt x="761" y="354"/>
                  </a:lnTo>
                  <a:lnTo>
                    <a:pt x="803" y="355"/>
                  </a:lnTo>
                  <a:lnTo>
                    <a:pt x="862" y="357"/>
                  </a:lnTo>
                  <a:lnTo>
                    <a:pt x="924" y="361"/>
                  </a:lnTo>
                  <a:lnTo>
                    <a:pt x="984" y="366"/>
                  </a:lnTo>
                  <a:lnTo>
                    <a:pt x="1034" y="371"/>
                  </a:lnTo>
                  <a:close/>
                </a:path>
              </a:pathLst>
            </a:custGeom>
            <a:solidFill>
              <a:schemeClr val="accent2">
                <a:hueOff val="0"/>
                <a:satOff val="0"/>
                <a:lumOff val="0"/>
                <a:alpha val="77000"/>
              </a:schemeClr>
            </a:solidFill>
            <a:ln w="9525">
              <a:noFill/>
              <a:round/>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lstStyle/>
            <a:p>
              <a:pPr>
                <a:defRPr/>
              </a:pPr>
              <a:endParaRPr lang="es-CO"/>
            </a:p>
          </p:txBody>
        </p:sp>
        <p:sp>
          <p:nvSpPr>
            <p:cNvPr id="18" name="WordArt 11"/>
            <p:cNvSpPr>
              <a:spLocks noChangeArrowheads="1" noChangeShapeType="1" noTextEdit="1"/>
            </p:cNvSpPr>
            <p:nvPr/>
          </p:nvSpPr>
          <p:spPr bwMode="auto">
            <a:xfrm rot="20782802">
              <a:off x="3922998" y="5110171"/>
              <a:ext cx="2234274" cy="757742"/>
            </a:xfrm>
            <a:prstGeom prst="rect">
              <a:avLst/>
            </a:prstGeom>
            <a:noFill/>
            <a:scene3d>
              <a:camera prst="orthographicFront"/>
              <a:lightRig rig="contrasting" dir="t">
                <a:rot lat="0" lon="0" rev="0"/>
              </a:lightRig>
            </a:scene3d>
            <a:sp3d prstMaterial="metal">
              <a:bevelT w="88900" h="203200"/>
              <a:bevelB w="165100" h="254000"/>
            </a:sp3d>
          </p:spPr>
          <p:txBody>
            <a:bodyPr spcFirstLastPara="1" wrap="none" fromWordArt="1">
              <a:prstTxWarp prst="textArchDown">
                <a:avLst/>
              </a:prstTxWarp>
            </a:bodyPr>
            <a:lstStyle/>
            <a:p>
              <a:pPr>
                <a:defRPr/>
              </a:pPr>
              <a:r>
                <a:rPr lang="es-MX" sz="3600" b="1" kern="10" dirty="0">
                  <a:ln w="9525">
                    <a:solidFill>
                      <a:srgbClr val="000000"/>
                    </a:solidFill>
                    <a:round/>
                    <a:headEnd/>
                    <a:tailEnd/>
                  </a:ln>
                  <a:solidFill>
                    <a:schemeClr val="bg1"/>
                  </a:solidFill>
                  <a:latin typeface="+mn-lt"/>
                </a:rPr>
                <a:t>EJECUCIÓN</a:t>
              </a:r>
              <a:endParaRPr lang="es-CO" sz="3600" b="1" kern="10" dirty="0">
                <a:ln w="9525">
                  <a:solidFill>
                    <a:srgbClr val="000000"/>
                  </a:solidFill>
                  <a:round/>
                  <a:headEnd/>
                  <a:tailEnd/>
                </a:ln>
                <a:solidFill>
                  <a:schemeClr val="bg1"/>
                </a:solidFill>
                <a:latin typeface="+mn-lt"/>
              </a:endParaRPr>
            </a:p>
          </p:txBody>
        </p:sp>
      </p:grpSp>
      <p:sp>
        <p:nvSpPr>
          <p:cNvPr id="15364" name="Text Box 2"/>
          <p:cNvSpPr txBox="1">
            <a:spLocks noChangeArrowheads="1"/>
          </p:cNvSpPr>
          <p:nvPr/>
        </p:nvSpPr>
        <p:spPr bwMode="auto">
          <a:xfrm>
            <a:off x="3419475" y="115888"/>
            <a:ext cx="5724525" cy="615950"/>
          </a:xfrm>
          <a:prstGeom prst="rect">
            <a:avLst/>
          </a:prstGeom>
          <a:noFill/>
          <a:ln w="9525">
            <a:noFill/>
            <a:miter lim="800000"/>
            <a:headEnd/>
            <a:tailEnd/>
          </a:ln>
        </p:spPr>
        <p:txBody>
          <a:bodyPr>
            <a:spAutoFit/>
          </a:bodyPr>
          <a:lstStyle/>
          <a:p>
            <a:pPr algn="ctr">
              <a:defRPr/>
            </a:pPr>
            <a:r>
              <a:rPr lang="es-ES_tradnl" sz="3400" b="1" dirty="0">
                <a:solidFill>
                  <a:schemeClr val="bg1"/>
                </a:solidFill>
                <a:latin typeface="+mj-lt"/>
              </a:rPr>
              <a:t>Proceso Presupuestal Distrital</a:t>
            </a:r>
          </a:p>
        </p:txBody>
      </p:sp>
      <p:grpSp>
        <p:nvGrpSpPr>
          <p:cNvPr id="4" name="19 Grupo"/>
          <p:cNvGrpSpPr>
            <a:grpSpLocks/>
          </p:cNvGrpSpPr>
          <p:nvPr/>
        </p:nvGrpSpPr>
        <p:grpSpPr bwMode="auto">
          <a:xfrm>
            <a:off x="1187450" y="1974850"/>
            <a:ext cx="4024313" cy="3581400"/>
            <a:chOff x="1216205" y="2021961"/>
            <a:chExt cx="4024313" cy="3581893"/>
          </a:xfrm>
        </p:grpSpPr>
        <p:sp>
          <p:nvSpPr>
            <p:cNvPr id="13" name="Freeform 10"/>
            <p:cNvSpPr>
              <a:spLocks/>
            </p:cNvSpPr>
            <p:nvPr/>
          </p:nvSpPr>
          <p:spPr bwMode="auto">
            <a:xfrm rot="14356259">
              <a:off x="1513862" y="1877198"/>
              <a:ext cx="3428999" cy="4024313"/>
            </a:xfrm>
            <a:custGeom>
              <a:avLst/>
              <a:gdLst>
                <a:gd name="T0" fmla="*/ 1071 w 2713"/>
                <a:gd name="T1" fmla="*/ 376 h 2535"/>
                <a:gd name="T2" fmla="*/ 1170 w 2713"/>
                <a:gd name="T3" fmla="*/ 393 h 2535"/>
                <a:gd name="T4" fmla="*/ 1246 w 2713"/>
                <a:gd name="T5" fmla="*/ 409 h 2535"/>
                <a:gd name="T6" fmla="*/ 1327 w 2713"/>
                <a:gd name="T7" fmla="*/ 429 h 2535"/>
                <a:gd name="T8" fmla="*/ 1407 w 2713"/>
                <a:gd name="T9" fmla="*/ 451 h 2535"/>
                <a:gd name="T10" fmla="*/ 1500 w 2713"/>
                <a:gd name="T11" fmla="*/ 482 h 2535"/>
                <a:gd name="T12" fmla="*/ 1589 w 2713"/>
                <a:gd name="T13" fmla="*/ 515 h 2535"/>
                <a:gd name="T14" fmla="*/ 1675 w 2713"/>
                <a:gd name="T15" fmla="*/ 551 h 2535"/>
                <a:gd name="T16" fmla="*/ 1750 w 2713"/>
                <a:gd name="T17" fmla="*/ 588 h 2535"/>
                <a:gd name="T18" fmla="*/ 1824 w 2713"/>
                <a:gd name="T19" fmla="*/ 628 h 2535"/>
                <a:gd name="T20" fmla="*/ 1906 w 2713"/>
                <a:gd name="T21" fmla="*/ 675 h 2535"/>
                <a:gd name="T22" fmla="*/ 1979 w 2713"/>
                <a:gd name="T23" fmla="*/ 722 h 2535"/>
                <a:gd name="T24" fmla="*/ 2092 w 2713"/>
                <a:gd name="T25" fmla="*/ 806 h 2535"/>
                <a:gd name="T26" fmla="*/ 2191 w 2713"/>
                <a:gd name="T27" fmla="*/ 889 h 2535"/>
                <a:gd name="T28" fmla="*/ 2269 w 2713"/>
                <a:gd name="T29" fmla="*/ 966 h 2535"/>
                <a:gd name="T30" fmla="*/ 2352 w 2713"/>
                <a:gd name="T31" fmla="*/ 1057 h 2535"/>
                <a:gd name="T32" fmla="*/ 2428 w 2713"/>
                <a:gd name="T33" fmla="*/ 1155 h 2535"/>
                <a:gd name="T34" fmla="*/ 2494 w 2713"/>
                <a:gd name="T35" fmla="*/ 1250 h 2535"/>
                <a:gd name="T36" fmla="*/ 2554 w 2713"/>
                <a:gd name="T37" fmla="*/ 1358 h 2535"/>
                <a:gd name="T38" fmla="*/ 2604 w 2713"/>
                <a:gd name="T39" fmla="*/ 1473 h 2535"/>
                <a:gd name="T40" fmla="*/ 2655 w 2713"/>
                <a:gd name="T41" fmla="*/ 1615 h 2535"/>
                <a:gd name="T42" fmla="*/ 2686 w 2713"/>
                <a:gd name="T43" fmla="*/ 1753 h 2535"/>
                <a:gd name="T44" fmla="*/ 2711 w 2713"/>
                <a:gd name="T45" fmla="*/ 1933 h 2535"/>
                <a:gd name="T46" fmla="*/ 2711 w 2713"/>
                <a:gd name="T47" fmla="*/ 2087 h 2535"/>
                <a:gd name="T48" fmla="*/ 2692 w 2713"/>
                <a:gd name="T49" fmla="*/ 2229 h 2535"/>
                <a:gd name="T50" fmla="*/ 2664 w 2713"/>
                <a:gd name="T51" fmla="*/ 2375 h 2535"/>
                <a:gd name="T52" fmla="*/ 2608 w 2713"/>
                <a:gd name="T53" fmla="*/ 2535 h 2535"/>
                <a:gd name="T54" fmla="*/ 1754 w 2713"/>
                <a:gd name="T55" fmla="*/ 2173 h 2535"/>
                <a:gd name="T56" fmla="*/ 1774 w 2713"/>
                <a:gd name="T57" fmla="*/ 2041 h 2535"/>
                <a:gd name="T58" fmla="*/ 1770 w 2713"/>
                <a:gd name="T59" fmla="*/ 1923 h 2535"/>
                <a:gd name="T60" fmla="*/ 1745 w 2713"/>
                <a:gd name="T61" fmla="*/ 1795 h 2535"/>
                <a:gd name="T62" fmla="*/ 1698 w 2713"/>
                <a:gd name="T63" fmla="*/ 1678 h 2535"/>
                <a:gd name="T64" fmla="*/ 1638 w 2713"/>
                <a:gd name="T65" fmla="*/ 1574 h 2535"/>
                <a:gd name="T66" fmla="*/ 1580 w 2713"/>
                <a:gd name="T67" fmla="*/ 1502 h 2535"/>
                <a:gd name="T68" fmla="*/ 1518 w 2713"/>
                <a:gd name="T69" fmla="*/ 1437 h 2535"/>
                <a:gd name="T70" fmla="*/ 1450 w 2713"/>
                <a:gd name="T71" fmla="*/ 1379 h 2535"/>
                <a:gd name="T72" fmla="*/ 1380 w 2713"/>
                <a:gd name="T73" fmla="*/ 1324 h 2535"/>
                <a:gd name="T74" fmla="*/ 1289 w 2713"/>
                <a:gd name="T75" fmla="*/ 1273 h 2535"/>
                <a:gd name="T76" fmla="*/ 1213 w 2713"/>
                <a:gd name="T77" fmla="*/ 1233 h 2535"/>
                <a:gd name="T78" fmla="*/ 1116 w 2713"/>
                <a:gd name="T79" fmla="*/ 1194 h 2535"/>
                <a:gd name="T80" fmla="*/ 1036 w 2713"/>
                <a:gd name="T81" fmla="*/ 1170 h 2535"/>
                <a:gd name="T82" fmla="*/ 916 w 2713"/>
                <a:gd name="T83" fmla="*/ 1149 h 2535"/>
                <a:gd name="T84" fmla="*/ 796 w 2713"/>
                <a:gd name="T85" fmla="*/ 1141 h 2535"/>
                <a:gd name="T86" fmla="*/ 763 w 2713"/>
                <a:gd name="T87" fmla="*/ 1552 h 2535"/>
                <a:gd name="T88" fmla="*/ 761 w 2713"/>
                <a:gd name="T89" fmla="*/ 0 h 2535"/>
                <a:gd name="T90" fmla="*/ 803 w 2713"/>
                <a:gd name="T91" fmla="*/ 355 h 2535"/>
                <a:gd name="T92" fmla="*/ 924 w 2713"/>
                <a:gd name="T93" fmla="*/ 361 h 2535"/>
                <a:gd name="T94" fmla="*/ 1034 w 2713"/>
                <a:gd name="T95" fmla="*/ 371 h 25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13"/>
                <a:gd name="T145" fmla="*/ 0 h 2535"/>
                <a:gd name="T146" fmla="*/ 2713 w 2713"/>
                <a:gd name="T147" fmla="*/ 2535 h 25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13" h="2535">
                  <a:moveTo>
                    <a:pt x="1034" y="371"/>
                  </a:moveTo>
                  <a:lnTo>
                    <a:pt x="1071" y="376"/>
                  </a:lnTo>
                  <a:lnTo>
                    <a:pt x="1120" y="383"/>
                  </a:lnTo>
                  <a:lnTo>
                    <a:pt x="1170" y="393"/>
                  </a:lnTo>
                  <a:lnTo>
                    <a:pt x="1205" y="400"/>
                  </a:lnTo>
                  <a:lnTo>
                    <a:pt x="1246" y="409"/>
                  </a:lnTo>
                  <a:lnTo>
                    <a:pt x="1285" y="419"/>
                  </a:lnTo>
                  <a:lnTo>
                    <a:pt x="1327" y="429"/>
                  </a:lnTo>
                  <a:lnTo>
                    <a:pt x="1364" y="438"/>
                  </a:lnTo>
                  <a:lnTo>
                    <a:pt x="1407" y="451"/>
                  </a:lnTo>
                  <a:lnTo>
                    <a:pt x="1457" y="468"/>
                  </a:lnTo>
                  <a:lnTo>
                    <a:pt x="1500" y="482"/>
                  </a:lnTo>
                  <a:lnTo>
                    <a:pt x="1541" y="498"/>
                  </a:lnTo>
                  <a:lnTo>
                    <a:pt x="1589" y="515"/>
                  </a:lnTo>
                  <a:lnTo>
                    <a:pt x="1634" y="533"/>
                  </a:lnTo>
                  <a:lnTo>
                    <a:pt x="1675" y="551"/>
                  </a:lnTo>
                  <a:lnTo>
                    <a:pt x="1714" y="571"/>
                  </a:lnTo>
                  <a:lnTo>
                    <a:pt x="1750" y="588"/>
                  </a:lnTo>
                  <a:lnTo>
                    <a:pt x="1785" y="609"/>
                  </a:lnTo>
                  <a:lnTo>
                    <a:pt x="1824" y="628"/>
                  </a:lnTo>
                  <a:lnTo>
                    <a:pt x="1867" y="652"/>
                  </a:lnTo>
                  <a:lnTo>
                    <a:pt x="1906" y="675"/>
                  </a:lnTo>
                  <a:lnTo>
                    <a:pt x="1943" y="699"/>
                  </a:lnTo>
                  <a:lnTo>
                    <a:pt x="1979" y="722"/>
                  </a:lnTo>
                  <a:lnTo>
                    <a:pt x="2034" y="761"/>
                  </a:lnTo>
                  <a:lnTo>
                    <a:pt x="2092" y="806"/>
                  </a:lnTo>
                  <a:lnTo>
                    <a:pt x="2137" y="840"/>
                  </a:lnTo>
                  <a:lnTo>
                    <a:pt x="2191" y="889"/>
                  </a:lnTo>
                  <a:lnTo>
                    <a:pt x="2228" y="925"/>
                  </a:lnTo>
                  <a:lnTo>
                    <a:pt x="2269" y="966"/>
                  </a:lnTo>
                  <a:lnTo>
                    <a:pt x="2315" y="1013"/>
                  </a:lnTo>
                  <a:lnTo>
                    <a:pt x="2352" y="1057"/>
                  </a:lnTo>
                  <a:lnTo>
                    <a:pt x="2389" y="1107"/>
                  </a:lnTo>
                  <a:lnTo>
                    <a:pt x="2428" y="1155"/>
                  </a:lnTo>
                  <a:lnTo>
                    <a:pt x="2461" y="1206"/>
                  </a:lnTo>
                  <a:lnTo>
                    <a:pt x="2494" y="1250"/>
                  </a:lnTo>
                  <a:lnTo>
                    <a:pt x="2525" y="1305"/>
                  </a:lnTo>
                  <a:lnTo>
                    <a:pt x="2554" y="1358"/>
                  </a:lnTo>
                  <a:lnTo>
                    <a:pt x="2579" y="1413"/>
                  </a:lnTo>
                  <a:lnTo>
                    <a:pt x="2604" y="1473"/>
                  </a:lnTo>
                  <a:lnTo>
                    <a:pt x="2635" y="1546"/>
                  </a:lnTo>
                  <a:lnTo>
                    <a:pt x="2655" y="1615"/>
                  </a:lnTo>
                  <a:lnTo>
                    <a:pt x="2676" y="1685"/>
                  </a:lnTo>
                  <a:lnTo>
                    <a:pt x="2686" y="1753"/>
                  </a:lnTo>
                  <a:lnTo>
                    <a:pt x="2701" y="1834"/>
                  </a:lnTo>
                  <a:lnTo>
                    <a:pt x="2711" y="1933"/>
                  </a:lnTo>
                  <a:lnTo>
                    <a:pt x="2713" y="2010"/>
                  </a:lnTo>
                  <a:lnTo>
                    <a:pt x="2711" y="2087"/>
                  </a:lnTo>
                  <a:lnTo>
                    <a:pt x="2703" y="2161"/>
                  </a:lnTo>
                  <a:lnTo>
                    <a:pt x="2692" y="2229"/>
                  </a:lnTo>
                  <a:lnTo>
                    <a:pt x="2682" y="2301"/>
                  </a:lnTo>
                  <a:lnTo>
                    <a:pt x="2664" y="2375"/>
                  </a:lnTo>
                  <a:lnTo>
                    <a:pt x="2639" y="2453"/>
                  </a:lnTo>
                  <a:lnTo>
                    <a:pt x="2608" y="2535"/>
                  </a:lnTo>
                  <a:lnTo>
                    <a:pt x="2430" y="2077"/>
                  </a:lnTo>
                  <a:lnTo>
                    <a:pt x="1754" y="2173"/>
                  </a:lnTo>
                  <a:lnTo>
                    <a:pt x="1768" y="2092"/>
                  </a:lnTo>
                  <a:lnTo>
                    <a:pt x="1774" y="2041"/>
                  </a:lnTo>
                  <a:lnTo>
                    <a:pt x="1774" y="1986"/>
                  </a:lnTo>
                  <a:lnTo>
                    <a:pt x="1770" y="1923"/>
                  </a:lnTo>
                  <a:lnTo>
                    <a:pt x="1760" y="1863"/>
                  </a:lnTo>
                  <a:lnTo>
                    <a:pt x="1745" y="1795"/>
                  </a:lnTo>
                  <a:lnTo>
                    <a:pt x="1727" y="1740"/>
                  </a:lnTo>
                  <a:lnTo>
                    <a:pt x="1698" y="1678"/>
                  </a:lnTo>
                  <a:lnTo>
                    <a:pt x="1671" y="1625"/>
                  </a:lnTo>
                  <a:lnTo>
                    <a:pt x="1638" y="1574"/>
                  </a:lnTo>
                  <a:lnTo>
                    <a:pt x="1609" y="1534"/>
                  </a:lnTo>
                  <a:lnTo>
                    <a:pt x="1580" y="1502"/>
                  </a:lnTo>
                  <a:lnTo>
                    <a:pt x="1552" y="1469"/>
                  </a:lnTo>
                  <a:lnTo>
                    <a:pt x="1518" y="1437"/>
                  </a:lnTo>
                  <a:lnTo>
                    <a:pt x="1481" y="1403"/>
                  </a:lnTo>
                  <a:lnTo>
                    <a:pt x="1450" y="1379"/>
                  </a:lnTo>
                  <a:lnTo>
                    <a:pt x="1415" y="1350"/>
                  </a:lnTo>
                  <a:lnTo>
                    <a:pt x="1380" y="1324"/>
                  </a:lnTo>
                  <a:lnTo>
                    <a:pt x="1339" y="1298"/>
                  </a:lnTo>
                  <a:lnTo>
                    <a:pt x="1289" y="1273"/>
                  </a:lnTo>
                  <a:lnTo>
                    <a:pt x="1248" y="1249"/>
                  </a:lnTo>
                  <a:lnTo>
                    <a:pt x="1213" y="1233"/>
                  </a:lnTo>
                  <a:lnTo>
                    <a:pt x="1162" y="1208"/>
                  </a:lnTo>
                  <a:lnTo>
                    <a:pt x="1116" y="1194"/>
                  </a:lnTo>
                  <a:lnTo>
                    <a:pt x="1077" y="1182"/>
                  </a:lnTo>
                  <a:lnTo>
                    <a:pt x="1036" y="1170"/>
                  </a:lnTo>
                  <a:lnTo>
                    <a:pt x="974" y="1158"/>
                  </a:lnTo>
                  <a:lnTo>
                    <a:pt x="916" y="1149"/>
                  </a:lnTo>
                  <a:lnTo>
                    <a:pt x="856" y="1144"/>
                  </a:lnTo>
                  <a:lnTo>
                    <a:pt x="796" y="1141"/>
                  </a:lnTo>
                  <a:lnTo>
                    <a:pt x="763" y="1139"/>
                  </a:lnTo>
                  <a:lnTo>
                    <a:pt x="763" y="1552"/>
                  </a:lnTo>
                  <a:lnTo>
                    <a:pt x="0" y="787"/>
                  </a:lnTo>
                  <a:lnTo>
                    <a:pt x="761" y="0"/>
                  </a:lnTo>
                  <a:lnTo>
                    <a:pt x="761" y="354"/>
                  </a:lnTo>
                  <a:lnTo>
                    <a:pt x="803" y="355"/>
                  </a:lnTo>
                  <a:lnTo>
                    <a:pt x="862" y="357"/>
                  </a:lnTo>
                  <a:lnTo>
                    <a:pt x="924" y="361"/>
                  </a:lnTo>
                  <a:lnTo>
                    <a:pt x="984" y="366"/>
                  </a:lnTo>
                  <a:lnTo>
                    <a:pt x="1034" y="371"/>
                  </a:lnTo>
                  <a:close/>
                </a:path>
              </a:pathLst>
            </a:custGeom>
            <a:solidFill>
              <a:schemeClr val="accent2">
                <a:hueOff val="0"/>
                <a:satOff val="0"/>
                <a:lumOff val="0"/>
              </a:schemeClr>
            </a:solidFill>
            <a:ln w="9525">
              <a:noFill/>
              <a:round/>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lstStyle/>
            <a:p>
              <a:pPr>
                <a:defRPr/>
              </a:pPr>
              <a:endParaRPr lang="es-CO"/>
            </a:p>
          </p:txBody>
        </p:sp>
        <p:sp>
          <p:nvSpPr>
            <p:cNvPr id="14" name="WordArt 11"/>
            <p:cNvSpPr>
              <a:spLocks noChangeArrowheads="1" noChangeShapeType="1" noTextEdit="1"/>
            </p:cNvSpPr>
            <p:nvPr/>
          </p:nvSpPr>
          <p:spPr bwMode="auto">
            <a:xfrm rot="17029287">
              <a:off x="1720747" y="3237479"/>
              <a:ext cx="3188777" cy="757742"/>
            </a:xfrm>
            <a:prstGeom prst="rect">
              <a:avLst/>
            </a:prstGeom>
            <a:noFill/>
            <a:scene3d>
              <a:camera prst="orthographicFront"/>
              <a:lightRig rig="contrasting" dir="t">
                <a:rot lat="0" lon="0" rev="0"/>
              </a:lightRig>
            </a:scene3d>
            <a:sp3d prstMaterial="metal">
              <a:bevelT w="88900" h="203200"/>
              <a:bevelB w="165100" h="254000"/>
            </a:sp3d>
          </p:spPr>
          <p:txBody>
            <a:bodyPr spcFirstLastPara="1" wrap="none" fromWordArt="1">
              <a:prstTxWarp prst="textArchUp">
                <a:avLst/>
              </a:prstTxWarp>
            </a:bodyPr>
            <a:lstStyle/>
            <a:p>
              <a:pPr>
                <a:defRPr/>
              </a:pPr>
              <a:r>
                <a:rPr lang="es-MX" sz="3600" b="1" kern="10" dirty="0">
                  <a:ln w="9525">
                    <a:solidFill>
                      <a:srgbClr val="000000"/>
                    </a:solidFill>
                    <a:round/>
                    <a:headEnd/>
                    <a:tailEnd/>
                  </a:ln>
                  <a:solidFill>
                    <a:schemeClr val="bg1"/>
                  </a:solidFill>
                  <a:latin typeface="+mn-lt"/>
                </a:rPr>
                <a:t>PROGRAMACIÓN</a:t>
              </a:r>
              <a:endParaRPr lang="es-CO" sz="3600" b="1" kern="10" dirty="0">
                <a:ln w="9525">
                  <a:solidFill>
                    <a:srgbClr val="000000"/>
                  </a:solidFill>
                  <a:round/>
                  <a:headEnd/>
                  <a:tailEnd/>
                </a:ln>
                <a:solidFill>
                  <a:schemeClr val="bg1"/>
                </a:solidFill>
                <a:latin typeface="+mn-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Documents and Settings\jmartinez\Mis documentos\Mis imágenes\Galería multimedia de Microsoft\j0439359.jpg"/>
          <p:cNvPicPr>
            <a:picLocks noChangeAspect="1" noChangeArrowheads="1"/>
          </p:cNvPicPr>
          <p:nvPr/>
        </p:nvPicPr>
        <p:blipFill>
          <a:blip r:embed="rId2" cstate="print"/>
          <a:srcRect/>
          <a:stretch>
            <a:fillRect/>
          </a:stretch>
        </p:blipFill>
        <p:spPr bwMode="auto">
          <a:xfrm>
            <a:off x="1400175" y="814388"/>
            <a:ext cx="6286500" cy="5782964"/>
          </a:xfrm>
          <a:prstGeom prst="rect">
            <a:avLst/>
          </a:prstGeom>
          <a:noFill/>
          <a:ln w="9525">
            <a:noFill/>
            <a:miter lim="800000"/>
            <a:headEnd/>
            <a:tailEnd/>
          </a:ln>
        </p:spPr>
      </p:pic>
      <p:sp>
        <p:nvSpPr>
          <p:cNvPr id="4" name="Text Box 2"/>
          <p:cNvSpPr txBox="1">
            <a:spLocks noChangeArrowheads="1"/>
          </p:cNvSpPr>
          <p:nvPr/>
        </p:nvSpPr>
        <p:spPr bwMode="auto">
          <a:xfrm>
            <a:off x="3419475" y="115888"/>
            <a:ext cx="5724525" cy="677862"/>
          </a:xfrm>
          <a:prstGeom prst="rect">
            <a:avLst/>
          </a:prstGeom>
          <a:noFill/>
          <a:ln w="9525">
            <a:noFill/>
            <a:miter lim="800000"/>
            <a:headEnd/>
            <a:tailEnd/>
          </a:ln>
        </p:spPr>
        <p:txBody>
          <a:bodyPr>
            <a:spAutoFit/>
          </a:bodyPr>
          <a:lstStyle/>
          <a:p>
            <a:pPr algn="ctr">
              <a:defRPr/>
            </a:pPr>
            <a:r>
              <a:rPr lang="es-ES_tradnl" sz="3800" b="1" dirty="0">
                <a:solidFill>
                  <a:schemeClr val="bg1"/>
                </a:solidFill>
                <a:latin typeface="+mj-lt"/>
              </a:rPr>
              <a:t>Programación Presupuestal</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685800" y="1752600"/>
            <a:ext cx="7821613" cy="3962400"/>
          </a:xfrm>
          <a:prstGeom prst="rect">
            <a:avLst/>
          </a:prstGeom>
          <a:noFill/>
          <a:ln w="12700">
            <a:noFill/>
            <a:miter lim="800000"/>
            <a:headEnd/>
            <a:tailEnd/>
          </a:ln>
        </p:spPr>
        <p:txBody>
          <a:bodyPr lIns="90488" tIns="44450" rIns="90488" bIns="44450"/>
          <a:lstStyle/>
          <a:p>
            <a:pPr algn="just" eaLnBrk="0" hangingPunct="0">
              <a:defRPr/>
            </a:pPr>
            <a:r>
              <a:rPr lang="es-ES_tradnl" sz="3200" dirty="0">
                <a:latin typeface="+mn-lt"/>
              </a:rPr>
              <a:t>Es el proceso mediante el cual se establecen los lineamientos, instrumentos y procedimientos para la elaboración, presentación, estudio y aprobación del presupuesto de las Entidades.</a:t>
            </a:r>
          </a:p>
        </p:txBody>
      </p:sp>
      <p:sp>
        <p:nvSpPr>
          <p:cNvPr id="59396" name="Rectangle 4"/>
          <p:cNvSpPr>
            <a:spLocks noChangeArrowheads="1"/>
          </p:cNvSpPr>
          <p:nvPr/>
        </p:nvSpPr>
        <p:spPr bwMode="auto">
          <a:xfrm>
            <a:off x="625475" y="1609725"/>
            <a:ext cx="180975" cy="454025"/>
          </a:xfrm>
          <a:prstGeom prst="rect">
            <a:avLst/>
          </a:prstGeom>
          <a:noFill/>
          <a:ln w="12700">
            <a:noFill/>
            <a:miter lim="800000"/>
            <a:headEnd/>
            <a:tailEnd/>
          </a:ln>
          <a:effectLst/>
        </p:spPr>
        <p:txBody>
          <a:bodyPr wrap="none" lIns="90488" tIns="44450" rIns="90488" bIns="44450">
            <a:spAutoFit/>
          </a:bodyPr>
          <a:lstStyle/>
          <a:p>
            <a:pPr eaLnBrk="0" fontAlgn="auto" hangingPunct="0">
              <a:spcBef>
                <a:spcPts val="0"/>
              </a:spcBef>
              <a:spcAft>
                <a:spcPts val="0"/>
              </a:spcAft>
              <a:defRPr/>
            </a:pPr>
            <a:endParaRPr lang="es-CO" sz="2400" b="1">
              <a:solidFill>
                <a:srgbClr val="FFCC00"/>
              </a:solidFill>
              <a:effectLst>
                <a:outerShdw blurRad="38100" dist="38100" dir="2700000" algn="tl">
                  <a:srgbClr val="C0C0C0"/>
                </a:outerShdw>
              </a:effectLst>
              <a:latin typeface="Tahoma" pitchFamily="34" charset="0"/>
            </a:endParaRPr>
          </a:p>
        </p:txBody>
      </p:sp>
      <p:sp>
        <p:nvSpPr>
          <p:cNvPr id="5" name="Text Box 2"/>
          <p:cNvSpPr txBox="1">
            <a:spLocks noChangeArrowheads="1"/>
          </p:cNvSpPr>
          <p:nvPr/>
        </p:nvSpPr>
        <p:spPr bwMode="auto">
          <a:xfrm>
            <a:off x="3419475" y="115888"/>
            <a:ext cx="5724525" cy="677862"/>
          </a:xfrm>
          <a:prstGeom prst="rect">
            <a:avLst/>
          </a:prstGeom>
          <a:noFill/>
          <a:ln w="9525">
            <a:noFill/>
            <a:miter lim="800000"/>
            <a:headEnd/>
            <a:tailEnd/>
          </a:ln>
        </p:spPr>
        <p:txBody>
          <a:bodyPr>
            <a:spAutoFit/>
          </a:bodyPr>
          <a:lstStyle/>
          <a:p>
            <a:pPr algn="ctr">
              <a:defRPr/>
            </a:pPr>
            <a:r>
              <a:rPr lang="es-ES_tradnl" sz="3800" b="1" dirty="0">
                <a:solidFill>
                  <a:schemeClr val="bg1"/>
                </a:solidFill>
                <a:latin typeface="+mj-lt"/>
              </a:rPr>
              <a:t>Programación Presupuestal</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200 Documento"/>
          <p:cNvSpPr/>
          <p:nvPr/>
        </p:nvSpPr>
        <p:spPr bwMode="auto">
          <a:xfrm>
            <a:off x="623888" y="4929188"/>
            <a:ext cx="1214437" cy="571500"/>
          </a:xfrm>
          <a:prstGeom prst="flowChartDocument">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500" dirty="0">
                <a:latin typeface="+mj-lt"/>
              </a:rPr>
              <a:t>PMR</a:t>
            </a:r>
            <a:endParaRPr lang="es-CO" sz="1500" dirty="0">
              <a:latin typeface="+mj-lt"/>
            </a:endParaRPr>
          </a:p>
        </p:txBody>
      </p:sp>
      <p:sp>
        <p:nvSpPr>
          <p:cNvPr id="200" name="199 Documento"/>
          <p:cNvSpPr/>
          <p:nvPr/>
        </p:nvSpPr>
        <p:spPr bwMode="auto">
          <a:xfrm>
            <a:off x="552450" y="5153025"/>
            <a:ext cx="1214438" cy="571500"/>
          </a:xfrm>
          <a:prstGeom prst="flowChartDocument">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500" dirty="0">
                <a:latin typeface="+mj-lt"/>
              </a:rPr>
              <a:t>Anexo 2</a:t>
            </a:r>
            <a:endParaRPr lang="es-CO" sz="1500" dirty="0">
              <a:latin typeface="+mj-lt"/>
            </a:endParaRPr>
          </a:p>
        </p:txBody>
      </p:sp>
      <p:sp>
        <p:nvSpPr>
          <p:cNvPr id="199" name="198 Documento"/>
          <p:cNvSpPr/>
          <p:nvPr/>
        </p:nvSpPr>
        <p:spPr bwMode="auto">
          <a:xfrm>
            <a:off x="471488" y="5376863"/>
            <a:ext cx="1214437" cy="571500"/>
          </a:xfrm>
          <a:prstGeom prst="flowChartDocument">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500" dirty="0">
                <a:latin typeface="+mj-lt"/>
              </a:rPr>
              <a:t>Anexo 1</a:t>
            </a:r>
            <a:endParaRPr lang="es-CO" sz="1500" dirty="0">
              <a:latin typeface="+mj-lt"/>
            </a:endParaRPr>
          </a:p>
        </p:txBody>
      </p:sp>
      <p:sp>
        <p:nvSpPr>
          <p:cNvPr id="25602" name="Text Box 2"/>
          <p:cNvSpPr txBox="1">
            <a:spLocks noChangeArrowheads="1"/>
          </p:cNvSpPr>
          <p:nvPr/>
        </p:nvSpPr>
        <p:spPr bwMode="auto">
          <a:xfrm>
            <a:off x="1928794" y="1643050"/>
            <a:ext cx="2428892" cy="323165"/>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dirty="0">
                <a:solidFill>
                  <a:schemeClr val="bg1"/>
                </a:solidFill>
                <a:latin typeface="+mj-lt"/>
              </a:rPr>
              <a:t>Rentas e Ingresos</a:t>
            </a:r>
          </a:p>
        </p:txBody>
      </p:sp>
      <p:sp>
        <p:nvSpPr>
          <p:cNvPr id="25603" name="Rectangle 3"/>
          <p:cNvSpPr>
            <a:spLocks noChangeArrowheads="1"/>
          </p:cNvSpPr>
          <p:nvPr/>
        </p:nvSpPr>
        <p:spPr bwMode="auto">
          <a:xfrm>
            <a:off x="7929586" y="4558737"/>
            <a:ext cx="1052510" cy="553998"/>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dirty="0">
                <a:solidFill>
                  <a:schemeClr val="bg1"/>
                </a:solidFill>
                <a:latin typeface="+mj-lt"/>
              </a:rPr>
              <a:t>Bienes y Servicios</a:t>
            </a:r>
            <a:endParaRPr lang="es-ES" sz="1500" dirty="0">
              <a:solidFill>
                <a:schemeClr val="bg1"/>
              </a:solidFill>
              <a:latin typeface="+mj-lt"/>
            </a:endParaRPr>
          </a:p>
        </p:txBody>
      </p:sp>
      <p:sp>
        <p:nvSpPr>
          <p:cNvPr id="25605" name="Oval 5"/>
          <p:cNvSpPr>
            <a:spLocks noChangeArrowheads="1"/>
          </p:cNvSpPr>
          <p:nvPr/>
        </p:nvSpPr>
        <p:spPr bwMode="auto">
          <a:xfrm>
            <a:off x="4788024" y="4000779"/>
            <a:ext cx="1569926" cy="779026"/>
          </a:xfrm>
          <a:prstGeom prst="ellipse">
            <a:avLst/>
          </a:prstGeom>
          <a:solidFill>
            <a:srgbClr val="CDCDDA"/>
          </a:solidFill>
          <a:ln w="9525">
            <a:noFill/>
            <a:round/>
            <a:headEnd/>
            <a:tailEnd/>
          </a:ln>
          <a:effectLst>
            <a:outerShdw blurRad="40005" dist="22860" dir="5400000" algn="ctr" rotWithShape="0">
              <a:srgbClr val="000000">
                <a:alpha val="35000"/>
              </a:srgbClr>
            </a:outerShdw>
          </a:effectLst>
          <a:scene3d>
            <a:camera prst="orthographicFront"/>
            <a:lightRig rig="threePt" dir="t">
              <a:rot lat="0" lon="0" rev="1200000"/>
            </a:lightRig>
          </a:scene3d>
          <a:sp3d contourW="19050">
            <a:bevelT w="88900" h="203200"/>
            <a:bevelB w="165100" h="254000"/>
          </a:sp3d>
        </p:spPr>
        <p:txBody>
          <a:bodyPr anchor="ctr">
            <a:spAutoFit/>
          </a:bodyPr>
          <a:lstStyle/>
          <a:p>
            <a:pPr>
              <a:defRPr/>
            </a:pPr>
            <a:r>
              <a:rPr lang="es-MX" sz="1500" dirty="0">
                <a:latin typeface="+mj-lt"/>
              </a:rPr>
              <a:t>Priorización de Políticas</a:t>
            </a:r>
            <a:endParaRPr lang="es-CO" sz="1500" dirty="0">
              <a:latin typeface="+mj-lt"/>
            </a:endParaRPr>
          </a:p>
        </p:txBody>
      </p:sp>
      <p:sp>
        <p:nvSpPr>
          <p:cNvPr id="25609" name="Text Box 10"/>
          <p:cNvSpPr txBox="1">
            <a:spLocks noChangeArrowheads="1"/>
          </p:cNvSpPr>
          <p:nvPr/>
        </p:nvSpPr>
        <p:spPr bwMode="auto">
          <a:xfrm>
            <a:off x="1928794" y="2571331"/>
            <a:ext cx="2428892" cy="1246495"/>
          </a:xfrm>
          <a:prstGeom prst="rect">
            <a:avLst/>
          </a:prstGeom>
          <a:solidFill>
            <a:srgbClr val="333399">
              <a:alpha val="50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defRPr/>
            </a:pPr>
            <a:r>
              <a:rPr lang="es-MX" sz="1500" b="1" dirty="0">
                <a:solidFill>
                  <a:schemeClr val="bg1"/>
                </a:solidFill>
                <a:latin typeface="+mj-lt"/>
              </a:rPr>
              <a:t>Funcionamiento</a:t>
            </a:r>
          </a:p>
          <a:p>
            <a:pPr>
              <a:defRPr/>
            </a:pPr>
            <a:r>
              <a:rPr lang="es-MX" sz="1500" dirty="0">
                <a:solidFill>
                  <a:schemeClr val="bg1"/>
                </a:solidFill>
                <a:latin typeface="+mj-lt"/>
              </a:rPr>
              <a:t>- </a:t>
            </a:r>
            <a:r>
              <a:rPr lang="es-MX" sz="1500" dirty="0" err="1">
                <a:solidFill>
                  <a:schemeClr val="bg1"/>
                </a:solidFill>
                <a:latin typeface="+mj-lt"/>
              </a:rPr>
              <a:t>Serv</a:t>
            </a:r>
            <a:r>
              <a:rPr lang="es-MX" sz="1500" dirty="0">
                <a:solidFill>
                  <a:schemeClr val="bg1"/>
                </a:solidFill>
                <a:latin typeface="+mj-lt"/>
              </a:rPr>
              <a:t>. Personales (Costos Plantas de Personal)</a:t>
            </a:r>
          </a:p>
          <a:p>
            <a:pPr>
              <a:buFontTx/>
              <a:buChar char="-"/>
              <a:defRPr/>
            </a:pPr>
            <a:r>
              <a:rPr lang="es-MX" sz="1500" dirty="0">
                <a:solidFill>
                  <a:schemeClr val="bg1"/>
                </a:solidFill>
                <a:latin typeface="+mj-lt"/>
              </a:rPr>
              <a:t> Gastos Generales (Mínimos Esenciales)</a:t>
            </a:r>
          </a:p>
        </p:txBody>
      </p:sp>
      <p:sp>
        <p:nvSpPr>
          <p:cNvPr id="25613" name="Text Box 14"/>
          <p:cNvSpPr txBox="1">
            <a:spLocks noChangeArrowheads="1"/>
          </p:cNvSpPr>
          <p:nvPr/>
        </p:nvSpPr>
        <p:spPr bwMode="auto">
          <a:xfrm>
            <a:off x="1928794" y="4090521"/>
            <a:ext cx="2428892" cy="784830"/>
          </a:xfrm>
          <a:prstGeom prst="rect">
            <a:avLst/>
          </a:prstGeom>
          <a:solidFill>
            <a:srgbClr val="333399">
              <a:alpha val="50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eaLnBrk="0" hangingPunct="0">
              <a:defRPr/>
            </a:pPr>
            <a:r>
              <a:rPr lang="es-MX" sz="1500" b="1" dirty="0">
                <a:solidFill>
                  <a:schemeClr val="bg1"/>
                </a:solidFill>
                <a:latin typeface="+mj-lt"/>
              </a:rPr>
              <a:t>Inversión</a:t>
            </a:r>
          </a:p>
          <a:p>
            <a:pPr eaLnBrk="0" hangingPunct="0">
              <a:defRPr/>
            </a:pPr>
            <a:r>
              <a:rPr lang="es-MX" sz="1500" dirty="0">
                <a:solidFill>
                  <a:schemeClr val="bg1"/>
                </a:solidFill>
                <a:latin typeface="+mj-lt"/>
              </a:rPr>
              <a:t>- Recurrencia por Concepto de Gasto</a:t>
            </a:r>
          </a:p>
        </p:txBody>
      </p:sp>
      <p:sp>
        <p:nvSpPr>
          <p:cNvPr id="25620" name="Text Box 21"/>
          <p:cNvSpPr txBox="1">
            <a:spLocks noChangeArrowheads="1"/>
          </p:cNvSpPr>
          <p:nvPr/>
        </p:nvSpPr>
        <p:spPr bwMode="auto">
          <a:xfrm>
            <a:off x="4857752" y="1783806"/>
            <a:ext cx="1143008" cy="553998"/>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dirty="0">
                <a:solidFill>
                  <a:schemeClr val="bg1"/>
                </a:solidFill>
                <a:latin typeface="+mj-lt"/>
              </a:rPr>
              <a:t>Plan Financiero</a:t>
            </a:r>
          </a:p>
        </p:txBody>
      </p:sp>
      <p:sp>
        <p:nvSpPr>
          <p:cNvPr id="25624" name="Text Box 25"/>
          <p:cNvSpPr txBox="1">
            <a:spLocks noChangeArrowheads="1"/>
          </p:cNvSpPr>
          <p:nvPr/>
        </p:nvSpPr>
        <p:spPr bwMode="auto">
          <a:xfrm>
            <a:off x="6215074" y="3357562"/>
            <a:ext cx="1428760" cy="1015663"/>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wrap="square">
            <a:spAutoFit/>
          </a:bodyPr>
          <a:lstStyle/>
          <a:p>
            <a:pPr algn="ctr" eaLnBrk="0" hangingPunct="0">
              <a:defRPr/>
            </a:pPr>
            <a:r>
              <a:rPr lang="es-MX" sz="1500" dirty="0">
                <a:solidFill>
                  <a:schemeClr val="bg1"/>
                </a:solidFill>
                <a:latin typeface="+mj-lt"/>
              </a:rPr>
              <a:t>Mesas de </a:t>
            </a:r>
            <a:r>
              <a:rPr lang="es-MX" sz="1500" dirty="0" smtClean="0">
                <a:solidFill>
                  <a:schemeClr val="bg1"/>
                </a:solidFill>
                <a:latin typeface="+mj-lt"/>
              </a:rPr>
              <a:t>Trabajo   </a:t>
            </a:r>
            <a:r>
              <a:rPr lang="es-MX" sz="1500" b="1" u="sng" dirty="0" smtClean="0">
                <a:solidFill>
                  <a:schemeClr val="bg1"/>
                </a:solidFill>
                <a:effectLst>
                  <a:outerShdw blurRad="38100" dist="38100" dir="2700000" algn="tl">
                    <a:srgbClr val="000000">
                      <a:alpha val="43137"/>
                    </a:srgbClr>
                  </a:outerShdw>
                </a:effectLst>
                <a:latin typeface="+mj-lt"/>
              </a:rPr>
              <a:t>Reuniones Alcalde</a:t>
            </a:r>
            <a:endParaRPr lang="es-MX" sz="1500" b="1" u="sng" dirty="0">
              <a:solidFill>
                <a:schemeClr val="bg1"/>
              </a:solidFill>
              <a:effectLst>
                <a:outerShdw blurRad="38100" dist="38100" dir="2700000" algn="tl">
                  <a:srgbClr val="000000">
                    <a:alpha val="43137"/>
                  </a:srgbClr>
                </a:outerShdw>
              </a:effectLst>
              <a:latin typeface="+mj-lt"/>
            </a:endParaRPr>
          </a:p>
        </p:txBody>
      </p:sp>
      <p:sp>
        <p:nvSpPr>
          <p:cNvPr id="18458" name="Rectangle 26"/>
          <p:cNvSpPr>
            <a:spLocks noChangeArrowheads="1"/>
          </p:cNvSpPr>
          <p:nvPr/>
        </p:nvSpPr>
        <p:spPr bwMode="auto">
          <a:xfrm>
            <a:off x="3492500" y="115888"/>
            <a:ext cx="5651500" cy="647700"/>
          </a:xfrm>
          <a:prstGeom prst="rect">
            <a:avLst/>
          </a:prstGeom>
          <a:noFill/>
          <a:ln w="9525">
            <a:noFill/>
            <a:miter lim="800000"/>
            <a:headEnd/>
            <a:tailEnd/>
          </a:ln>
        </p:spPr>
        <p:txBody>
          <a:bodyPr>
            <a:spAutoFit/>
          </a:bodyPr>
          <a:lstStyle/>
          <a:p>
            <a:pPr algn="ctr">
              <a:defRPr/>
            </a:pPr>
            <a:r>
              <a:rPr lang="es-MX" sz="3600" b="1" dirty="0">
                <a:solidFill>
                  <a:schemeClr val="bg1"/>
                </a:solidFill>
                <a:latin typeface="+mj-lt"/>
              </a:rPr>
              <a:t>Proceso de Programación</a:t>
            </a:r>
            <a:endParaRPr lang="es-ES_tradnl" sz="3600" b="1" dirty="0">
              <a:solidFill>
                <a:schemeClr val="bg1"/>
              </a:solidFill>
              <a:latin typeface="+mj-lt"/>
            </a:endParaRPr>
          </a:p>
        </p:txBody>
      </p:sp>
      <p:sp>
        <p:nvSpPr>
          <p:cNvPr id="25629" name="AutoShape 30"/>
          <p:cNvSpPr>
            <a:spLocks noChangeArrowheads="1"/>
          </p:cNvSpPr>
          <p:nvPr/>
        </p:nvSpPr>
        <p:spPr bwMode="auto">
          <a:xfrm rot="5400000">
            <a:off x="8328210" y="3594769"/>
            <a:ext cx="515957" cy="1115615"/>
          </a:xfrm>
          <a:prstGeom prst="rightArrow">
            <a:avLst>
              <a:gd name="adj1" fmla="val 50000"/>
              <a:gd name="adj2" fmla="val 40000"/>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vert="vert270" anchor="ctr">
            <a:spAutoFit/>
          </a:bodyPr>
          <a:lstStyle/>
          <a:p>
            <a:pPr algn="ctr">
              <a:defRPr/>
            </a:pPr>
            <a:r>
              <a:rPr lang="es-MX" sz="1500" dirty="0">
                <a:solidFill>
                  <a:schemeClr val="bg1"/>
                </a:solidFill>
                <a:latin typeface="+mj-lt"/>
              </a:rPr>
              <a:t>PMR</a:t>
            </a:r>
            <a:endParaRPr lang="es-CO" sz="1500" dirty="0">
              <a:solidFill>
                <a:schemeClr val="bg1"/>
              </a:solidFill>
              <a:latin typeface="+mj-lt"/>
            </a:endParaRPr>
          </a:p>
        </p:txBody>
      </p:sp>
      <p:sp>
        <p:nvSpPr>
          <p:cNvPr id="34" name="33 Pergamino horizontal"/>
          <p:cNvSpPr/>
          <p:nvPr/>
        </p:nvSpPr>
        <p:spPr bwMode="auto">
          <a:xfrm>
            <a:off x="285750" y="2714625"/>
            <a:ext cx="1428750" cy="857250"/>
          </a:xfrm>
          <a:prstGeom prst="horizontalScroll">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500" dirty="0">
                <a:latin typeface="+mj-lt"/>
              </a:rPr>
              <a:t>Lineamientos de Política</a:t>
            </a:r>
            <a:endParaRPr lang="es-CO" sz="1500" dirty="0">
              <a:latin typeface="+mj-lt"/>
            </a:endParaRPr>
          </a:p>
        </p:txBody>
      </p:sp>
      <p:sp>
        <p:nvSpPr>
          <p:cNvPr id="36" name="35 Pergamino horizontal"/>
          <p:cNvSpPr/>
          <p:nvPr/>
        </p:nvSpPr>
        <p:spPr bwMode="auto">
          <a:xfrm>
            <a:off x="6429375" y="4643438"/>
            <a:ext cx="1000125" cy="857250"/>
          </a:xfrm>
          <a:prstGeom prst="horizontalScroll">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500" dirty="0">
                <a:latin typeface="+mj-lt"/>
              </a:rPr>
              <a:t>Cuota Global</a:t>
            </a:r>
            <a:endParaRPr lang="es-CO" sz="1500" dirty="0">
              <a:latin typeface="+mj-lt"/>
            </a:endParaRPr>
          </a:p>
        </p:txBody>
      </p:sp>
      <p:sp>
        <p:nvSpPr>
          <p:cNvPr id="39" name="Text Box 2"/>
          <p:cNvSpPr txBox="1">
            <a:spLocks noChangeArrowheads="1"/>
          </p:cNvSpPr>
          <p:nvPr/>
        </p:nvSpPr>
        <p:spPr bwMode="auto">
          <a:xfrm>
            <a:off x="1928794" y="3757615"/>
            <a:ext cx="2428892" cy="323165"/>
          </a:xfrm>
          <a:prstGeom prst="rect">
            <a:avLst/>
          </a:prstGeom>
          <a:solidFill>
            <a:srgbClr val="333399">
              <a:alpha val="50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eaLnBrk="0" hangingPunct="0">
              <a:defRPr/>
            </a:pPr>
            <a:r>
              <a:rPr lang="es-MX" sz="1500" b="1" dirty="0">
                <a:solidFill>
                  <a:schemeClr val="bg1"/>
                </a:solidFill>
                <a:latin typeface="+mj-lt"/>
              </a:rPr>
              <a:t>Servicio de la Deuda</a:t>
            </a:r>
          </a:p>
        </p:txBody>
      </p:sp>
      <p:sp>
        <p:nvSpPr>
          <p:cNvPr id="40" name="Text Box 2"/>
          <p:cNvSpPr txBox="1">
            <a:spLocks noChangeArrowheads="1"/>
          </p:cNvSpPr>
          <p:nvPr/>
        </p:nvSpPr>
        <p:spPr bwMode="auto">
          <a:xfrm>
            <a:off x="1928794" y="2233190"/>
            <a:ext cx="2428892" cy="323165"/>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dirty="0">
                <a:solidFill>
                  <a:schemeClr val="bg1"/>
                </a:solidFill>
                <a:latin typeface="+mj-lt"/>
              </a:rPr>
              <a:t>Gastos e Inversiones</a:t>
            </a:r>
          </a:p>
        </p:txBody>
      </p:sp>
      <p:cxnSp>
        <p:nvCxnSpPr>
          <p:cNvPr id="24612" name="41 Conector angular"/>
          <p:cNvCxnSpPr>
            <a:cxnSpLocks noChangeShapeType="1"/>
          </p:cNvCxnSpPr>
          <p:nvPr/>
        </p:nvCxnSpPr>
        <p:spPr bwMode="auto">
          <a:xfrm>
            <a:off x="4357688" y="1812925"/>
            <a:ext cx="500062" cy="263525"/>
          </a:xfrm>
          <a:prstGeom prst="bentConnector3">
            <a:avLst>
              <a:gd name="adj1" fmla="val 50000"/>
            </a:avLst>
          </a:prstGeom>
          <a:noFill/>
          <a:ln w="25400" algn="ctr">
            <a:solidFill>
              <a:srgbClr val="C00000"/>
            </a:solidFill>
            <a:round/>
            <a:headEnd type="triangle" w="med" len="med"/>
            <a:tailEnd type="triangle" w="med" len="med"/>
          </a:ln>
        </p:spPr>
      </p:cxnSp>
      <p:cxnSp>
        <p:nvCxnSpPr>
          <p:cNvPr id="24613" name="42 Conector angular"/>
          <p:cNvCxnSpPr>
            <a:cxnSpLocks noChangeShapeType="1"/>
          </p:cNvCxnSpPr>
          <p:nvPr/>
        </p:nvCxnSpPr>
        <p:spPr bwMode="auto">
          <a:xfrm flipV="1">
            <a:off x="4357688" y="2076450"/>
            <a:ext cx="500062" cy="325438"/>
          </a:xfrm>
          <a:prstGeom prst="bentConnector3">
            <a:avLst>
              <a:gd name="adj1" fmla="val 50000"/>
            </a:avLst>
          </a:prstGeom>
          <a:noFill/>
          <a:ln w="25400" algn="ctr">
            <a:solidFill>
              <a:srgbClr val="C00000"/>
            </a:solidFill>
            <a:round/>
            <a:headEnd type="triangle" w="med" len="med"/>
            <a:tailEnd type="triangle" w="med" len="med"/>
          </a:ln>
        </p:spPr>
      </p:cxnSp>
      <p:sp>
        <p:nvSpPr>
          <p:cNvPr id="60" name="Text Box 21"/>
          <p:cNvSpPr txBox="1">
            <a:spLocks noChangeArrowheads="1"/>
          </p:cNvSpPr>
          <p:nvPr/>
        </p:nvSpPr>
        <p:spPr bwMode="auto">
          <a:xfrm>
            <a:off x="6215074" y="2428868"/>
            <a:ext cx="1428760" cy="553998"/>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dirty="0">
                <a:solidFill>
                  <a:schemeClr val="bg1"/>
                </a:solidFill>
                <a:latin typeface="+mj-lt"/>
              </a:rPr>
              <a:t>Anteproyecto Presupuesto</a:t>
            </a:r>
          </a:p>
        </p:txBody>
      </p:sp>
      <p:sp>
        <p:nvSpPr>
          <p:cNvPr id="69" name="Text Box 21"/>
          <p:cNvSpPr txBox="1">
            <a:spLocks noChangeArrowheads="1"/>
          </p:cNvSpPr>
          <p:nvPr/>
        </p:nvSpPr>
        <p:spPr bwMode="auto">
          <a:xfrm>
            <a:off x="6215074" y="1428736"/>
            <a:ext cx="1428760" cy="323165"/>
          </a:xfrm>
          <a:prstGeom prst="rect">
            <a:avLst/>
          </a:prstGeom>
          <a:solidFill>
            <a:srgbClr val="333399">
              <a:alpha val="77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dirty="0">
                <a:solidFill>
                  <a:schemeClr val="bg1"/>
                </a:solidFill>
                <a:latin typeface="+mj-lt"/>
              </a:rPr>
              <a:t>MFMP</a:t>
            </a:r>
          </a:p>
        </p:txBody>
      </p:sp>
      <p:cxnSp>
        <p:nvCxnSpPr>
          <p:cNvPr id="24620" name="70 Conector angular"/>
          <p:cNvCxnSpPr>
            <a:cxnSpLocks noChangeShapeType="1"/>
          </p:cNvCxnSpPr>
          <p:nvPr/>
        </p:nvCxnSpPr>
        <p:spPr bwMode="auto">
          <a:xfrm rot="5400000">
            <a:off x="6310313" y="1457325"/>
            <a:ext cx="309562" cy="928688"/>
          </a:xfrm>
          <a:prstGeom prst="bentConnector2">
            <a:avLst/>
          </a:prstGeom>
          <a:noFill/>
          <a:ln w="25400" algn="ctr">
            <a:solidFill>
              <a:srgbClr val="C00000"/>
            </a:solidFill>
            <a:round/>
            <a:headEnd type="triangle" w="med" len="med"/>
            <a:tailEnd type="triangle" w="med" len="med"/>
          </a:ln>
        </p:spPr>
      </p:cxnSp>
      <p:cxnSp>
        <p:nvCxnSpPr>
          <p:cNvPr id="24621" name="80 Conector angular"/>
          <p:cNvCxnSpPr>
            <a:cxnSpLocks noChangeShapeType="1"/>
          </p:cNvCxnSpPr>
          <p:nvPr/>
        </p:nvCxnSpPr>
        <p:spPr bwMode="auto">
          <a:xfrm rot="16200000" flipH="1">
            <a:off x="5645944" y="2151856"/>
            <a:ext cx="352425" cy="785813"/>
          </a:xfrm>
          <a:prstGeom prst="bentConnector2">
            <a:avLst/>
          </a:prstGeom>
          <a:noFill/>
          <a:ln w="25400" algn="ctr">
            <a:solidFill>
              <a:srgbClr val="C00000"/>
            </a:solidFill>
            <a:round/>
            <a:headEnd type="triangle" w="med" len="med"/>
            <a:tailEnd type="triangle" w="med" len="med"/>
          </a:ln>
        </p:spPr>
      </p:cxnSp>
      <p:cxnSp>
        <p:nvCxnSpPr>
          <p:cNvPr id="24622" name="90 Forma"/>
          <p:cNvCxnSpPr>
            <a:cxnSpLocks noChangeShapeType="1"/>
            <a:stCxn id="34" idx="0"/>
          </p:cNvCxnSpPr>
          <p:nvPr/>
        </p:nvCxnSpPr>
        <p:spPr bwMode="auto">
          <a:xfrm rot="5400000" flipH="1" flipV="1">
            <a:off x="960437" y="1852613"/>
            <a:ext cx="1008063" cy="928688"/>
          </a:xfrm>
          <a:prstGeom prst="bentConnector4">
            <a:avLst>
              <a:gd name="adj1" fmla="val -1657"/>
              <a:gd name="adj2" fmla="val 9"/>
            </a:avLst>
          </a:prstGeom>
          <a:noFill/>
          <a:ln w="25400" algn="ctr">
            <a:solidFill>
              <a:srgbClr val="C00000"/>
            </a:solidFill>
            <a:round/>
            <a:headEnd type="none" w="sm" len="sm"/>
            <a:tailEnd type="triangle" w="med" len="med"/>
          </a:ln>
        </p:spPr>
      </p:cxnSp>
      <p:cxnSp>
        <p:nvCxnSpPr>
          <p:cNvPr id="24623" name="97 Forma"/>
          <p:cNvCxnSpPr>
            <a:cxnSpLocks noChangeShapeType="1"/>
            <a:stCxn id="34" idx="0"/>
          </p:cNvCxnSpPr>
          <p:nvPr/>
        </p:nvCxnSpPr>
        <p:spPr bwMode="auto">
          <a:xfrm rot="5400000" flipH="1" flipV="1">
            <a:off x="1254919" y="2147094"/>
            <a:ext cx="419100" cy="928688"/>
          </a:xfrm>
          <a:prstGeom prst="bentConnector4">
            <a:avLst>
              <a:gd name="adj1" fmla="val 444"/>
              <a:gd name="adj2" fmla="val 9"/>
            </a:avLst>
          </a:prstGeom>
          <a:noFill/>
          <a:ln w="25400" algn="ctr">
            <a:solidFill>
              <a:srgbClr val="C00000"/>
            </a:solidFill>
            <a:round/>
            <a:headEnd type="none" w="sm" len="sm"/>
            <a:tailEnd type="triangle" w="med" len="med"/>
          </a:ln>
        </p:spPr>
      </p:cxnSp>
      <p:cxnSp>
        <p:nvCxnSpPr>
          <p:cNvPr id="24624" name="80 Conector angular"/>
          <p:cNvCxnSpPr>
            <a:cxnSpLocks noChangeShapeType="1"/>
          </p:cNvCxnSpPr>
          <p:nvPr/>
        </p:nvCxnSpPr>
        <p:spPr bwMode="auto">
          <a:xfrm rot="5400000">
            <a:off x="6758782" y="3185319"/>
            <a:ext cx="342900" cy="1587"/>
          </a:xfrm>
          <a:prstGeom prst="bentConnector3">
            <a:avLst>
              <a:gd name="adj1" fmla="val 50000"/>
            </a:avLst>
          </a:prstGeom>
          <a:noFill/>
          <a:ln w="25400" algn="ctr">
            <a:solidFill>
              <a:srgbClr val="C00000"/>
            </a:solidFill>
            <a:round/>
            <a:headEnd type="triangle" w="med" len="med"/>
            <a:tailEnd type="triangle" w="med" len="med"/>
          </a:ln>
        </p:spPr>
      </p:cxnSp>
      <p:cxnSp>
        <p:nvCxnSpPr>
          <p:cNvPr id="24625" name="80 Conector angular"/>
          <p:cNvCxnSpPr>
            <a:cxnSpLocks noChangeShapeType="1"/>
          </p:cNvCxnSpPr>
          <p:nvPr/>
        </p:nvCxnSpPr>
        <p:spPr bwMode="auto">
          <a:xfrm rot="10800000" flipV="1">
            <a:off x="5643563" y="3649663"/>
            <a:ext cx="571500" cy="415925"/>
          </a:xfrm>
          <a:prstGeom prst="bentConnector2">
            <a:avLst/>
          </a:prstGeom>
          <a:noFill/>
          <a:ln w="25400" algn="ctr">
            <a:solidFill>
              <a:srgbClr val="C00000"/>
            </a:solidFill>
            <a:round/>
            <a:headEnd type="triangle" w="med" len="med"/>
            <a:tailEnd type="triangle" w="med" len="med"/>
          </a:ln>
        </p:spPr>
      </p:cxnSp>
      <p:cxnSp>
        <p:nvCxnSpPr>
          <p:cNvPr id="24626" name="80 Conector angular"/>
          <p:cNvCxnSpPr>
            <a:cxnSpLocks noChangeShapeType="1"/>
            <a:endCxn id="25629" idx="1"/>
          </p:cNvCxnSpPr>
          <p:nvPr/>
        </p:nvCxnSpPr>
        <p:spPr bwMode="auto">
          <a:xfrm rot="16200000" flipH="1">
            <a:off x="7528719" y="2836069"/>
            <a:ext cx="1173163" cy="942975"/>
          </a:xfrm>
          <a:prstGeom prst="bentConnector3">
            <a:avLst>
              <a:gd name="adj1" fmla="val 50000"/>
            </a:avLst>
          </a:prstGeom>
          <a:noFill/>
          <a:ln w="25400" algn="ctr">
            <a:solidFill>
              <a:srgbClr val="C00000"/>
            </a:solidFill>
            <a:round/>
            <a:headEnd type="triangle" w="med" len="med"/>
            <a:tailEnd type="triangle" w="med" len="med"/>
          </a:ln>
        </p:spPr>
      </p:cxnSp>
      <p:cxnSp>
        <p:nvCxnSpPr>
          <p:cNvPr id="24627" name="80 Conector angular"/>
          <p:cNvCxnSpPr>
            <a:cxnSpLocks noChangeShapeType="1"/>
            <a:stCxn id="25629" idx="2"/>
          </p:cNvCxnSpPr>
          <p:nvPr/>
        </p:nvCxnSpPr>
        <p:spPr bwMode="auto">
          <a:xfrm rot="10800000">
            <a:off x="7643813" y="3649663"/>
            <a:ext cx="384175" cy="554037"/>
          </a:xfrm>
          <a:prstGeom prst="bentConnector2">
            <a:avLst/>
          </a:prstGeom>
          <a:noFill/>
          <a:ln w="25400" algn="ctr">
            <a:solidFill>
              <a:srgbClr val="C00000"/>
            </a:solidFill>
            <a:round/>
            <a:headEnd type="triangle" w="med" len="med"/>
            <a:tailEnd type="triangle" w="med" len="med"/>
          </a:ln>
        </p:spPr>
      </p:cxnSp>
      <p:cxnSp>
        <p:nvCxnSpPr>
          <p:cNvPr id="24628" name="140 Conector recto de flecha"/>
          <p:cNvCxnSpPr>
            <a:cxnSpLocks noChangeShapeType="1"/>
          </p:cNvCxnSpPr>
          <p:nvPr/>
        </p:nvCxnSpPr>
        <p:spPr bwMode="auto">
          <a:xfrm flipH="1">
            <a:off x="6948265" y="4365104"/>
            <a:ext cx="1" cy="377575"/>
          </a:xfrm>
          <a:prstGeom prst="straightConnector1">
            <a:avLst/>
          </a:prstGeom>
          <a:noFill/>
          <a:ln w="25400" algn="ctr">
            <a:solidFill>
              <a:srgbClr val="C00000"/>
            </a:solidFill>
            <a:round/>
            <a:headEnd type="none" w="sm" len="sm"/>
            <a:tailEnd type="triangle" w="med" len="med"/>
          </a:ln>
        </p:spPr>
      </p:cxnSp>
      <p:sp>
        <p:nvSpPr>
          <p:cNvPr id="142" name="Text Box 21"/>
          <p:cNvSpPr txBox="1">
            <a:spLocks noChangeArrowheads="1"/>
          </p:cNvSpPr>
          <p:nvPr/>
        </p:nvSpPr>
        <p:spPr bwMode="auto">
          <a:xfrm>
            <a:off x="6215074" y="5773183"/>
            <a:ext cx="1428760" cy="553998"/>
          </a:xfrm>
          <a:prstGeom prst="rect">
            <a:avLst/>
          </a:prstGeom>
          <a:solidFill>
            <a:srgbClr val="002060">
              <a:alpha val="86000"/>
            </a:srgbClr>
          </a:solidFill>
          <a:ln w="9525">
            <a:noFill/>
            <a:miter lim="800000"/>
            <a:headEnd/>
            <a:tailEnd/>
          </a:ln>
          <a:effectLst>
            <a:outerShdw blurRad="40005" dist="22860" dir="5400000" algn="ctr" rotWithShape="0">
              <a:srgbClr val="000000">
                <a:alpha val="35000"/>
              </a:srgbClr>
            </a:outerShdw>
          </a:effectLst>
          <a:scene3d>
            <a:camera prst="orthographicFront"/>
            <a:lightRig rig="contrasting" dir="t">
              <a:rot lat="0" lon="0" rev="1200000"/>
            </a:lightRig>
          </a:scene3d>
          <a:sp3d contourW="19050" prstMaterial="metal">
            <a:bevelT w="88900" h="203200"/>
            <a:bevelB w="165100" h="254000"/>
          </a:sp3d>
        </p:spPr>
        <p:txBody>
          <a:bodyPr>
            <a:spAutoFit/>
          </a:bodyPr>
          <a:lstStyle/>
          <a:p>
            <a:pPr algn="ctr" eaLnBrk="0" hangingPunct="0">
              <a:defRPr/>
            </a:pPr>
            <a:r>
              <a:rPr lang="es-MX" sz="1500" b="1" dirty="0">
                <a:solidFill>
                  <a:schemeClr val="bg1"/>
                </a:solidFill>
                <a:latin typeface="+mj-lt"/>
              </a:rPr>
              <a:t>Proyecto Presupuesto</a:t>
            </a:r>
          </a:p>
        </p:txBody>
      </p:sp>
      <p:cxnSp>
        <p:nvCxnSpPr>
          <p:cNvPr id="24632" name="80 Conector angular"/>
          <p:cNvCxnSpPr>
            <a:cxnSpLocks noChangeShapeType="1"/>
          </p:cNvCxnSpPr>
          <p:nvPr/>
        </p:nvCxnSpPr>
        <p:spPr bwMode="auto">
          <a:xfrm flipV="1">
            <a:off x="7643813" y="5143500"/>
            <a:ext cx="812800" cy="922338"/>
          </a:xfrm>
          <a:prstGeom prst="bentConnector2">
            <a:avLst/>
          </a:prstGeom>
          <a:noFill/>
          <a:ln w="25400" algn="ctr">
            <a:solidFill>
              <a:srgbClr val="C00000"/>
            </a:solidFill>
            <a:round/>
            <a:headEnd type="triangle" w="med" len="med"/>
            <a:tailEnd type="triangle" w="med" len="med"/>
          </a:ln>
        </p:spPr>
      </p:cxnSp>
      <p:cxnSp>
        <p:nvCxnSpPr>
          <p:cNvPr id="24633" name="149 Conector recto de flecha"/>
          <p:cNvCxnSpPr>
            <a:cxnSpLocks noChangeShapeType="1"/>
            <a:stCxn id="36" idx="2"/>
          </p:cNvCxnSpPr>
          <p:nvPr/>
        </p:nvCxnSpPr>
        <p:spPr bwMode="auto">
          <a:xfrm rot="-5400000" flipH="1" flipV="1">
            <a:off x="6739731" y="5584032"/>
            <a:ext cx="379413" cy="0"/>
          </a:xfrm>
          <a:prstGeom prst="straightConnector1">
            <a:avLst/>
          </a:prstGeom>
          <a:noFill/>
          <a:ln w="25400" algn="ctr">
            <a:solidFill>
              <a:srgbClr val="C00000"/>
            </a:solidFill>
            <a:round/>
            <a:headEnd type="none" w="sm" len="sm"/>
            <a:tailEnd type="triangle" w="med" len="med"/>
          </a:ln>
        </p:spPr>
      </p:cxnSp>
      <p:sp>
        <p:nvSpPr>
          <p:cNvPr id="156" name="Oval 5"/>
          <p:cNvSpPr>
            <a:spLocks noChangeArrowheads="1"/>
          </p:cNvSpPr>
          <p:nvPr/>
        </p:nvSpPr>
        <p:spPr bwMode="auto">
          <a:xfrm>
            <a:off x="2627784" y="5128393"/>
            <a:ext cx="1944216" cy="779026"/>
          </a:xfrm>
          <a:prstGeom prst="ellipse">
            <a:avLst/>
          </a:prstGeom>
          <a:solidFill>
            <a:srgbClr val="CDCDDA"/>
          </a:solidFill>
          <a:ln w="9525">
            <a:noFill/>
            <a:round/>
            <a:headEnd/>
            <a:tailEnd/>
          </a:ln>
          <a:effectLst>
            <a:outerShdw blurRad="40005" dist="22860" dir="5400000" algn="ctr" rotWithShape="0">
              <a:srgbClr val="000000">
                <a:alpha val="35000"/>
              </a:srgbClr>
            </a:outerShdw>
          </a:effectLst>
          <a:scene3d>
            <a:camera prst="orthographicFront"/>
            <a:lightRig rig="threePt" dir="t">
              <a:rot lat="0" lon="0" rev="1200000"/>
            </a:lightRig>
          </a:scene3d>
          <a:sp3d contourW="19050">
            <a:bevelT w="88900" h="203200"/>
            <a:bevelB w="165100" h="254000"/>
          </a:sp3d>
        </p:spPr>
        <p:txBody>
          <a:bodyPr anchor="ctr">
            <a:spAutoFit/>
          </a:bodyPr>
          <a:lstStyle/>
          <a:p>
            <a:pPr>
              <a:defRPr/>
            </a:pPr>
            <a:r>
              <a:rPr lang="es-MX" sz="1500" dirty="0">
                <a:latin typeface="+mj-lt"/>
              </a:rPr>
              <a:t>Modificaciones por el Concejo</a:t>
            </a:r>
            <a:endParaRPr lang="es-CO" sz="1500" dirty="0">
              <a:latin typeface="+mj-lt"/>
            </a:endParaRPr>
          </a:p>
        </p:txBody>
      </p:sp>
      <p:cxnSp>
        <p:nvCxnSpPr>
          <p:cNvPr id="24637" name="80 Conector angular"/>
          <p:cNvCxnSpPr>
            <a:cxnSpLocks noChangeShapeType="1"/>
          </p:cNvCxnSpPr>
          <p:nvPr/>
        </p:nvCxnSpPr>
        <p:spPr bwMode="auto">
          <a:xfrm rot="10800000" flipH="1" flipV="1">
            <a:off x="4857750" y="2076450"/>
            <a:ext cx="1357313" cy="3989388"/>
          </a:xfrm>
          <a:prstGeom prst="bentConnector3">
            <a:avLst>
              <a:gd name="adj1" fmla="val -18245"/>
            </a:avLst>
          </a:prstGeom>
          <a:noFill/>
          <a:ln w="25400" algn="ctr">
            <a:solidFill>
              <a:srgbClr val="C00000"/>
            </a:solidFill>
            <a:round/>
            <a:headEnd type="triangle" w="med" len="med"/>
            <a:tailEnd type="triangle" w="med" len="med"/>
          </a:ln>
        </p:spPr>
      </p:cxnSp>
      <p:cxnSp>
        <p:nvCxnSpPr>
          <p:cNvPr id="24638" name="80 Conector angular"/>
          <p:cNvCxnSpPr>
            <a:cxnSpLocks noChangeShapeType="1"/>
          </p:cNvCxnSpPr>
          <p:nvPr/>
        </p:nvCxnSpPr>
        <p:spPr bwMode="auto">
          <a:xfrm rot="16200000" flipH="1">
            <a:off x="4735513" y="4586288"/>
            <a:ext cx="244475" cy="2714625"/>
          </a:xfrm>
          <a:prstGeom prst="bentConnector2">
            <a:avLst/>
          </a:prstGeom>
          <a:noFill/>
          <a:ln w="25400" algn="ctr">
            <a:solidFill>
              <a:srgbClr val="C00000"/>
            </a:solidFill>
            <a:round/>
            <a:headEnd type="triangle" w="med" len="med"/>
            <a:tailEnd type="triangle" w="med" len="med"/>
          </a:ln>
        </p:spPr>
      </p:cxnSp>
      <p:cxnSp>
        <p:nvCxnSpPr>
          <p:cNvPr id="24639" name="187 Forma"/>
          <p:cNvCxnSpPr>
            <a:cxnSpLocks noChangeShapeType="1"/>
            <a:endCxn id="198" idx="2"/>
          </p:cNvCxnSpPr>
          <p:nvPr/>
        </p:nvCxnSpPr>
        <p:spPr bwMode="auto">
          <a:xfrm rot="5400000" flipH="1">
            <a:off x="3834607" y="3263106"/>
            <a:ext cx="223838" cy="5965825"/>
          </a:xfrm>
          <a:prstGeom prst="bentConnector3">
            <a:avLst>
              <a:gd name="adj1" fmla="val -76704"/>
            </a:avLst>
          </a:prstGeom>
          <a:noFill/>
          <a:ln w="25400" algn="ctr">
            <a:solidFill>
              <a:srgbClr val="C00000"/>
            </a:solidFill>
            <a:round/>
            <a:headEnd type="none" w="sm" len="sm"/>
            <a:tailEnd type="triangle" w="med" len="med"/>
          </a:ln>
        </p:spPr>
      </p:cxnSp>
      <p:sp>
        <p:nvSpPr>
          <p:cNvPr id="198" name="197 Documento"/>
          <p:cNvSpPr/>
          <p:nvPr/>
        </p:nvSpPr>
        <p:spPr bwMode="auto">
          <a:xfrm>
            <a:off x="357188" y="5600700"/>
            <a:ext cx="1214437" cy="571500"/>
          </a:xfrm>
          <a:prstGeom prst="flowChartDocument">
            <a:avLst/>
          </a:prstGeom>
          <a:solidFill>
            <a:srgbClr val="CDCDDA">
              <a:alpha val="77000"/>
            </a:srgbClr>
          </a:solidFill>
          <a:ln w="12700" cap="flat" cmpd="sng" algn="ctr">
            <a:solidFill>
              <a:schemeClr val="tx1"/>
            </a:solidFill>
            <a:prstDash val="solid"/>
            <a:round/>
            <a:headEnd type="none" w="sm" len="sm"/>
            <a:tailEnd type="none" w="sm" len="sm"/>
          </a:ln>
          <a:effectLst>
            <a:outerShdw blurRad="40005" dist="22860" dir="5400000" algn="ctr" rotWithShape="0">
              <a:srgbClr val="000000">
                <a:alpha val="35000"/>
              </a:srgbClr>
            </a:outerShdw>
          </a:effectLst>
        </p:spPr>
        <p:txBody>
          <a:bodyPr/>
          <a:lstStyle/>
          <a:p>
            <a:pPr>
              <a:defRPr/>
            </a:pPr>
            <a:r>
              <a:rPr lang="es-MX" sz="1500" dirty="0">
                <a:latin typeface="+mj-lt"/>
              </a:rPr>
              <a:t>Presupuesto</a:t>
            </a:r>
            <a:endParaRPr lang="es-CO" sz="1500" dirty="0">
              <a:latin typeface="+mj-lt"/>
            </a:endParaRPr>
          </a:p>
        </p:txBody>
      </p:sp>
      <p:sp>
        <p:nvSpPr>
          <p:cNvPr id="41" name="40 Rectángulo"/>
          <p:cNvSpPr/>
          <p:nvPr/>
        </p:nvSpPr>
        <p:spPr>
          <a:xfrm>
            <a:off x="5004048" y="5157192"/>
            <a:ext cx="1152128" cy="72008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solidFill>
                  <a:schemeClr val="tx1"/>
                </a:solidFill>
              </a:rPr>
              <a:t>Entidad Prioriza $ </a:t>
            </a:r>
            <a:endParaRPr lang="es-CO" sz="1600" dirty="0">
              <a:solidFill>
                <a:schemeClr val="tx1"/>
              </a:solidFill>
            </a:endParaRPr>
          </a:p>
        </p:txBody>
      </p:sp>
      <p:cxnSp>
        <p:nvCxnSpPr>
          <p:cNvPr id="46" name="45 Conector angular"/>
          <p:cNvCxnSpPr>
            <a:stCxn id="36" idx="1"/>
            <a:endCxn id="41" idx="3"/>
          </p:cNvCxnSpPr>
          <p:nvPr/>
        </p:nvCxnSpPr>
        <p:spPr>
          <a:xfrm rot="10800000" flipV="1">
            <a:off x="6156177" y="5072062"/>
            <a:ext cx="273199" cy="445169"/>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2592388" y="3068638"/>
            <a:ext cx="2052637" cy="2527300"/>
          </a:xfrm>
          <a:prstGeom prst="rect">
            <a:avLst/>
          </a:prstGeom>
          <a:noFill/>
          <a:ln w="9525">
            <a:noFill/>
            <a:miter lim="800000"/>
            <a:headEnd/>
            <a:tailEnd/>
          </a:ln>
        </p:spPr>
        <p:txBody>
          <a:bodyPr lIns="92075" tIns="46038" rIns="92075" bIns="46038"/>
          <a:lstStyle/>
          <a:p>
            <a:endParaRPr lang="es-CO" sz="1200"/>
          </a:p>
        </p:txBody>
      </p:sp>
      <p:sp>
        <p:nvSpPr>
          <p:cNvPr id="8195" name="Rectangle 9"/>
          <p:cNvSpPr>
            <a:spLocks noChangeArrowheads="1"/>
          </p:cNvSpPr>
          <p:nvPr/>
        </p:nvSpPr>
        <p:spPr bwMode="auto">
          <a:xfrm>
            <a:off x="684213" y="2924175"/>
            <a:ext cx="2052637" cy="2527300"/>
          </a:xfrm>
          <a:prstGeom prst="rect">
            <a:avLst/>
          </a:prstGeom>
          <a:noFill/>
          <a:ln w="9525">
            <a:noFill/>
            <a:miter lim="800000"/>
            <a:headEnd/>
            <a:tailEnd/>
          </a:ln>
        </p:spPr>
        <p:txBody>
          <a:bodyPr lIns="92075" tIns="46038" rIns="92075" bIns="46038"/>
          <a:lstStyle/>
          <a:p>
            <a:endParaRPr lang="es-CO" sz="1200"/>
          </a:p>
        </p:txBody>
      </p:sp>
      <p:sp>
        <p:nvSpPr>
          <p:cNvPr id="7" name="6 Rectángulo"/>
          <p:cNvSpPr/>
          <p:nvPr/>
        </p:nvSpPr>
        <p:spPr>
          <a:xfrm>
            <a:off x="3419872" y="0"/>
            <a:ext cx="5724128" cy="8367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sz="3200" dirty="0"/>
          </a:p>
        </p:txBody>
      </p:sp>
      <p:sp>
        <p:nvSpPr>
          <p:cNvPr id="10" name="32 Título"/>
          <p:cNvSpPr txBox="1">
            <a:spLocks/>
          </p:cNvSpPr>
          <p:nvPr/>
        </p:nvSpPr>
        <p:spPr>
          <a:xfrm>
            <a:off x="251520" y="3579813"/>
            <a:ext cx="8892479" cy="1362075"/>
          </a:xfrm>
          <a:prstGeom prst="rect">
            <a:avLst/>
          </a:prstGeom>
        </p:spPr>
        <p:txBody>
          <a:bodyPr/>
          <a:lstStyle/>
          <a:p>
            <a:pPr fontAlgn="auto">
              <a:spcAft>
                <a:spcPts val="0"/>
              </a:spcAft>
              <a:defRPr/>
            </a:pPr>
            <a:r>
              <a:rPr lang="es-CO" sz="3600" b="1" dirty="0">
                <a:latin typeface="Arial Black" pitchFamily="34" charset="0"/>
                <a:ea typeface="+mj-ea"/>
                <a:cs typeface="+mj-cs"/>
              </a:rPr>
              <a:t>ASPECTOS GENERALES PRESUPUESTO ANUAL </a:t>
            </a:r>
            <a:r>
              <a:rPr lang="es-CO" sz="3600" b="1" dirty="0" smtClean="0">
                <a:latin typeface="Arial Black" pitchFamily="34" charset="0"/>
                <a:ea typeface="+mj-ea"/>
                <a:cs typeface="+mj-cs"/>
              </a:rPr>
              <a:t>DEL </a:t>
            </a:r>
            <a:r>
              <a:rPr lang="es-CO" sz="3600" b="1" dirty="0">
                <a:latin typeface="Arial Black" pitchFamily="34" charset="0"/>
                <a:ea typeface="+mj-ea"/>
                <a:cs typeface="+mj-cs"/>
              </a:rPr>
              <a:t>DISTRITO CAPITAL</a:t>
            </a:r>
          </a:p>
          <a:p>
            <a:pPr fontAlgn="auto">
              <a:spcAft>
                <a:spcPts val="0"/>
              </a:spcAft>
              <a:defRPr/>
            </a:pPr>
            <a:endParaRPr lang="es-CO" sz="3600" b="1" dirty="0">
              <a:solidFill>
                <a:schemeClr val="accent6">
                  <a:lumMod val="75000"/>
                </a:schemeClr>
              </a:solidFill>
              <a:latin typeface="Arial Black" pitchFamily="34" charset="0"/>
              <a:ea typeface="+mj-ea"/>
              <a:cs typeface="+mj-cs"/>
            </a:endParaRPr>
          </a:p>
          <a:p>
            <a:pPr fontAlgn="auto">
              <a:spcAft>
                <a:spcPts val="0"/>
              </a:spcAft>
              <a:defRPr/>
            </a:pPr>
            <a:endParaRPr lang="es-CO" sz="3600" b="1" dirty="0">
              <a:solidFill>
                <a:schemeClr val="accent6">
                  <a:lumMod val="75000"/>
                </a:schemeClr>
              </a:solidFill>
              <a:latin typeface="Arial Black" pitchFamily="34" charset="0"/>
              <a:ea typeface="+mj-ea"/>
              <a:cs typeface="+mj-cs"/>
            </a:endParaRPr>
          </a:p>
          <a:p>
            <a:pPr fontAlgn="auto">
              <a:spcAft>
                <a:spcPts val="0"/>
              </a:spcAft>
              <a:defRPr/>
            </a:pPr>
            <a:r>
              <a:rPr lang="es-CO" sz="2400" b="1" dirty="0">
                <a:solidFill>
                  <a:schemeClr val="accent6">
                    <a:lumMod val="75000"/>
                  </a:schemeClr>
                </a:solidFill>
                <a:latin typeface="Arial Black" pitchFamily="34" charset="0"/>
                <a:ea typeface="+mj-ea"/>
                <a:cs typeface="+mj-cs"/>
              </a:rPr>
              <a:t>Abril 4 de 2013</a:t>
            </a:r>
            <a:endParaRPr lang="es-CO" sz="2400" b="1" dirty="0">
              <a:solidFill>
                <a:schemeClr val="accent6">
                  <a:lumMod val="75000"/>
                </a:schemeClr>
              </a:solidFill>
              <a:latin typeface="Arial Black" pitchFamily="34" charset="0"/>
            </a:endParaRPr>
          </a:p>
        </p:txBody>
      </p:sp>
      <p:sp>
        <p:nvSpPr>
          <p:cNvPr id="11" name="8 Marcador de texto"/>
          <p:cNvSpPr txBox="1">
            <a:spLocks/>
          </p:cNvSpPr>
          <p:nvPr/>
        </p:nvSpPr>
        <p:spPr>
          <a:xfrm>
            <a:off x="179512" y="1601788"/>
            <a:ext cx="10009112" cy="1500187"/>
          </a:xfrm>
          <a:prstGeom prst="rect">
            <a:avLst/>
          </a:prstGeom>
        </p:spPr>
        <p:txBody>
          <a:bodyPr anchor="b"/>
          <a:lstStyle/>
          <a:p>
            <a:pPr marL="342900" indent="-342900" fontAlgn="auto">
              <a:spcBef>
                <a:spcPct val="20000"/>
              </a:spcBef>
              <a:spcAft>
                <a:spcPts val="0"/>
              </a:spcAft>
              <a:defRPr/>
            </a:pPr>
            <a:endParaRPr lang="es-CO" sz="2800" b="1" dirty="0">
              <a:solidFill>
                <a:schemeClr val="bg1">
                  <a:lumMod val="50000"/>
                </a:schemeClr>
              </a:solidFill>
              <a:latin typeface="Arial Black" pitchFamily="34" charset="0"/>
            </a:endParaRPr>
          </a:p>
          <a:p>
            <a:pPr marL="342900" indent="-342900" fontAlgn="auto">
              <a:spcBef>
                <a:spcPct val="20000"/>
              </a:spcBef>
              <a:spcAft>
                <a:spcPts val="0"/>
              </a:spcAft>
              <a:defRPr/>
            </a:pPr>
            <a:r>
              <a:rPr lang="es-CO" sz="2800" b="1" dirty="0">
                <a:solidFill>
                  <a:schemeClr val="bg1">
                    <a:lumMod val="50000"/>
                  </a:schemeClr>
                </a:solidFill>
                <a:latin typeface="Arial Black" pitchFamily="34" charset="0"/>
              </a:rPr>
              <a:t>DIRECCIÓN DISTRITAL DE PRESUPUESTO</a:t>
            </a:r>
            <a:endParaRPr lang="es-CO" sz="2800" dirty="0">
              <a:solidFill>
                <a:schemeClr val="bg1">
                  <a:lumMod val="50000"/>
                </a:schemeClr>
              </a:solidFill>
              <a:latin typeface="Arial Black" pitchFamily="34" charset="0"/>
            </a:endParaRPr>
          </a:p>
        </p:txBody>
      </p:sp>
      <p:sp>
        <p:nvSpPr>
          <p:cNvPr id="9" name="8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2492375"/>
            <a:ext cx="8229600" cy="3816350"/>
          </a:xfrm>
        </p:spPr>
        <p:txBody>
          <a:bodyPr lIns="90488" tIns="44450" rIns="90488" bIns="44450"/>
          <a:lstStyle/>
          <a:p>
            <a:pPr marL="285750" indent="-285750" algn="just" eaLnBrk="1" hangingPunct="1">
              <a:lnSpc>
                <a:spcPct val="90000"/>
              </a:lnSpc>
              <a:buFontTx/>
              <a:buNone/>
              <a:defRPr/>
            </a:pPr>
            <a:endParaRPr lang="es-ES_tradnl" sz="2800" b="1" dirty="0" smtClean="0"/>
          </a:p>
          <a:p>
            <a:pPr marL="441325" indent="-441325" eaLnBrk="1" hangingPunct="1">
              <a:lnSpc>
                <a:spcPct val="90000"/>
              </a:lnSpc>
              <a:buClr>
                <a:srgbClr val="333399"/>
              </a:buClr>
              <a:buSzPct val="150000"/>
              <a:buFont typeface="Wingdings" pitchFamily="2" charset="2"/>
              <a:buChar char="ü"/>
              <a:defRPr/>
            </a:pPr>
            <a:r>
              <a:rPr lang="es-ES_tradnl" sz="2800" dirty="0" smtClean="0"/>
              <a:t>Políticas de Recursos</a:t>
            </a:r>
          </a:p>
          <a:p>
            <a:pPr marL="441325" indent="-441325" eaLnBrk="1" hangingPunct="1">
              <a:lnSpc>
                <a:spcPct val="90000"/>
              </a:lnSpc>
              <a:buClr>
                <a:srgbClr val="333399"/>
              </a:buClr>
              <a:buSzPct val="150000"/>
              <a:buFont typeface="Wingdings" pitchFamily="2" charset="2"/>
              <a:buChar char="ü"/>
              <a:defRPr/>
            </a:pPr>
            <a:endParaRPr lang="es-ES_tradnl" sz="1500" dirty="0" smtClean="0"/>
          </a:p>
          <a:p>
            <a:pPr marL="441325" indent="-441325" eaLnBrk="1" hangingPunct="1">
              <a:lnSpc>
                <a:spcPct val="90000"/>
              </a:lnSpc>
              <a:buClr>
                <a:srgbClr val="333399"/>
              </a:buClr>
              <a:buSzPct val="150000"/>
              <a:buFont typeface="Wingdings" pitchFamily="2" charset="2"/>
              <a:buChar char="ü"/>
              <a:defRPr/>
            </a:pPr>
            <a:r>
              <a:rPr lang="es-ES_tradnl" sz="2800" dirty="0" smtClean="0"/>
              <a:t>Políticas de Endeudamiento y Sostenibilidad de la Deuda (Crédito)</a:t>
            </a:r>
          </a:p>
          <a:p>
            <a:pPr marL="441325" indent="-441325" eaLnBrk="1" hangingPunct="1">
              <a:lnSpc>
                <a:spcPct val="90000"/>
              </a:lnSpc>
              <a:buClr>
                <a:srgbClr val="333399"/>
              </a:buClr>
              <a:buSzPct val="150000"/>
              <a:buFont typeface="Wingdings" pitchFamily="2" charset="2"/>
              <a:buChar char="ü"/>
              <a:defRPr/>
            </a:pPr>
            <a:endParaRPr lang="es-ES_tradnl" sz="1200" dirty="0" smtClean="0"/>
          </a:p>
          <a:p>
            <a:pPr marL="441325" indent="-441325" eaLnBrk="1" hangingPunct="1">
              <a:lnSpc>
                <a:spcPct val="90000"/>
              </a:lnSpc>
              <a:buClr>
                <a:srgbClr val="333399"/>
              </a:buClr>
              <a:buSzPct val="150000"/>
              <a:buFont typeface="Wingdings" pitchFamily="2" charset="2"/>
              <a:buChar char="ü"/>
              <a:defRPr/>
            </a:pPr>
            <a:r>
              <a:rPr lang="es-ES_tradnl" sz="2800" dirty="0" smtClean="0"/>
              <a:t>Políticas de Gastos de Funcionamiento</a:t>
            </a:r>
          </a:p>
          <a:p>
            <a:pPr marL="441325" indent="-441325" eaLnBrk="1" hangingPunct="1">
              <a:lnSpc>
                <a:spcPct val="90000"/>
              </a:lnSpc>
              <a:buClr>
                <a:srgbClr val="333399"/>
              </a:buClr>
              <a:buSzPct val="150000"/>
              <a:buFont typeface="Wingdings" pitchFamily="2" charset="2"/>
              <a:buChar char="ü"/>
              <a:defRPr/>
            </a:pPr>
            <a:endParaRPr lang="es-ES_tradnl" sz="1200" dirty="0" smtClean="0"/>
          </a:p>
          <a:p>
            <a:pPr marL="441325" indent="-441325" eaLnBrk="1" hangingPunct="1">
              <a:lnSpc>
                <a:spcPct val="90000"/>
              </a:lnSpc>
              <a:buClr>
                <a:srgbClr val="333399"/>
              </a:buClr>
              <a:buSzPct val="150000"/>
              <a:buFont typeface="Wingdings" pitchFamily="2" charset="2"/>
              <a:buChar char="ü"/>
              <a:defRPr/>
            </a:pPr>
            <a:r>
              <a:rPr lang="es-ES_tradnl" sz="2800" dirty="0" smtClean="0"/>
              <a:t>Políticas de Inversión</a:t>
            </a:r>
          </a:p>
        </p:txBody>
      </p:sp>
      <p:sp>
        <p:nvSpPr>
          <p:cNvPr id="61444" name="Rectangle 4"/>
          <p:cNvSpPr>
            <a:spLocks noChangeArrowheads="1"/>
          </p:cNvSpPr>
          <p:nvPr/>
        </p:nvSpPr>
        <p:spPr bwMode="auto">
          <a:xfrm>
            <a:off x="595313" y="1125538"/>
            <a:ext cx="7977187" cy="1381125"/>
          </a:xfrm>
          <a:prstGeom prst="rect">
            <a:avLst/>
          </a:prstGeom>
          <a:noFill/>
          <a:ln w="12700">
            <a:noFill/>
            <a:miter lim="800000"/>
            <a:headEnd/>
            <a:tailEnd/>
          </a:ln>
        </p:spPr>
        <p:txBody>
          <a:bodyPr lIns="90488" tIns="44450" rIns="90488" bIns="44450">
            <a:spAutoFit/>
          </a:bodyPr>
          <a:lstStyle/>
          <a:p>
            <a:pPr algn="just" defTabSz="762000" eaLnBrk="0" hangingPunct="0">
              <a:defRPr/>
            </a:pPr>
            <a:r>
              <a:rPr lang="es-ES_tradnl" sz="2800" dirty="0">
                <a:latin typeface="+mn-lt"/>
              </a:rPr>
              <a:t>Directrices y parámetros que fija el gobierno  en materia de ingresos y gastos para efectos de proyectar el presupuesto de la próxima vigencia.</a:t>
            </a:r>
            <a:endParaRPr lang="es-ES_tradnl" sz="2400" dirty="0">
              <a:latin typeface="+mn-lt"/>
            </a:endParaRPr>
          </a:p>
        </p:txBody>
      </p:sp>
      <p:sp>
        <p:nvSpPr>
          <p:cNvPr id="5" name="4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6" name="5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 name="6 Título"/>
          <p:cNvSpPr>
            <a:spLocks noGrp="1"/>
          </p:cNvSpPr>
          <p:nvPr>
            <p:ph type="title"/>
          </p:nvPr>
        </p:nvSpPr>
        <p:spPr>
          <a:xfrm>
            <a:off x="3419475" y="71438"/>
            <a:ext cx="5724525" cy="620712"/>
          </a:xfrm>
        </p:spPr>
        <p:txBody>
          <a:bodyPr>
            <a:normAutofit fontScale="90000"/>
          </a:bodyPr>
          <a:lstStyle/>
          <a:p>
            <a:pPr>
              <a:defRPr/>
            </a:pPr>
            <a:r>
              <a:rPr lang="es-CO" sz="3200" b="1" dirty="0" smtClean="0">
                <a:solidFill>
                  <a:schemeClr val="bg1"/>
                </a:solidFill>
              </a:rPr>
              <a:t>Lineamientos de Política </a:t>
            </a:r>
            <a:br>
              <a:rPr lang="es-CO" sz="3200" b="1" dirty="0" smtClean="0">
                <a:solidFill>
                  <a:schemeClr val="bg1"/>
                </a:solidFill>
              </a:rPr>
            </a:br>
            <a:r>
              <a:rPr lang="es-CO" sz="3200" b="1" dirty="0" smtClean="0">
                <a:solidFill>
                  <a:schemeClr val="bg1"/>
                </a:solidFill>
              </a:rPr>
              <a:t>Programación Presupuestal</a:t>
            </a:r>
            <a:endParaRPr lang="es-CO" sz="32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Marcador de número de diapositiva"/>
          <p:cNvSpPr>
            <a:spLocks noGrp="1"/>
          </p:cNvSpPr>
          <p:nvPr>
            <p:ph type="sldNum" sz="quarter" idx="12"/>
          </p:nvPr>
        </p:nvSpPr>
        <p:spPr bwMode="auto">
          <a:xfrm>
            <a:off x="6553200" y="6245225"/>
            <a:ext cx="2133600" cy="476250"/>
          </a:xfrm>
          <a:ln>
            <a:miter lim="800000"/>
            <a:headEnd/>
            <a:tailEnd/>
          </a:ln>
        </p:spPr>
        <p:txBody>
          <a:bodyPr/>
          <a:lstStyle/>
          <a:p>
            <a:pPr>
              <a:defRPr/>
            </a:pPr>
            <a:fld id="{3C71BE73-9148-4A9C-9FE5-FC41AC85B577}" type="slidenum">
              <a:rPr lang="es-ES"/>
              <a:pPr>
                <a:defRPr/>
              </a:pPr>
              <a:t>21</a:t>
            </a:fld>
            <a:endParaRPr lang="es-ES"/>
          </a:p>
        </p:txBody>
      </p:sp>
      <p:sp>
        <p:nvSpPr>
          <p:cNvPr id="20483" name="Rectangle 2"/>
          <p:cNvSpPr>
            <a:spLocks noChangeArrowheads="1"/>
          </p:cNvSpPr>
          <p:nvPr/>
        </p:nvSpPr>
        <p:spPr bwMode="auto">
          <a:xfrm>
            <a:off x="3492500" y="0"/>
            <a:ext cx="5238750" cy="769938"/>
          </a:xfrm>
          <a:prstGeom prst="rect">
            <a:avLst/>
          </a:prstGeom>
          <a:noFill/>
          <a:ln w="9525">
            <a:noFill/>
            <a:miter lim="800000"/>
            <a:headEnd/>
            <a:tailEnd/>
          </a:ln>
        </p:spPr>
        <p:txBody>
          <a:bodyPr>
            <a:spAutoFit/>
          </a:bodyPr>
          <a:lstStyle/>
          <a:p>
            <a:pPr algn="ctr">
              <a:defRPr/>
            </a:pPr>
            <a:r>
              <a:rPr lang="es-ES_tradnl" sz="4400" b="1" dirty="0">
                <a:solidFill>
                  <a:schemeClr val="bg1"/>
                </a:solidFill>
                <a:latin typeface="+mj-lt"/>
              </a:rPr>
              <a:t>Plan Financiero</a:t>
            </a:r>
          </a:p>
        </p:txBody>
      </p:sp>
      <p:sp>
        <p:nvSpPr>
          <p:cNvPr id="62467" name="Rectangle 3"/>
          <p:cNvSpPr>
            <a:spLocks noChangeArrowheads="1"/>
          </p:cNvSpPr>
          <p:nvPr/>
        </p:nvSpPr>
        <p:spPr bwMode="auto">
          <a:xfrm>
            <a:off x="323850" y="1125538"/>
            <a:ext cx="8286750" cy="5383212"/>
          </a:xfrm>
          <a:prstGeom prst="rect">
            <a:avLst/>
          </a:prstGeom>
          <a:noFill/>
          <a:ln w="12700">
            <a:noFill/>
            <a:miter lim="800000"/>
            <a:headEnd/>
            <a:tailEnd/>
          </a:ln>
        </p:spPr>
        <p:txBody>
          <a:bodyPr lIns="90488" tIns="44450" rIns="90488" bIns="44450">
            <a:spAutoFit/>
          </a:bodyPr>
          <a:lstStyle/>
          <a:p>
            <a:pPr algn="just" defTabSz="762000" eaLnBrk="0" hangingPunct="0">
              <a:defRPr/>
            </a:pPr>
            <a:r>
              <a:rPr lang="es-ES_tradnl" sz="3600" dirty="0">
                <a:latin typeface="+mn-lt"/>
              </a:rPr>
              <a:t>Instrumento de planificación y gestión financiera,  para determinar en mediano plazo:</a:t>
            </a:r>
          </a:p>
          <a:p>
            <a:pPr marL="725488" lvl="1" indent="-268288" algn="just" defTabSz="762000" eaLnBrk="0" hangingPunct="0">
              <a:buClr>
                <a:schemeClr val="tx2">
                  <a:lumMod val="75000"/>
                </a:schemeClr>
              </a:buClr>
              <a:buFont typeface="Wingdings" pitchFamily="2" charset="2"/>
              <a:buChar char="ü"/>
              <a:defRPr/>
            </a:pPr>
            <a:r>
              <a:rPr lang="es-ES_tradnl" sz="3200" dirty="0">
                <a:latin typeface="+mn-lt"/>
              </a:rPr>
              <a:t>Previsiones de ingresos</a:t>
            </a:r>
          </a:p>
          <a:p>
            <a:pPr marL="725488" lvl="1" indent="-268288" algn="just" defTabSz="762000" eaLnBrk="0" hangingPunct="0">
              <a:buClr>
                <a:schemeClr val="tx2">
                  <a:lumMod val="75000"/>
                </a:schemeClr>
              </a:buClr>
              <a:buFont typeface="Wingdings" pitchFamily="2" charset="2"/>
              <a:buChar char="ü"/>
              <a:defRPr/>
            </a:pPr>
            <a:r>
              <a:rPr lang="es-ES_tradnl" sz="3200" dirty="0">
                <a:latin typeface="+mn-lt"/>
              </a:rPr>
              <a:t>Previsiones de gastos</a:t>
            </a:r>
          </a:p>
          <a:p>
            <a:pPr marL="725488" lvl="1" indent="-268288" algn="just" defTabSz="762000" eaLnBrk="0" hangingPunct="0">
              <a:buClr>
                <a:schemeClr val="tx2">
                  <a:lumMod val="75000"/>
                </a:schemeClr>
              </a:buClr>
              <a:buFont typeface="Wingdings" pitchFamily="2" charset="2"/>
              <a:buChar char="ü"/>
              <a:defRPr/>
            </a:pPr>
            <a:r>
              <a:rPr lang="es-ES_tradnl" sz="3200" dirty="0">
                <a:latin typeface="+mn-lt"/>
              </a:rPr>
              <a:t>Excedentes Financieros</a:t>
            </a:r>
          </a:p>
          <a:p>
            <a:pPr marL="725488" lvl="1" indent="-268288" algn="just" defTabSz="762000" eaLnBrk="0" hangingPunct="0">
              <a:buClr>
                <a:schemeClr val="tx2">
                  <a:lumMod val="75000"/>
                </a:schemeClr>
              </a:buClr>
              <a:buFont typeface="Wingdings" pitchFamily="2" charset="2"/>
              <a:buChar char="ü"/>
              <a:defRPr/>
            </a:pPr>
            <a:r>
              <a:rPr lang="es-ES_tradnl" sz="3200" dirty="0">
                <a:latin typeface="+mn-lt"/>
              </a:rPr>
              <a:t>Posibilidades de financiación </a:t>
            </a:r>
          </a:p>
          <a:p>
            <a:pPr marL="725488" lvl="1" indent="-268288" algn="just" defTabSz="762000" eaLnBrk="0" hangingPunct="0">
              <a:buClr>
                <a:schemeClr val="tx2">
                  <a:lumMod val="75000"/>
                </a:schemeClr>
              </a:buClr>
              <a:defRPr/>
            </a:pPr>
            <a:endParaRPr lang="es-ES_tradnl" sz="3600" dirty="0">
              <a:latin typeface="+mn-lt"/>
            </a:endParaRPr>
          </a:p>
          <a:p>
            <a:pPr marL="725488" lvl="1" indent="-268288" algn="ctr" defTabSz="762000" eaLnBrk="0" hangingPunct="0">
              <a:buClr>
                <a:schemeClr val="tx2">
                  <a:lumMod val="75000"/>
                </a:schemeClr>
              </a:buClr>
              <a:defRPr/>
            </a:pPr>
            <a:r>
              <a:rPr lang="es-ES_tradnl" sz="3600" i="1" dirty="0">
                <a:solidFill>
                  <a:srgbClr val="C00000"/>
                </a:solidFill>
                <a:effectLst>
                  <a:outerShdw blurRad="38100" dist="38100" dir="2700000" algn="tl">
                    <a:srgbClr val="000000">
                      <a:alpha val="43137"/>
                    </a:srgbClr>
                  </a:outerShdw>
                </a:effectLst>
                <a:latin typeface="+mn-lt"/>
              </a:rPr>
              <a:t>cumplimiento de las estrategias del plan de inversiones</a:t>
            </a:r>
          </a:p>
        </p:txBody>
      </p:sp>
      <p:sp>
        <p:nvSpPr>
          <p:cNvPr id="6" name="5 Flecha abajo"/>
          <p:cNvSpPr/>
          <p:nvPr/>
        </p:nvSpPr>
        <p:spPr>
          <a:xfrm>
            <a:off x="4356100" y="4797425"/>
            <a:ext cx="431800"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563938" y="115888"/>
            <a:ext cx="5364162" cy="647700"/>
          </a:xfrm>
          <a:prstGeom prst="rect">
            <a:avLst/>
          </a:prstGeom>
          <a:noFill/>
          <a:ln w="9525">
            <a:noFill/>
            <a:miter lim="800000"/>
            <a:headEnd/>
            <a:tailEnd/>
          </a:ln>
        </p:spPr>
        <p:txBody>
          <a:bodyPr>
            <a:spAutoFit/>
          </a:bodyPr>
          <a:lstStyle/>
          <a:p>
            <a:pPr algn="ctr"/>
            <a:r>
              <a:rPr lang="es-CO" sz="3600" b="1">
                <a:solidFill>
                  <a:schemeClr val="bg1"/>
                </a:solidFill>
                <a:latin typeface="Calibri" pitchFamily="34" charset="0"/>
              </a:rPr>
              <a:t>Estructura Plan Financiero</a:t>
            </a:r>
            <a:endParaRPr lang="es-ES" sz="3600" b="1">
              <a:solidFill>
                <a:schemeClr val="bg1"/>
              </a:solidFill>
              <a:latin typeface="Calibri" pitchFamily="34" charset="0"/>
            </a:endParaRPr>
          </a:p>
        </p:txBody>
      </p:sp>
      <p:sp>
        <p:nvSpPr>
          <p:cNvPr id="27651" name="Text Box 4"/>
          <p:cNvSpPr txBox="1">
            <a:spLocks noChangeArrowheads="1"/>
          </p:cNvSpPr>
          <p:nvPr/>
        </p:nvSpPr>
        <p:spPr bwMode="auto">
          <a:xfrm>
            <a:off x="971550" y="1211263"/>
            <a:ext cx="7704138" cy="409575"/>
          </a:xfrm>
          <a:prstGeom prst="rect">
            <a:avLst/>
          </a:prstGeom>
          <a:noFill/>
          <a:ln w="9525">
            <a:noFill/>
            <a:miter lim="800000"/>
            <a:headEnd/>
            <a:tailEnd/>
          </a:ln>
        </p:spPr>
        <p:txBody>
          <a:bodyPr>
            <a:spAutoFit/>
          </a:bodyPr>
          <a:lstStyle/>
          <a:p>
            <a:pPr marL="1257300" lvl="2" indent="-342900">
              <a:lnSpc>
                <a:spcPct val="95000"/>
              </a:lnSpc>
              <a:buFontTx/>
              <a:buChar char="•"/>
            </a:pPr>
            <a:endParaRPr lang="es-MX" sz="2200">
              <a:latin typeface="Tahoma" pitchFamily="34" charset="0"/>
            </a:endParaRPr>
          </a:p>
        </p:txBody>
      </p:sp>
      <p:graphicFrame>
        <p:nvGraphicFramePr>
          <p:cNvPr id="63560" name="Group 72"/>
          <p:cNvGraphicFramePr>
            <a:graphicFrameLocks noGrp="1"/>
          </p:cNvGraphicFramePr>
          <p:nvPr/>
        </p:nvGraphicFramePr>
        <p:xfrm>
          <a:off x="419100" y="1196975"/>
          <a:ext cx="8420100" cy="4803773"/>
        </p:xfrm>
        <a:graphic>
          <a:graphicData uri="http://schemas.openxmlformats.org/drawingml/2006/table">
            <a:tbl>
              <a:tblPr/>
              <a:tblGrid>
                <a:gridCol w="4610100"/>
                <a:gridCol w="1376363"/>
                <a:gridCol w="1062037"/>
                <a:gridCol w="1371600"/>
              </a:tblGrid>
              <a:tr h="7376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600" b="1" i="0" u="none" strike="noStrike" cap="none" normalizeH="0" baseline="0" dirty="0" smtClean="0">
                          <a:ln>
                            <a:noFill/>
                          </a:ln>
                          <a:solidFill>
                            <a:schemeClr val="bg1"/>
                          </a:solidFill>
                          <a:effectLst/>
                          <a:latin typeface="Tahoma" pitchFamily="34" charset="0"/>
                        </a:rPr>
                        <a:t>CONCEPTO</a:t>
                      </a:r>
                      <a:endParaRPr kumimoji="0" lang="es-ES" sz="1600" b="1" i="0" u="none" strike="noStrike" cap="none" normalizeH="0" baseline="0" dirty="0" smtClean="0">
                        <a:ln>
                          <a:noFill/>
                        </a:ln>
                        <a:solidFill>
                          <a:schemeClr val="bg1"/>
                        </a:solidFill>
                        <a:effectLst/>
                        <a:latin typeface="Tahoma" pitchFamily="34" charset="0"/>
                      </a:endParaRP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600" b="1" i="0" u="none" strike="noStrike" cap="none" normalizeH="0" baseline="0" dirty="0" smtClean="0">
                          <a:ln>
                            <a:noFill/>
                          </a:ln>
                          <a:solidFill>
                            <a:schemeClr val="bg1"/>
                          </a:solidFill>
                          <a:effectLst/>
                          <a:latin typeface="Tahoma" pitchFamily="34" charset="0"/>
                        </a:rPr>
                        <a:t>AÑO ANTERIOR</a:t>
                      </a:r>
                      <a:endParaRPr kumimoji="0" lang="es-ES" sz="1600" b="1" i="0" u="none" strike="noStrike" cap="none" normalizeH="0" baseline="0" dirty="0" smtClean="0">
                        <a:ln>
                          <a:noFill/>
                        </a:ln>
                        <a:solidFill>
                          <a:schemeClr val="bg1"/>
                        </a:solidFill>
                        <a:effectLst/>
                        <a:latin typeface="Tahoma"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600" b="1" i="0" u="none" strike="noStrike" cap="none" normalizeH="0" baseline="0" dirty="0" smtClean="0">
                          <a:ln>
                            <a:noFill/>
                          </a:ln>
                          <a:solidFill>
                            <a:schemeClr val="bg1"/>
                          </a:solidFill>
                          <a:effectLst/>
                          <a:latin typeface="Tahoma" pitchFamily="34" charset="0"/>
                        </a:rPr>
                        <a:t>ACTUAL</a:t>
                      </a:r>
                      <a:endParaRPr kumimoji="0" lang="es-ES" sz="1600" b="1" i="0" u="none" strike="noStrike" cap="none" normalizeH="0" baseline="0" dirty="0" smtClean="0">
                        <a:ln>
                          <a:noFill/>
                        </a:ln>
                        <a:solidFill>
                          <a:schemeClr val="bg1"/>
                        </a:solidFill>
                        <a:effectLst/>
                        <a:latin typeface="Tahoma"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O" sz="1600" b="1" i="0" u="none" strike="noStrike" cap="none" normalizeH="0" baseline="0" dirty="0" smtClean="0">
                          <a:ln>
                            <a:noFill/>
                          </a:ln>
                          <a:solidFill>
                            <a:schemeClr val="bg1"/>
                          </a:solidFill>
                          <a:effectLst/>
                          <a:latin typeface="Tahoma" pitchFamily="34" charset="0"/>
                        </a:rPr>
                        <a:t>SIGUIENTE</a:t>
                      </a:r>
                      <a:endParaRPr kumimoji="0" lang="es-ES" sz="1600" b="1" i="0" u="none" strike="noStrike" cap="none" normalizeH="0" baseline="0" dirty="0" smtClean="0">
                        <a:ln>
                          <a:noFill/>
                        </a:ln>
                        <a:solidFill>
                          <a:schemeClr val="bg1"/>
                        </a:solidFill>
                        <a:effectLst/>
                        <a:latin typeface="Tahoma" pitchFamily="34" charset="0"/>
                      </a:endParaRP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r>
              <a:tr h="4946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smtClean="0">
                          <a:ln>
                            <a:noFill/>
                          </a:ln>
                          <a:solidFill>
                            <a:schemeClr val="tx1"/>
                          </a:solidFill>
                          <a:effectLst/>
                          <a:latin typeface="Tahoma" pitchFamily="34" charset="0"/>
                        </a:rPr>
                        <a:t>1. INGRESOS TOTALES</a:t>
                      </a:r>
                      <a:endParaRPr kumimoji="0" lang="es-ES" sz="1600" b="0" i="0" u="none" strike="noStrike" cap="none" normalizeH="0" baseline="0" smtClean="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dirty="0" smtClean="0">
                          <a:ln>
                            <a:noFill/>
                          </a:ln>
                          <a:solidFill>
                            <a:schemeClr val="tx1"/>
                          </a:solidFill>
                          <a:effectLst/>
                          <a:latin typeface="Tahoma" pitchFamily="34" charset="0"/>
                        </a:rPr>
                        <a:t>2. GASTOS CORRIENTES</a:t>
                      </a:r>
                      <a:endParaRPr kumimoji="0" lang="es-ES" sz="1600" b="0" i="0" u="none" strike="noStrike" cap="none" normalizeH="0" baseline="0" dirty="0" smtClean="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smtClean="0">
                          <a:ln>
                            <a:noFill/>
                          </a:ln>
                          <a:solidFill>
                            <a:schemeClr val="tx1"/>
                          </a:solidFill>
                          <a:effectLst/>
                          <a:latin typeface="Tahoma" pitchFamily="34" charset="0"/>
                        </a:rPr>
                        <a:t>3. AHORRO CORRIENTE (1-2)</a:t>
                      </a:r>
                      <a:endParaRPr kumimoji="0" lang="es-ES" sz="1600" b="0" i="0" u="none" strike="noStrike" cap="none" normalizeH="0" baseline="0" smtClean="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smtClean="0">
                          <a:ln>
                            <a:noFill/>
                          </a:ln>
                          <a:solidFill>
                            <a:schemeClr val="tx1"/>
                          </a:solidFill>
                          <a:effectLst/>
                          <a:latin typeface="Tahoma" pitchFamily="34" charset="0"/>
                        </a:rPr>
                        <a:t>4. GASTOS FINANCIEROS DE DEUDA</a:t>
                      </a:r>
                      <a:endParaRPr kumimoji="0" lang="es-ES" sz="1600" b="0" i="0" u="none" strike="noStrike" cap="none" normalizeH="0" baseline="0" smtClean="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smtClean="0">
                          <a:ln>
                            <a:noFill/>
                          </a:ln>
                          <a:solidFill>
                            <a:schemeClr val="tx1"/>
                          </a:solidFill>
                          <a:effectLst/>
                          <a:latin typeface="Tahoma" pitchFamily="34" charset="0"/>
                        </a:rPr>
                        <a:t>5. AHORRO DISPONIBLE (3-4)</a:t>
                      </a:r>
                      <a:endParaRPr kumimoji="0" lang="es-ES" sz="1600" b="0" i="0" u="none" strike="noStrike" cap="none" normalizeH="0" baseline="0" smtClean="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smtClean="0">
                          <a:ln>
                            <a:noFill/>
                          </a:ln>
                          <a:solidFill>
                            <a:schemeClr val="tx1"/>
                          </a:solidFill>
                          <a:effectLst/>
                          <a:latin typeface="Tahoma" pitchFamily="34" charset="0"/>
                        </a:rPr>
                        <a:t>6. INVERSIÓN</a:t>
                      </a:r>
                      <a:endParaRPr kumimoji="0" lang="es-ES" sz="1600" b="0" i="0" u="none" strike="noStrike" cap="none" normalizeH="0" baseline="0" smtClean="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smtClean="0">
                          <a:ln>
                            <a:noFill/>
                          </a:ln>
                          <a:solidFill>
                            <a:schemeClr val="tx1"/>
                          </a:solidFill>
                          <a:effectLst/>
                          <a:latin typeface="Tahoma" pitchFamily="34" charset="0"/>
                        </a:rPr>
                        <a:t>7. NECESIDADES DE FINANCIAMIENTO (6-5)</a:t>
                      </a:r>
                      <a:endParaRPr kumimoji="0" lang="es-ES" sz="1600" b="0" i="0" u="none" strike="noStrike" cap="none" normalizeH="0" baseline="0" smtClean="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43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smtClean="0">
                          <a:ln>
                            <a:noFill/>
                          </a:ln>
                          <a:solidFill>
                            <a:schemeClr val="tx1"/>
                          </a:solidFill>
                          <a:effectLst/>
                          <a:latin typeface="Tahoma" pitchFamily="34" charset="0"/>
                        </a:rPr>
                        <a:t>8. ENDEUDAMIENTO NETO (Desembolsos –Amortizaciones)</a:t>
                      </a:r>
                      <a:endParaRPr kumimoji="0" lang="es-ES" sz="1600" b="0" i="0" u="none" strike="noStrike" cap="none" normalizeH="0" baseline="0" smtClean="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O" sz="1600" b="0" i="0" u="none" strike="noStrike" cap="none" normalizeH="0" baseline="0" smtClean="0">
                          <a:ln>
                            <a:noFill/>
                          </a:ln>
                          <a:solidFill>
                            <a:schemeClr val="tx1"/>
                          </a:solidFill>
                          <a:effectLst/>
                          <a:latin typeface="Tahoma" pitchFamily="34" charset="0"/>
                        </a:rPr>
                        <a:t>9. SALDO (7+8)</a:t>
                      </a:r>
                      <a:endParaRPr kumimoji="0" lang="es-ES" sz="1600" b="0" i="0" u="none" strike="noStrike" cap="none" normalizeH="0" baseline="0" smtClean="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O" sz="1600" b="0" i="0" u="none" strike="noStrike" cap="none" normalizeH="0" baseline="0" dirty="0" smtClean="0">
                        <a:ln>
                          <a:noFill/>
                        </a:ln>
                        <a:solidFill>
                          <a:schemeClr val="accent2"/>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1052513"/>
            <a:ext cx="9144000" cy="5113337"/>
          </a:xfrm>
          <a:prstGeom prst="rect">
            <a:avLst/>
          </a:prstGeom>
          <a:noFill/>
          <a:ln w="9525">
            <a:noFill/>
            <a:miter lim="800000"/>
            <a:headEnd/>
            <a:tailEnd/>
          </a:ln>
        </p:spPr>
      </p:pic>
      <p:sp>
        <p:nvSpPr>
          <p:cNvPr id="5" name="4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6" name="5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28681" name="Text Box 3"/>
          <p:cNvSpPr txBox="1">
            <a:spLocks noChangeArrowheads="1"/>
          </p:cNvSpPr>
          <p:nvPr/>
        </p:nvSpPr>
        <p:spPr bwMode="auto">
          <a:xfrm>
            <a:off x="2952750" y="107950"/>
            <a:ext cx="6515100" cy="584200"/>
          </a:xfrm>
          <a:prstGeom prst="rect">
            <a:avLst/>
          </a:prstGeom>
          <a:noFill/>
          <a:ln w="9525">
            <a:noFill/>
            <a:miter lim="800000"/>
            <a:headEnd/>
            <a:tailEnd/>
          </a:ln>
        </p:spPr>
        <p:txBody>
          <a:bodyPr>
            <a:spAutoFit/>
          </a:bodyPr>
          <a:lstStyle/>
          <a:p>
            <a:pPr algn="ctr"/>
            <a:r>
              <a:rPr lang="es-MX" sz="3200" b="1">
                <a:solidFill>
                  <a:schemeClr val="bg1"/>
                </a:solidFill>
                <a:latin typeface="Calibri" pitchFamily="34" charset="0"/>
              </a:rPr>
              <a:t>Marco Fiscal de Mediano Plazo</a:t>
            </a:r>
            <a:endParaRPr lang="es-ES" sz="3200" b="1">
              <a:solidFill>
                <a:schemeClr val="bg1"/>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250825" y="1340199"/>
          <a:ext cx="8640759" cy="4537073"/>
        </p:xfrm>
        <a:graphic>
          <a:graphicData uri="http://schemas.openxmlformats.org/drawingml/2006/table">
            <a:tbl>
              <a:tblPr/>
              <a:tblGrid>
                <a:gridCol w="2492527"/>
                <a:gridCol w="553296"/>
                <a:gridCol w="525451"/>
                <a:gridCol w="643117"/>
                <a:gridCol w="553296"/>
                <a:gridCol w="553296"/>
                <a:gridCol w="553296"/>
                <a:gridCol w="553296"/>
                <a:gridCol w="553296"/>
                <a:gridCol w="553296"/>
                <a:gridCol w="553296"/>
                <a:gridCol w="553296"/>
              </a:tblGrid>
              <a:tr h="260397">
                <a:tc>
                  <a:txBody>
                    <a:bodyPr/>
                    <a:lstStyle/>
                    <a:p>
                      <a:pPr algn="ctr">
                        <a:spcAft>
                          <a:spcPts val="0"/>
                        </a:spcAft>
                      </a:pPr>
                      <a:r>
                        <a:rPr lang="es-CO" sz="1200" b="1" dirty="0">
                          <a:latin typeface="Arial"/>
                          <a:ea typeface="Times New Roman"/>
                          <a:cs typeface="Times New Roman"/>
                        </a:rPr>
                        <a:t>CONCEPTOS</a:t>
                      </a:r>
                      <a:endParaRPr lang="es-CO" sz="2000" dirty="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ctr">
                        <a:spcAft>
                          <a:spcPts val="0"/>
                        </a:spcAft>
                      </a:pPr>
                      <a:r>
                        <a:rPr lang="es-CO" sz="1100" b="1">
                          <a:latin typeface="Arial"/>
                          <a:ea typeface="Times New Roman"/>
                          <a:cs typeface="Times New Roman"/>
                        </a:rPr>
                        <a:t>2013</a:t>
                      </a:r>
                      <a:endParaRPr lang="es-CO" sz="160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ctr">
                        <a:spcAft>
                          <a:spcPts val="0"/>
                        </a:spcAft>
                      </a:pPr>
                      <a:r>
                        <a:rPr lang="es-CO" sz="1100" b="1">
                          <a:latin typeface="Arial"/>
                          <a:ea typeface="Times New Roman"/>
                          <a:cs typeface="Times New Roman"/>
                        </a:rPr>
                        <a:t>2014</a:t>
                      </a:r>
                      <a:endParaRPr lang="es-CO" sz="160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ctr">
                        <a:spcAft>
                          <a:spcPts val="0"/>
                        </a:spcAft>
                      </a:pPr>
                      <a:r>
                        <a:rPr lang="es-CO" sz="1100" b="1">
                          <a:latin typeface="Arial"/>
                          <a:ea typeface="Times New Roman"/>
                          <a:cs typeface="Times New Roman"/>
                        </a:rPr>
                        <a:t>2015</a:t>
                      </a:r>
                      <a:endParaRPr lang="es-CO" sz="160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ctr">
                        <a:spcAft>
                          <a:spcPts val="0"/>
                        </a:spcAft>
                      </a:pPr>
                      <a:r>
                        <a:rPr lang="es-CO" sz="1100" b="1" dirty="0">
                          <a:latin typeface="Arial"/>
                          <a:ea typeface="Times New Roman"/>
                          <a:cs typeface="Times New Roman"/>
                        </a:rPr>
                        <a:t>2016</a:t>
                      </a:r>
                      <a:endParaRPr lang="es-CO" sz="1600" dirty="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ctr">
                        <a:spcAft>
                          <a:spcPts val="0"/>
                        </a:spcAft>
                      </a:pPr>
                      <a:r>
                        <a:rPr lang="es-CO" sz="1100" b="1">
                          <a:latin typeface="Arial"/>
                          <a:ea typeface="Times New Roman"/>
                          <a:cs typeface="Times New Roman"/>
                        </a:rPr>
                        <a:t>2017</a:t>
                      </a:r>
                      <a:endParaRPr lang="es-CO" sz="160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ctr">
                        <a:spcAft>
                          <a:spcPts val="0"/>
                        </a:spcAft>
                      </a:pPr>
                      <a:r>
                        <a:rPr lang="es-CO" sz="1100" b="1">
                          <a:latin typeface="Arial"/>
                          <a:ea typeface="Times New Roman"/>
                          <a:cs typeface="Times New Roman"/>
                        </a:rPr>
                        <a:t>2018</a:t>
                      </a:r>
                      <a:endParaRPr lang="es-CO" sz="160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ctr">
                        <a:spcAft>
                          <a:spcPts val="0"/>
                        </a:spcAft>
                      </a:pPr>
                      <a:r>
                        <a:rPr lang="es-CO" sz="1100" b="1">
                          <a:latin typeface="Arial"/>
                          <a:ea typeface="Times New Roman"/>
                          <a:cs typeface="Times New Roman"/>
                        </a:rPr>
                        <a:t>2019</a:t>
                      </a:r>
                      <a:endParaRPr lang="es-CO" sz="160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ctr">
                        <a:spcAft>
                          <a:spcPts val="0"/>
                        </a:spcAft>
                      </a:pPr>
                      <a:r>
                        <a:rPr lang="es-CO" sz="1100" b="1">
                          <a:latin typeface="Arial"/>
                          <a:ea typeface="Times New Roman"/>
                          <a:cs typeface="Times New Roman"/>
                        </a:rPr>
                        <a:t>2020</a:t>
                      </a:r>
                      <a:endParaRPr lang="es-CO" sz="160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ctr">
                        <a:spcAft>
                          <a:spcPts val="0"/>
                        </a:spcAft>
                      </a:pPr>
                      <a:r>
                        <a:rPr lang="es-CO" sz="1100" b="1">
                          <a:latin typeface="Arial"/>
                          <a:ea typeface="Times New Roman"/>
                          <a:cs typeface="Times New Roman"/>
                        </a:rPr>
                        <a:t>2021</a:t>
                      </a:r>
                      <a:endParaRPr lang="es-CO" sz="160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ctr">
                        <a:spcAft>
                          <a:spcPts val="0"/>
                        </a:spcAft>
                      </a:pPr>
                      <a:r>
                        <a:rPr lang="es-CO" sz="1100" b="1">
                          <a:latin typeface="Arial"/>
                          <a:ea typeface="Times New Roman"/>
                          <a:cs typeface="Times New Roman"/>
                        </a:rPr>
                        <a:t>2022</a:t>
                      </a:r>
                      <a:endParaRPr lang="es-CO" sz="160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ctr">
                        <a:spcAft>
                          <a:spcPts val="0"/>
                        </a:spcAft>
                      </a:pPr>
                      <a:r>
                        <a:rPr lang="es-CO" sz="1100" b="1">
                          <a:latin typeface="Arial"/>
                          <a:ea typeface="Times New Roman"/>
                          <a:cs typeface="Times New Roman"/>
                        </a:rPr>
                        <a:t>2023</a:t>
                      </a:r>
                      <a:endParaRPr lang="es-CO" sz="1600">
                        <a:latin typeface="Arial"/>
                        <a:ea typeface="Times New Roman"/>
                        <a:cs typeface="Times New Roman"/>
                      </a:endParaRPr>
                    </a:p>
                  </a:txBody>
                  <a:tcPr marL="44357" marR="443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r>
              <a:tr h="466430">
                <a:tc>
                  <a:txBody>
                    <a:bodyPr/>
                    <a:lstStyle/>
                    <a:p>
                      <a:pPr>
                        <a:spcAft>
                          <a:spcPts val="0"/>
                        </a:spcAft>
                      </a:pPr>
                      <a:r>
                        <a:rPr lang="es-CO" sz="1200" b="1" dirty="0">
                          <a:latin typeface="Arial"/>
                          <a:ea typeface="Times New Roman"/>
                          <a:cs typeface="Times New Roman"/>
                        </a:rPr>
                        <a:t>A. INGRESOS TOTALES (</a:t>
                      </a:r>
                      <a:r>
                        <a:rPr lang="es-CO" sz="1200" b="1" dirty="0" smtClean="0">
                          <a:latin typeface="Arial"/>
                          <a:ea typeface="Times New Roman"/>
                          <a:cs typeface="Times New Roman"/>
                        </a:rPr>
                        <a:t>1+2+3)</a:t>
                      </a:r>
                      <a:endParaRPr lang="es-CO" sz="2000" dirty="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c>
                  <a:txBody>
                    <a:bodyPr/>
                    <a:lstStyle/>
                    <a:p>
                      <a:pPr algn="r">
                        <a:spcAft>
                          <a:spcPts val="0"/>
                        </a:spcAft>
                      </a:pPr>
                      <a:r>
                        <a:rPr lang="es-CO" sz="1100" b="1" dirty="0">
                          <a:latin typeface="Arial"/>
                          <a:ea typeface="Times New Roman"/>
                          <a:cs typeface="Times New Roman"/>
                        </a:rPr>
                        <a:t>5,16</a:t>
                      </a:r>
                      <a:endParaRPr lang="es-CO" sz="1600" dirty="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c>
                  <a:txBody>
                    <a:bodyPr/>
                    <a:lstStyle/>
                    <a:p>
                      <a:pPr algn="r">
                        <a:spcAft>
                          <a:spcPts val="0"/>
                        </a:spcAft>
                      </a:pPr>
                      <a:r>
                        <a:rPr lang="es-CO" sz="1100" b="1">
                          <a:latin typeface="Arial"/>
                          <a:ea typeface="Times New Roman"/>
                          <a:cs typeface="Times New Roman"/>
                        </a:rPr>
                        <a:t>5,19</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c>
                  <a:txBody>
                    <a:bodyPr/>
                    <a:lstStyle/>
                    <a:p>
                      <a:pPr algn="r">
                        <a:spcAft>
                          <a:spcPts val="0"/>
                        </a:spcAft>
                      </a:pPr>
                      <a:r>
                        <a:rPr lang="es-CO" sz="1100" b="1">
                          <a:latin typeface="Arial"/>
                          <a:ea typeface="Times New Roman"/>
                          <a:cs typeface="Times New Roman"/>
                        </a:rPr>
                        <a:t>5,19</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c>
                  <a:txBody>
                    <a:bodyPr/>
                    <a:lstStyle/>
                    <a:p>
                      <a:pPr algn="r">
                        <a:spcAft>
                          <a:spcPts val="0"/>
                        </a:spcAft>
                      </a:pPr>
                      <a:r>
                        <a:rPr lang="es-CO" sz="1100" b="1">
                          <a:latin typeface="Arial"/>
                          <a:ea typeface="Times New Roman"/>
                          <a:cs typeface="Times New Roman"/>
                        </a:rPr>
                        <a:t>5,18</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c>
                  <a:txBody>
                    <a:bodyPr/>
                    <a:lstStyle/>
                    <a:p>
                      <a:pPr algn="r">
                        <a:spcAft>
                          <a:spcPts val="0"/>
                        </a:spcAft>
                      </a:pPr>
                      <a:r>
                        <a:rPr lang="es-CO" sz="1100" b="1">
                          <a:latin typeface="Arial"/>
                          <a:ea typeface="Times New Roman"/>
                          <a:cs typeface="Times New Roman"/>
                        </a:rPr>
                        <a:t>5,11</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c>
                  <a:txBody>
                    <a:bodyPr/>
                    <a:lstStyle/>
                    <a:p>
                      <a:pPr algn="r">
                        <a:spcAft>
                          <a:spcPts val="0"/>
                        </a:spcAft>
                      </a:pPr>
                      <a:r>
                        <a:rPr lang="es-CO" sz="1100" b="1">
                          <a:latin typeface="Arial"/>
                          <a:ea typeface="Times New Roman"/>
                          <a:cs typeface="Times New Roman"/>
                        </a:rPr>
                        <a:t>5,03</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c>
                  <a:txBody>
                    <a:bodyPr/>
                    <a:lstStyle/>
                    <a:p>
                      <a:pPr algn="r">
                        <a:spcAft>
                          <a:spcPts val="0"/>
                        </a:spcAft>
                      </a:pPr>
                      <a:r>
                        <a:rPr lang="es-CO" sz="1100" b="1">
                          <a:latin typeface="Arial"/>
                          <a:ea typeface="Times New Roman"/>
                          <a:cs typeface="Times New Roman"/>
                        </a:rPr>
                        <a:t>4,99</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c>
                  <a:txBody>
                    <a:bodyPr/>
                    <a:lstStyle/>
                    <a:p>
                      <a:pPr algn="r">
                        <a:spcAft>
                          <a:spcPts val="0"/>
                        </a:spcAft>
                      </a:pPr>
                      <a:r>
                        <a:rPr lang="es-CO" sz="1100" b="1">
                          <a:latin typeface="Arial"/>
                          <a:ea typeface="Times New Roman"/>
                          <a:cs typeface="Times New Roman"/>
                        </a:rPr>
                        <a:t>4,94</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c>
                  <a:txBody>
                    <a:bodyPr/>
                    <a:lstStyle/>
                    <a:p>
                      <a:pPr algn="r">
                        <a:spcAft>
                          <a:spcPts val="0"/>
                        </a:spcAft>
                      </a:pPr>
                      <a:r>
                        <a:rPr lang="es-CO" sz="1100" b="1">
                          <a:latin typeface="Arial"/>
                          <a:ea typeface="Times New Roman"/>
                          <a:cs typeface="Times New Roman"/>
                        </a:rPr>
                        <a:t>4,90</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c>
                  <a:txBody>
                    <a:bodyPr/>
                    <a:lstStyle/>
                    <a:p>
                      <a:pPr algn="r">
                        <a:spcAft>
                          <a:spcPts val="0"/>
                        </a:spcAft>
                      </a:pPr>
                      <a:r>
                        <a:rPr lang="es-CO" sz="1100" b="1">
                          <a:latin typeface="Arial"/>
                          <a:ea typeface="Times New Roman"/>
                          <a:cs typeface="Times New Roman"/>
                        </a:rPr>
                        <a:t>4,84</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c>
                  <a:txBody>
                    <a:bodyPr/>
                    <a:lstStyle/>
                    <a:p>
                      <a:pPr algn="r">
                        <a:spcAft>
                          <a:spcPts val="0"/>
                        </a:spcAft>
                      </a:pPr>
                      <a:r>
                        <a:rPr lang="es-CO" sz="1100" b="1">
                          <a:latin typeface="Arial"/>
                          <a:ea typeface="Times New Roman"/>
                          <a:cs typeface="Times New Roman"/>
                        </a:rPr>
                        <a:t>4,79</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a:noFill/>
                    </a:lnB>
                    <a:solidFill>
                      <a:srgbClr val="D5E9F3"/>
                    </a:solidFill>
                  </a:tcPr>
                </a:tc>
              </a:tr>
              <a:tr h="260397">
                <a:tc>
                  <a:txBody>
                    <a:bodyPr/>
                    <a:lstStyle/>
                    <a:p>
                      <a:pPr>
                        <a:spcAft>
                          <a:spcPts val="0"/>
                        </a:spcAft>
                      </a:pPr>
                      <a:r>
                        <a:rPr lang="es-CO" sz="1200">
                          <a:latin typeface="Arial"/>
                          <a:ea typeface="Times New Roman"/>
                          <a:cs typeface="Times New Roman"/>
                        </a:rPr>
                        <a:t>1. Ingresos Corrientes (1.1+1.2)</a:t>
                      </a:r>
                      <a:endParaRPr lang="es-CO" sz="20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3,56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3,77</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3,82</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3,84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3,80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3,76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3,72</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3,69</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3,66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3,62</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3,60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r>
              <a:tr h="260397">
                <a:tc>
                  <a:txBody>
                    <a:bodyPr/>
                    <a:lstStyle/>
                    <a:p>
                      <a:pPr>
                        <a:spcAft>
                          <a:spcPts val="0"/>
                        </a:spcAft>
                      </a:pPr>
                      <a:r>
                        <a:rPr lang="es-CO" sz="1200">
                          <a:latin typeface="Arial"/>
                          <a:ea typeface="Times New Roman"/>
                          <a:cs typeface="Times New Roman"/>
                        </a:rPr>
                        <a:t>1.1 Tributarios</a:t>
                      </a:r>
                      <a:endParaRPr lang="es-CO" sz="20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3,18</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3,40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3,46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3,49</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3,46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3,43</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3,41</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3,38</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3,36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3,34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3,32</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r>
              <a:tr h="260397">
                <a:tc>
                  <a:txBody>
                    <a:bodyPr/>
                    <a:lstStyle/>
                    <a:p>
                      <a:pPr>
                        <a:spcAft>
                          <a:spcPts val="0"/>
                        </a:spcAft>
                      </a:pPr>
                      <a:r>
                        <a:rPr lang="es-CO" sz="1200">
                          <a:latin typeface="Arial"/>
                          <a:ea typeface="Times New Roman"/>
                          <a:cs typeface="Times New Roman"/>
                        </a:rPr>
                        <a:t>1.2 No tributarios</a:t>
                      </a:r>
                      <a:endParaRPr lang="es-CO" sz="20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0,38</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0,37</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0,36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dirty="0">
                          <a:latin typeface="Arial"/>
                          <a:ea typeface="Times New Roman"/>
                          <a:cs typeface="Times New Roman"/>
                        </a:rPr>
                        <a:t>0,35</a:t>
                      </a:r>
                      <a:endParaRPr lang="es-CO" sz="1600" dirty="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0,34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0,33</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0,32</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0,31</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0,30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0,29</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0,28</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r>
              <a:tr h="260397">
                <a:tc>
                  <a:txBody>
                    <a:bodyPr/>
                    <a:lstStyle/>
                    <a:p>
                      <a:pPr>
                        <a:spcAft>
                          <a:spcPts val="0"/>
                        </a:spcAft>
                      </a:pPr>
                      <a:r>
                        <a:rPr lang="es-CO" sz="1200">
                          <a:latin typeface="Arial"/>
                          <a:ea typeface="Times New Roman"/>
                          <a:cs typeface="Times New Roman"/>
                        </a:rPr>
                        <a:t>2. Transferencias</a:t>
                      </a:r>
                      <a:endParaRPr lang="es-CO" sz="20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1,27</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1,17</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1,13</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1,10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1,07</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1,05</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1,03</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1,02</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0,99</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0,97</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r>
              <a:tr h="260397">
                <a:tc>
                  <a:txBody>
                    <a:bodyPr/>
                    <a:lstStyle/>
                    <a:p>
                      <a:pPr>
                        <a:spcAft>
                          <a:spcPts val="0"/>
                        </a:spcAft>
                      </a:pPr>
                      <a:r>
                        <a:rPr lang="es-CO" sz="1200">
                          <a:latin typeface="Arial"/>
                          <a:ea typeface="Times New Roman"/>
                          <a:cs typeface="Times New Roman"/>
                        </a:rPr>
                        <a:t>3. Ingresos de Capital</a:t>
                      </a:r>
                      <a:endParaRPr lang="es-CO" sz="2000">
                        <a:latin typeface="Arial"/>
                        <a:ea typeface="Times New Roman"/>
                        <a:cs typeface="Times New Roman"/>
                      </a:endParaRPr>
                    </a:p>
                  </a:txBody>
                  <a:tcPr marL="44357" marR="44357" marT="0" marB="0" anchor="b">
                    <a:lnL>
                      <a:noFill/>
                    </a:lnL>
                    <a:lnR>
                      <a:noFill/>
                    </a:lnR>
                    <a:lnT>
                      <a:noFill/>
                    </a:lnT>
                    <a:lnB>
                      <a:noFill/>
                    </a:lnB>
                  </a:tcPr>
                </a:tc>
                <a:tc>
                  <a:txBody>
                    <a:bodyPr/>
                    <a:lstStyle/>
                    <a:p>
                      <a:pPr algn="r">
                        <a:spcAft>
                          <a:spcPts val="0"/>
                        </a:spcAft>
                      </a:pPr>
                      <a:r>
                        <a:rPr lang="es-CO" sz="1100">
                          <a:latin typeface="Arial"/>
                          <a:ea typeface="Times New Roman"/>
                          <a:cs typeface="Times New Roman"/>
                        </a:rPr>
                        <a:t>0,33</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0,22</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0,23</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0,23</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0,22</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r>
              <a:tr h="466430">
                <a:tc>
                  <a:txBody>
                    <a:bodyPr/>
                    <a:lstStyle/>
                    <a:p>
                      <a:pPr>
                        <a:spcAft>
                          <a:spcPts val="0"/>
                        </a:spcAft>
                      </a:pPr>
                      <a:r>
                        <a:rPr lang="es-CO" sz="1200" b="1">
                          <a:latin typeface="Arial"/>
                          <a:ea typeface="Times New Roman"/>
                          <a:cs typeface="Times New Roman"/>
                        </a:rPr>
                        <a:t>B. GASTOS  TOTALES (4+5+6+7+8)</a:t>
                      </a:r>
                      <a:endParaRPr lang="es-CO" sz="2000">
                        <a:latin typeface="Arial"/>
                        <a:ea typeface="Times New Roman"/>
                        <a:cs typeface="Times New Roman"/>
                      </a:endParaRPr>
                    </a:p>
                  </a:txBody>
                  <a:tcPr marL="44357" marR="44357" marT="0" marB="0" anchor="b">
                    <a:lnL>
                      <a:noFill/>
                    </a:lnL>
                    <a:lnR>
                      <a:noFill/>
                    </a:lnR>
                    <a:lnT>
                      <a:noFill/>
                    </a:lnT>
                    <a:lnB>
                      <a:noFill/>
                    </a:lnB>
                    <a:solidFill>
                      <a:srgbClr val="D5E9F3"/>
                    </a:solidFill>
                  </a:tcPr>
                </a:tc>
                <a:tc>
                  <a:txBody>
                    <a:bodyPr/>
                    <a:lstStyle/>
                    <a:p>
                      <a:pPr algn="r">
                        <a:spcAft>
                          <a:spcPts val="0"/>
                        </a:spcAft>
                      </a:pPr>
                      <a:r>
                        <a:rPr lang="es-CO" sz="1100" b="1">
                          <a:latin typeface="Arial"/>
                          <a:ea typeface="Times New Roman"/>
                          <a:cs typeface="Times New Roman"/>
                        </a:rPr>
                        <a:t>6,42</a:t>
                      </a:r>
                      <a:endParaRPr lang="es-CO" sz="1600">
                        <a:latin typeface="Arial"/>
                        <a:ea typeface="Times New Roman"/>
                        <a:cs typeface="Times New Roman"/>
                      </a:endParaRPr>
                    </a:p>
                  </a:txBody>
                  <a:tcPr marL="44357" marR="44357" marT="0" marB="0" anchor="b">
                    <a:lnL>
                      <a:noFill/>
                    </a:lnL>
                    <a:lnR>
                      <a:noFill/>
                    </a:lnR>
                    <a:lnT>
                      <a:noFill/>
                    </a:lnT>
                    <a:lnB>
                      <a:noFill/>
                    </a:lnB>
                    <a:solidFill>
                      <a:srgbClr val="D5E9F3"/>
                    </a:solidFill>
                  </a:tcPr>
                </a:tc>
                <a:tc>
                  <a:txBody>
                    <a:bodyPr/>
                    <a:lstStyle/>
                    <a:p>
                      <a:pPr algn="r">
                        <a:spcAft>
                          <a:spcPts val="0"/>
                        </a:spcAft>
                      </a:pPr>
                      <a:r>
                        <a:rPr lang="es-CO" sz="1100" b="1">
                          <a:latin typeface="Arial"/>
                          <a:ea typeface="Times New Roman"/>
                          <a:cs typeface="Times New Roman"/>
                        </a:rPr>
                        <a:t>5,95</a:t>
                      </a:r>
                      <a:endParaRPr lang="es-CO" sz="1600">
                        <a:latin typeface="Arial"/>
                        <a:ea typeface="Times New Roman"/>
                        <a:cs typeface="Times New Roman"/>
                      </a:endParaRPr>
                    </a:p>
                  </a:txBody>
                  <a:tcPr marL="44357" marR="44357" marT="0" marB="0" anchor="b">
                    <a:lnL>
                      <a:noFill/>
                    </a:lnL>
                    <a:lnR>
                      <a:noFill/>
                    </a:lnR>
                    <a:lnT>
                      <a:noFill/>
                    </a:lnT>
                    <a:lnB>
                      <a:noFill/>
                    </a:lnB>
                    <a:solidFill>
                      <a:srgbClr val="D5E9F3"/>
                    </a:solidFill>
                  </a:tcPr>
                </a:tc>
                <a:tc>
                  <a:txBody>
                    <a:bodyPr/>
                    <a:lstStyle/>
                    <a:p>
                      <a:pPr algn="r">
                        <a:spcAft>
                          <a:spcPts val="0"/>
                        </a:spcAft>
                      </a:pPr>
                      <a:r>
                        <a:rPr lang="es-CO" sz="1100" b="1">
                          <a:latin typeface="Arial"/>
                          <a:ea typeface="Times New Roman"/>
                          <a:cs typeface="Times New Roman"/>
                        </a:rPr>
                        <a:t>6,18</a:t>
                      </a:r>
                      <a:endParaRPr lang="es-CO" sz="1600">
                        <a:latin typeface="Arial"/>
                        <a:ea typeface="Times New Roman"/>
                        <a:cs typeface="Times New Roman"/>
                      </a:endParaRPr>
                    </a:p>
                  </a:txBody>
                  <a:tcPr marL="44357" marR="44357" marT="0" marB="0" anchor="b">
                    <a:lnL>
                      <a:noFill/>
                    </a:lnL>
                    <a:lnR>
                      <a:noFill/>
                    </a:lnR>
                    <a:lnT>
                      <a:noFill/>
                    </a:lnT>
                    <a:lnB>
                      <a:noFill/>
                    </a:lnB>
                    <a:solidFill>
                      <a:srgbClr val="D5E9F3"/>
                    </a:solidFill>
                  </a:tcPr>
                </a:tc>
                <a:tc>
                  <a:txBody>
                    <a:bodyPr/>
                    <a:lstStyle/>
                    <a:p>
                      <a:pPr algn="r">
                        <a:spcAft>
                          <a:spcPts val="0"/>
                        </a:spcAft>
                      </a:pPr>
                      <a:r>
                        <a:rPr lang="es-CO" sz="1100" b="1">
                          <a:latin typeface="Arial"/>
                          <a:ea typeface="Times New Roman"/>
                          <a:cs typeface="Times New Roman"/>
                        </a:rPr>
                        <a:t>5,07</a:t>
                      </a:r>
                      <a:endParaRPr lang="es-CO" sz="1600">
                        <a:latin typeface="Arial"/>
                        <a:ea typeface="Times New Roman"/>
                        <a:cs typeface="Times New Roman"/>
                      </a:endParaRPr>
                    </a:p>
                  </a:txBody>
                  <a:tcPr marL="44357" marR="44357" marT="0" marB="0" anchor="b">
                    <a:lnL>
                      <a:noFill/>
                    </a:lnL>
                    <a:lnR>
                      <a:noFill/>
                    </a:lnR>
                    <a:lnT>
                      <a:noFill/>
                    </a:lnT>
                    <a:lnB>
                      <a:noFill/>
                    </a:lnB>
                    <a:solidFill>
                      <a:srgbClr val="D5E9F3"/>
                    </a:solidFill>
                  </a:tcPr>
                </a:tc>
                <a:tc>
                  <a:txBody>
                    <a:bodyPr/>
                    <a:lstStyle/>
                    <a:p>
                      <a:pPr algn="r">
                        <a:spcAft>
                          <a:spcPts val="0"/>
                        </a:spcAft>
                      </a:pPr>
                      <a:r>
                        <a:rPr lang="es-CO" sz="1100" b="1">
                          <a:latin typeface="Arial"/>
                          <a:ea typeface="Times New Roman"/>
                          <a:cs typeface="Times New Roman"/>
                        </a:rPr>
                        <a:t>4,96</a:t>
                      </a:r>
                      <a:endParaRPr lang="es-CO" sz="1600">
                        <a:latin typeface="Arial"/>
                        <a:ea typeface="Times New Roman"/>
                        <a:cs typeface="Times New Roman"/>
                      </a:endParaRPr>
                    </a:p>
                  </a:txBody>
                  <a:tcPr marL="44357" marR="44357" marT="0" marB="0" anchor="b">
                    <a:lnL>
                      <a:noFill/>
                    </a:lnL>
                    <a:lnR>
                      <a:noFill/>
                    </a:lnR>
                    <a:lnT>
                      <a:noFill/>
                    </a:lnT>
                    <a:lnB>
                      <a:noFill/>
                    </a:lnB>
                    <a:solidFill>
                      <a:srgbClr val="D5E9F3"/>
                    </a:solidFill>
                  </a:tcPr>
                </a:tc>
                <a:tc>
                  <a:txBody>
                    <a:bodyPr/>
                    <a:lstStyle/>
                    <a:p>
                      <a:pPr algn="r">
                        <a:spcAft>
                          <a:spcPts val="0"/>
                        </a:spcAft>
                      </a:pPr>
                      <a:r>
                        <a:rPr lang="es-CO" sz="1100" b="1">
                          <a:latin typeface="Arial"/>
                          <a:ea typeface="Times New Roman"/>
                          <a:cs typeface="Times New Roman"/>
                        </a:rPr>
                        <a:t>4,85</a:t>
                      </a:r>
                      <a:endParaRPr lang="es-CO" sz="1600">
                        <a:latin typeface="Arial"/>
                        <a:ea typeface="Times New Roman"/>
                        <a:cs typeface="Times New Roman"/>
                      </a:endParaRPr>
                    </a:p>
                  </a:txBody>
                  <a:tcPr marL="44357" marR="44357" marT="0" marB="0" anchor="b">
                    <a:lnL>
                      <a:noFill/>
                    </a:lnL>
                    <a:lnR>
                      <a:noFill/>
                    </a:lnR>
                    <a:lnT>
                      <a:noFill/>
                    </a:lnT>
                    <a:lnB>
                      <a:noFill/>
                    </a:lnB>
                    <a:solidFill>
                      <a:srgbClr val="D5E9F3"/>
                    </a:solidFill>
                  </a:tcPr>
                </a:tc>
                <a:tc>
                  <a:txBody>
                    <a:bodyPr/>
                    <a:lstStyle/>
                    <a:p>
                      <a:pPr algn="r">
                        <a:spcAft>
                          <a:spcPts val="0"/>
                        </a:spcAft>
                      </a:pPr>
                      <a:r>
                        <a:rPr lang="es-CO" sz="1100" b="1">
                          <a:latin typeface="Arial"/>
                          <a:ea typeface="Times New Roman"/>
                          <a:cs typeface="Times New Roman"/>
                        </a:rPr>
                        <a:t>4,77</a:t>
                      </a:r>
                      <a:endParaRPr lang="es-CO" sz="1600">
                        <a:latin typeface="Arial"/>
                        <a:ea typeface="Times New Roman"/>
                        <a:cs typeface="Times New Roman"/>
                      </a:endParaRPr>
                    </a:p>
                  </a:txBody>
                  <a:tcPr marL="44357" marR="44357" marT="0" marB="0" anchor="b">
                    <a:lnL>
                      <a:noFill/>
                    </a:lnL>
                    <a:lnR>
                      <a:noFill/>
                    </a:lnR>
                    <a:lnT>
                      <a:noFill/>
                    </a:lnT>
                    <a:lnB>
                      <a:noFill/>
                    </a:lnB>
                    <a:solidFill>
                      <a:srgbClr val="D5E9F3"/>
                    </a:solidFill>
                  </a:tcPr>
                </a:tc>
                <a:tc>
                  <a:txBody>
                    <a:bodyPr/>
                    <a:lstStyle/>
                    <a:p>
                      <a:pPr algn="r">
                        <a:spcAft>
                          <a:spcPts val="0"/>
                        </a:spcAft>
                      </a:pPr>
                      <a:r>
                        <a:rPr lang="es-CO" sz="1100" b="1">
                          <a:latin typeface="Arial"/>
                          <a:ea typeface="Times New Roman"/>
                          <a:cs typeface="Times New Roman"/>
                        </a:rPr>
                        <a:t>4,67</a:t>
                      </a:r>
                      <a:endParaRPr lang="es-CO" sz="1600">
                        <a:latin typeface="Arial"/>
                        <a:ea typeface="Times New Roman"/>
                        <a:cs typeface="Times New Roman"/>
                      </a:endParaRPr>
                    </a:p>
                  </a:txBody>
                  <a:tcPr marL="44357" marR="44357" marT="0" marB="0" anchor="b">
                    <a:lnL>
                      <a:noFill/>
                    </a:lnL>
                    <a:lnR>
                      <a:noFill/>
                    </a:lnR>
                    <a:lnT>
                      <a:noFill/>
                    </a:lnT>
                    <a:lnB>
                      <a:noFill/>
                    </a:lnB>
                    <a:solidFill>
                      <a:srgbClr val="D5E9F3"/>
                    </a:solidFill>
                  </a:tcPr>
                </a:tc>
                <a:tc>
                  <a:txBody>
                    <a:bodyPr/>
                    <a:lstStyle/>
                    <a:p>
                      <a:pPr algn="r">
                        <a:spcAft>
                          <a:spcPts val="0"/>
                        </a:spcAft>
                      </a:pPr>
                      <a:r>
                        <a:rPr lang="es-CO" sz="1100" b="1">
                          <a:latin typeface="Arial"/>
                          <a:ea typeface="Times New Roman"/>
                          <a:cs typeface="Times New Roman"/>
                        </a:rPr>
                        <a:t>4,60</a:t>
                      </a:r>
                      <a:endParaRPr lang="es-CO" sz="1600">
                        <a:latin typeface="Arial"/>
                        <a:ea typeface="Times New Roman"/>
                        <a:cs typeface="Times New Roman"/>
                      </a:endParaRPr>
                    </a:p>
                  </a:txBody>
                  <a:tcPr marL="44357" marR="44357" marT="0" marB="0" anchor="b">
                    <a:lnL>
                      <a:noFill/>
                    </a:lnL>
                    <a:lnR>
                      <a:noFill/>
                    </a:lnR>
                    <a:lnT>
                      <a:noFill/>
                    </a:lnT>
                    <a:lnB>
                      <a:noFill/>
                    </a:lnB>
                    <a:solidFill>
                      <a:srgbClr val="D5E9F3"/>
                    </a:solidFill>
                  </a:tcPr>
                </a:tc>
                <a:tc>
                  <a:txBody>
                    <a:bodyPr/>
                    <a:lstStyle/>
                    <a:p>
                      <a:pPr algn="r">
                        <a:spcAft>
                          <a:spcPts val="0"/>
                        </a:spcAft>
                      </a:pPr>
                      <a:r>
                        <a:rPr lang="es-CO" sz="1100" b="1">
                          <a:latin typeface="Arial"/>
                          <a:ea typeface="Times New Roman"/>
                          <a:cs typeface="Times New Roman"/>
                        </a:rPr>
                        <a:t>4,51</a:t>
                      </a:r>
                      <a:endParaRPr lang="es-CO" sz="1600">
                        <a:latin typeface="Arial"/>
                        <a:ea typeface="Times New Roman"/>
                        <a:cs typeface="Times New Roman"/>
                      </a:endParaRPr>
                    </a:p>
                  </a:txBody>
                  <a:tcPr marL="44357" marR="44357" marT="0" marB="0" anchor="b">
                    <a:lnL>
                      <a:noFill/>
                    </a:lnL>
                    <a:lnR>
                      <a:noFill/>
                    </a:lnR>
                    <a:lnT>
                      <a:noFill/>
                    </a:lnT>
                    <a:lnB>
                      <a:noFill/>
                    </a:lnB>
                    <a:solidFill>
                      <a:srgbClr val="D5E9F3"/>
                    </a:solidFill>
                  </a:tcPr>
                </a:tc>
                <a:tc>
                  <a:txBody>
                    <a:bodyPr/>
                    <a:lstStyle/>
                    <a:p>
                      <a:pPr algn="r">
                        <a:spcAft>
                          <a:spcPts val="0"/>
                        </a:spcAft>
                      </a:pPr>
                      <a:r>
                        <a:rPr lang="es-CO" sz="1100" b="1">
                          <a:latin typeface="Arial"/>
                          <a:ea typeface="Times New Roman"/>
                          <a:cs typeface="Times New Roman"/>
                        </a:rPr>
                        <a:t>4,33</a:t>
                      </a:r>
                      <a:endParaRPr lang="es-CO" sz="1600">
                        <a:latin typeface="Arial"/>
                        <a:ea typeface="Times New Roman"/>
                        <a:cs typeface="Times New Roman"/>
                      </a:endParaRPr>
                    </a:p>
                  </a:txBody>
                  <a:tcPr marL="44357" marR="44357" marT="0" marB="0" anchor="b">
                    <a:lnL>
                      <a:noFill/>
                    </a:lnL>
                    <a:lnR>
                      <a:noFill/>
                    </a:lnR>
                    <a:lnT>
                      <a:noFill/>
                    </a:lnT>
                    <a:lnB>
                      <a:noFill/>
                    </a:lnB>
                    <a:solidFill>
                      <a:srgbClr val="D5E9F3"/>
                    </a:solidFill>
                  </a:tcPr>
                </a:tc>
              </a:tr>
              <a:tr h="260397">
                <a:tc>
                  <a:txBody>
                    <a:bodyPr/>
                    <a:lstStyle/>
                    <a:p>
                      <a:pPr>
                        <a:spcAft>
                          <a:spcPts val="0"/>
                        </a:spcAft>
                      </a:pPr>
                      <a:r>
                        <a:rPr lang="es-CO" sz="1200">
                          <a:latin typeface="Arial"/>
                          <a:ea typeface="Times New Roman"/>
                          <a:cs typeface="Times New Roman"/>
                        </a:rPr>
                        <a:t>4. Funcionamiento</a:t>
                      </a:r>
                      <a:endParaRPr lang="es-CO" sz="20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1,05</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1,04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1,00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0,97</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0,93</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0,90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0,86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0,83</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0,80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0,77</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0,64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r>
              <a:tr h="260397">
                <a:tc>
                  <a:txBody>
                    <a:bodyPr/>
                    <a:lstStyle/>
                    <a:p>
                      <a:pPr>
                        <a:spcAft>
                          <a:spcPts val="0"/>
                        </a:spcAft>
                      </a:pPr>
                      <a:r>
                        <a:rPr lang="es-CO" sz="1200" dirty="0">
                          <a:latin typeface="Arial"/>
                          <a:ea typeface="Times New Roman"/>
                          <a:cs typeface="Times New Roman"/>
                        </a:rPr>
                        <a:t>5. Gastos Financieros de Deuda</a:t>
                      </a:r>
                      <a:endParaRPr lang="es-CO" sz="2000" dirty="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0,09</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0,12</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0,15</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0,16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0,14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0,12</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0,11</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0,08</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0,07</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0,07</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0,05</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r>
              <a:tr h="466430">
                <a:tc>
                  <a:txBody>
                    <a:bodyPr/>
                    <a:lstStyle/>
                    <a:p>
                      <a:pPr>
                        <a:spcAft>
                          <a:spcPts val="0"/>
                        </a:spcAft>
                      </a:pPr>
                      <a:r>
                        <a:rPr lang="es-CO" sz="1200" dirty="0">
                          <a:latin typeface="Arial"/>
                          <a:ea typeface="Times New Roman"/>
                          <a:cs typeface="Times New Roman"/>
                        </a:rPr>
                        <a:t>6. Amortización bonos </a:t>
                      </a:r>
                      <a:r>
                        <a:rPr lang="es-CO" sz="1200" dirty="0" err="1">
                          <a:latin typeface="Arial"/>
                          <a:ea typeface="Times New Roman"/>
                          <a:cs typeface="Times New Roman"/>
                        </a:rPr>
                        <a:t>pensionales</a:t>
                      </a:r>
                      <a:endParaRPr lang="es-CO" sz="2000" dirty="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0,07</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0,06</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0,05</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0,05</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0,05</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0,05</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0,04</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r>
              <a:tr h="260397">
                <a:tc>
                  <a:txBody>
                    <a:bodyPr/>
                    <a:lstStyle/>
                    <a:p>
                      <a:pPr>
                        <a:spcAft>
                          <a:spcPts val="0"/>
                        </a:spcAft>
                      </a:pPr>
                      <a:r>
                        <a:rPr lang="es-CO" sz="1200">
                          <a:latin typeface="Arial"/>
                          <a:ea typeface="Times New Roman"/>
                          <a:cs typeface="Times New Roman"/>
                        </a:rPr>
                        <a:t>7. Otros gastos corrientes</a:t>
                      </a:r>
                      <a:endParaRPr lang="es-CO" sz="20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dirty="0">
                          <a:latin typeface="Arial"/>
                          <a:ea typeface="Times New Roman"/>
                          <a:cs typeface="Times New Roman"/>
                        </a:rPr>
                        <a:t>0,00</a:t>
                      </a:r>
                      <a:endParaRPr lang="es-CO" sz="1600" dirty="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c>
                  <a:txBody>
                    <a:bodyPr/>
                    <a:lstStyle/>
                    <a:p>
                      <a:pPr algn="r">
                        <a:spcAft>
                          <a:spcPts val="0"/>
                        </a:spcAft>
                      </a:pPr>
                      <a:r>
                        <a:rPr lang="es-CO" sz="1100">
                          <a:latin typeface="Arial"/>
                          <a:ea typeface="Times New Roman"/>
                          <a:cs typeface="Times New Roman"/>
                        </a:rPr>
                        <a:t>0,00</a:t>
                      </a:r>
                      <a:endParaRPr lang="es-CO" sz="1600">
                        <a:latin typeface="Arial"/>
                        <a:ea typeface="Times New Roman"/>
                        <a:cs typeface="Times New Roman"/>
                      </a:endParaRPr>
                    </a:p>
                  </a:txBody>
                  <a:tcPr marL="44357" marR="44357" marT="0" marB="0" anchor="b">
                    <a:lnL>
                      <a:noFill/>
                    </a:lnL>
                    <a:lnR>
                      <a:noFill/>
                    </a:lnR>
                    <a:lnT>
                      <a:noFill/>
                    </a:lnT>
                    <a:lnB>
                      <a:noFill/>
                    </a:lnB>
                    <a:solidFill>
                      <a:srgbClr val="FFFFFF"/>
                    </a:solidFill>
                  </a:tcPr>
                </a:tc>
              </a:tr>
              <a:tr h="260397">
                <a:tc>
                  <a:txBody>
                    <a:bodyPr/>
                    <a:lstStyle/>
                    <a:p>
                      <a:pPr>
                        <a:spcAft>
                          <a:spcPts val="0"/>
                        </a:spcAft>
                      </a:pPr>
                      <a:r>
                        <a:rPr lang="es-CO" sz="1200">
                          <a:latin typeface="Arial"/>
                          <a:ea typeface="Times New Roman"/>
                          <a:cs typeface="Times New Roman"/>
                        </a:rPr>
                        <a:t>8. Inversión</a:t>
                      </a:r>
                      <a:endParaRPr lang="es-CO" sz="20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CO" sz="1100">
                          <a:latin typeface="Arial"/>
                          <a:ea typeface="Times New Roman"/>
                          <a:cs typeface="Times New Roman"/>
                        </a:rPr>
                        <a:t>5,21</a:t>
                      </a:r>
                      <a:endParaRPr lang="es-CO" sz="16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CO" sz="1100">
                          <a:latin typeface="Arial"/>
                          <a:ea typeface="Times New Roman"/>
                          <a:cs typeface="Times New Roman"/>
                        </a:rPr>
                        <a:t>4,72</a:t>
                      </a:r>
                      <a:endParaRPr lang="es-CO" sz="16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CO" sz="1100">
                          <a:latin typeface="Arial"/>
                          <a:ea typeface="Times New Roman"/>
                          <a:cs typeface="Times New Roman"/>
                        </a:rPr>
                        <a:t>4,97</a:t>
                      </a:r>
                      <a:endParaRPr lang="es-CO" sz="16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CO" sz="1100">
                          <a:latin typeface="Arial"/>
                          <a:ea typeface="Times New Roman"/>
                          <a:cs typeface="Times New Roman"/>
                        </a:rPr>
                        <a:t>3,89</a:t>
                      </a:r>
                      <a:endParaRPr lang="es-CO" sz="16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CO" sz="1100">
                          <a:latin typeface="Arial"/>
                          <a:ea typeface="Times New Roman"/>
                          <a:cs typeface="Times New Roman"/>
                        </a:rPr>
                        <a:t>3,83</a:t>
                      </a:r>
                      <a:endParaRPr lang="es-CO" sz="16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CO" sz="1100">
                          <a:latin typeface="Arial"/>
                          <a:ea typeface="Times New Roman"/>
                          <a:cs typeface="Times New Roman"/>
                        </a:rPr>
                        <a:t>3,78</a:t>
                      </a:r>
                      <a:endParaRPr lang="es-CO" sz="16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CO" sz="1100">
                          <a:latin typeface="Arial"/>
                          <a:ea typeface="Times New Roman"/>
                          <a:cs typeface="Times New Roman"/>
                        </a:rPr>
                        <a:t>3,75</a:t>
                      </a:r>
                      <a:endParaRPr lang="es-CO" sz="16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CO" sz="1100">
                          <a:latin typeface="Arial"/>
                          <a:ea typeface="Times New Roman"/>
                          <a:cs typeface="Times New Roman"/>
                        </a:rPr>
                        <a:t>3,71</a:t>
                      </a:r>
                      <a:endParaRPr lang="es-CO" sz="16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CO" sz="1100">
                          <a:latin typeface="Arial"/>
                          <a:ea typeface="Times New Roman"/>
                          <a:cs typeface="Times New Roman"/>
                        </a:rPr>
                        <a:t>3,67</a:t>
                      </a:r>
                      <a:endParaRPr lang="es-CO" sz="16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CO" sz="1100">
                          <a:latin typeface="Arial"/>
                          <a:ea typeface="Times New Roman"/>
                          <a:cs typeface="Times New Roman"/>
                        </a:rPr>
                        <a:t>3,63</a:t>
                      </a:r>
                      <a:endParaRPr lang="es-CO" sz="16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s-CO" sz="1100">
                          <a:latin typeface="Arial"/>
                          <a:ea typeface="Times New Roman"/>
                          <a:cs typeface="Times New Roman"/>
                        </a:rPr>
                        <a:t>3,59</a:t>
                      </a:r>
                      <a:endParaRPr lang="es-CO" sz="1600">
                        <a:latin typeface="Arial"/>
                        <a:ea typeface="Times New Roman"/>
                        <a:cs typeface="Times New Roman"/>
                      </a:endParaRPr>
                    </a:p>
                  </a:txBody>
                  <a:tcPr marL="44357" marR="4435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60397">
                <a:tc>
                  <a:txBody>
                    <a:bodyPr/>
                    <a:lstStyle/>
                    <a:p>
                      <a:pPr>
                        <a:spcAft>
                          <a:spcPts val="0"/>
                        </a:spcAft>
                      </a:pPr>
                      <a:r>
                        <a:rPr lang="es-CO" sz="1200" b="1">
                          <a:latin typeface="Arial"/>
                          <a:ea typeface="Times New Roman"/>
                          <a:cs typeface="Times New Roman"/>
                        </a:rPr>
                        <a:t>C. BALANCE TOTAL (A-B)</a:t>
                      </a:r>
                      <a:endParaRPr lang="es-CO" sz="20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-1,26</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-0,76</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-1,00</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0,10</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0,14</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0,18</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0,22</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0,27</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0,30</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dirty="0">
                          <a:latin typeface="Arial"/>
                          <a:ea typeface="Times New Roman"/>
                          <a:cs typeface="Times New Roman"/>
                        </a:rPr>
                        <a:t>0,32</a:t>
                      </a:r>
                      <a:endParaRPr lang="es-CO" sz="1600" dirty="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0,45</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r>
              <a:tr h="273416">
                <a:tc>
                  <a:txBody>
                    <a:bodyPr/>
                    <a:lstStyle/>
                    <a:p>
                      <a:pPr>
                        <a:spcAft>
                          <a:spcPts val="0"/>
                        </a:spcAft>
                      </a:pPr>
                      <a:r>
                        <a:rPr lang="es-CO" sz="1200" b="1" dirty="0">
                          <a:latin typeface="Arial"/>
                          <a:ea typeface="Times New Roman"/>
                          <a:cs typeface="Times New Roman"/>
                        </a:rPr>
                        <a:t>D. BALANCE PRIMARIO </a:t>
                      </a:r>
                      <a:endParaRPr lang="es-CO" sz="2000" dirty="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-1,17</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-0,64</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dirty="0">
                          <a:latin typeface="Arial"/>
                          <a:ea typeface="Times New Roman"/>
                          <a:cs typeface="Times New Roman"/>
                        </a:rPr>
                        <a:t>-0,85</a:t>
                      </a:r>
                      <a:endParaRPr lang="es-CO" sz="1600" dirty="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0,25</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0,28</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0,29</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0,33</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0,35</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a:latin typeface="Arial"/>
                          <a:ea typeface="Times New Roman"/>
                          <a:cs typeface="Times New Roman"/>
                        </a:rPr>
                        <a:t>0,37</a:t>
                      </a:r>
                      <a:endParaRPr lang="es-CO" sz="160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dirty="0">
                          <a:latin typeface="Arial"/>
                          <a:ea typeface="Times New Roman"/>
                          <a:cs typeface="Times New Roman"/>
                        </a:rPr>
                        <a:t>0,39</a:t>
                      </a:r>
                      <a:endParaRPr lang="es-CO" sz="1600" dirty="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c>
                  <a:txBody>
                    <a:bodyPr/>
                    <a:lstStyle/>
                    <a:p>
                      <a:pPr algn="r">
                        <a:spcAft>
                          <a:spcPts val="0"/>
                        </a:spcAft>
                      </a:pPr>
                      <a:r>
                        <a:rPr lang="es-CO" sz="1100" b="1" dirty="0">
                          <a:latin typeface="Arial"/>
                          <a:ea typeface="Times New Roman"/>
                          <a:cs typeface="Times New Roman"/>
                        </a:rPr>
                        <a:t>0,51</a:t>
                      </a:r>
                      <a:endParaRPr lang="es-CO" sz="1600" dirty="0">
                        <a:latin typeface="Arial"/>
                        <a:ea typeface="Times New Roman"/>
                        <a:cs typeface="Times New Roman"/>
                      </a:endParaRPr>
                    </a:p>
                  </a:txBody>
                  <a:tcPr marL="44357" marR="44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9F3"/>
                    </a:solidFill>
                  </a:tcPr>
                </a:tc>
              </a:tr>
            </a:tbl>
          </a:graphicData>
        </a:graphic>
      </p:graphicFrame>
      <p:sp>
        <p:nvSpPr>
          <p:cNvPr id="10" name="9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1" name="10 Rectángulo"/>
          <p:cNvSpPr/>
          <p:nvPr/>
        </p:nvSpPr>
        <p:spPr>
          <a:xfrm>
            <a:off x="0" y="-27384"/>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29890" name="Text Box 3"/>
          <p:cNvSpPr txBox="1">
            <a:spLocks noChangeArrowheads="1"/>
          </p:cNvSpPr>
          <p:nvPr/>
        </p:nvSpPr>
        <p:spPr bwMode="auto">
          <a:xfrm>
            <a:off x="2952750" y="107950"/>
            <a:ext cx="6515100" cy="584200"/>
          </a:xfrm>
          <a:prstGeom prst="rect">
            <a:avLst/>
          </a:prstGeom>
          <a:noFill/>
          <a:ln w="9525">
            <a:noFill/>
            <a:miter lim="800000"/>
            <a:headEnd/>
            <a:tailEnd/>
          </a:ln>
        </p:spPr>
        <p:txBody>
          <a:bodyPr>
            <a:spAutoFit/>
          </a:bodyPr>
          <a:lstStyle/>
          <a:p>
            <a:pPr algn="ctr"/>
            <a:r>
              <a:rPr lang="es-MX" sz="3200" b="1">
                <a:solidFill>
                  <a:schemeClr val="bg1"/>
                </a:solidFill>
                <a:latin typeface="Calibri" pitchFamily="34" charset="0"/>
              </a:rPr>
              <a:t>Marco Fiscal de Mediano Plazo</a:t>
            </a:r>
            <a:endParaRPr lang="es-ES" sz="3200" b="1">
              <a:solidFill>
                <a:schemeClr val="bg1"/>
              </a:solidFill>
              <a:latin typeface="Calibri" pitchFamily="34" charset="0"/>
            </a:endParaRPr>
          </a:p>
        </p:txBody>
      </p:sp>
      <p:sp>
        <p:nvSpPr>
          <p:cNvPr id="6" name="5 CuadroTexto"/>
          <p:cNvSpPr txBox="1"/>
          <p:nvPr/>
        </p:nvSpPr>
        <p:spPr>
          <a:xfrm>
            <a:off x="179512" y="971436"/>
            <a:ext cx="5256584" cy="369332"/>
          </a:xfrm>
          <a:prstGeom prst="rect">
            <a:avLst/>
          </a:prstGeom>
          <a:noFill/>
        </p:spPr>
        <p:txBody>
          <a:bodyPr wrap="square" rtlCol="0">
            <a:spAutoFit/>
          </a:bodyPr>
          <a:lstStyle/>
          <a:p>
            <a:r>
              <a:rPr lang="es-CO" b="1" dirty="0" smtClean="0"/>
              <a:t>Balance Financiero Administración Central </a:t>
            </a:r>
            <a:endParaRPr lang="es-CO" b="1" dirty="0"/>
          </a:p>
        </p:txBody>
      </p:sp>
      <p:sp>
        <p:nvSpPr>
          <p:cNvPr id="7" name="6 CuadroTexto"/>
          <p:cNvSpPr txBox="1"/>
          <p:nvPr/>
        </p:nvSpPr>
        <p:spPr>
          <a:xfrm>
            <a:off x="7596336" y="1052736"/>
            <a:ext cx="1872208" cy="307777"/>
          </a:xfrm>
          <a:prstGeom prst="rect">
            <a:avLst/>
          </a:prstGeom>
          <a:noFill/>
        </p:spPr>
        <p:txBody>
          <a:bodyPr wrap="square" rtlCol="0">
            <a:spAutoFit/>
          </a:bodyPr>
          <a:lstStyle/>
          <a:p>
            <a:r>
              <a:rPr lang="es-CO" sz="1400" dirty="0" smtClean="0"/>
              <a:t>% PIB Distrital</a:t>
            </a:r>
            <a:endParaRPr lang="es-CO" sz="1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12800" y="1771650"/>
            <a:ext cx="2757488" cy="749300"/>
          </a:xfrm>
          <a:prstGeom prst="rect">
            <a:avLst/>
          </a:prstGeom>
          <a:solidFill>
            <a:schemeClr val="bg1"/>
          </a:solidFill>
          <a:ln w="12700">
            <a:solidFill>
              <a:schemeClr val="bg1"/>
            </a:solidFill>
            <a:miter lim="800000"/>
            <a:headEnd/>
            <a:tailEnd/>
          </a:ln>
        </p:spPr>
        <p:txBody>
          <a:bodyPr wrap="none" anchor="ctr"/>
          <a:lstStyle/>
          <a:p>
            <a:endParaRPr lang="es-CO"/>
          </a:p>
        </p:txBody>
      </p:sp>
      <p:sp>
        <p:nvSpPr>
          <p:cNvPr id="30723" name="Rectangle 3"/>
          <p:cNvSpPr>
            <a:spLocks noChangeArrowheads="1"/>
          </p:cNvSpPr>
          <p:nvPr/>
        </p:nvSpPr>
        <p:spPr bwMode="auto">
          <a:xfrm>
            <a:off x="6459538" y="1062038"/>
            <a:ext cx="2257425" cy="795337"/>
          </a:xfrm>
          <a:prstGeom prst="rect">
            <a:avLst/>
          </a:prstGeom>
          <a:solidFill>
            <a:schemeClr val="bg1"/>
          </a:solidFill>
          <a:ln w="12700">
            <a:solidFill>
              <a:schemeClr val="bg1"/>
            </a:solidFill>
            <a:miter lim="800000"/>
            <a:headEnd/>
            <a:tailEnd/>
          </a:ln>
        </p:spPr>
        <p:txBody>
          <a:bodyPr wrap="none" anchor="ctr"/>
          <a:lstStyle/>
          <a:p>
            <a:endParaRPr lang="es-CO"/>
          </a:p>
        </p:txBody>
      </p:sp>
      <p:sp>
        <p:nvSpPr>
          <p:cNvPr id="30724" name="Rectangle 4"/>
          <p:cNvSpPr>
            <a:spLocks noChangeArrowheads="1"/>
          </p:cNvSpPr>
          <p:nvPr/>
        </p:nvSpPr>
        <p:spPr bwMode="auto">
          <a:xfrm>
            <a:off x="3529013" y="188913"/>
            <a:ext cx="5795962" cy="554037"/>
          </a:xfrm>
          <a:prstGeom prst="rect">
            <a:avLst/>
          </a:prstGeom>
          <a:noFill/>
          <a:ln w="9525">
            <a:noFill/>
            <a:miter lim="800000"/>
            <a:headEnd/>
            <a:tailEnd/>
          </a:ln>
        </p:spPr>
        <p:txBody>
          <a:bodyPr>
            <a:spAutoFit/>
          </a:bodyPr>
          <a:lstStyle/>
          <a:p>
            <a:r>
              <a:rPr lang="es-ES_tradnl" sz="3000" b="1">
                <a:solidFill>
                  <a:schemeClr val="bg1"/>
                </a:solidFill>
                <a:latin typeface="Calibri" pitchFamily="34" charset="0"/>
              </a:rPr>
              <a:t>Criterios para el Cálculo de Gastos</a:t>
            </a:r>
          </a:p>
        </p:txBody>
      </p:sp>
      <p:sp>
        <p:nvSpPr>
          <p:cNvPr id="25605" name="Rectangle 5"/>
          <p:cNvSpPr>
            <a:spLocks noChangeArrowheads="1"/>
          </p:cNvSpPr>
          <p:nvPr/>
        </p:nvSpPr>
        <p:spPr bwMode="auto">
          <a:xfrm>
            <a:off x="395288" y="1063625"/>
            <a:ext cx="3273425" cy="952500"/>
          </a:xfrm>
          <a:prstGeom prst="rect">
            <a:avLst/>
          </a:prstGeom>
          <a:noFill/>
          <a:ln w="12700">
            <a:noFill/>
            <a:miter lim="800000"/>
            <a:headEnd/>
            <a:tailEnd/>
          </a:ln>
        </p:spPr>
        <p:txBody>
          <a:bodyPr lIns="90488" tIns="44450" rIns="90488" bIns="44450">
            <a:spAutoFit/>
          </a:bodyPr>
          <a:lstStyle/>
          <a:p>
            <a:pPr algn="ctr" eaLnBrk="0" hangingPunct="0">
              <a:defRPr/>
            </a:pPr>
            <a:r>
              <a:rPr lang="es-ES_tradnl" sz="2800" b="1" dirty="0">
                <a:solidFill>
                  <a:srgbClr val="1C1C1C"/>
                </a:solidFill>
                <a:latin typeface="+mn-lt"/>
              </a:rPr>
              <a:t>GASTOS</a:t>
            </a:r>
          </a:p>
          <a:p>
            <a:pPr algn="ctr" eaLnBrk="0" hangingPunct="0">
              <a:defRPr/>
            </a:pPr>
            <a:r>
              <a:rPr lang="es-ES_tradnl" sz="2800" b="1" dirty="0">
                <a:solidFill>
                  <a:srgbClr val="1C1C1C"/>
                </a:solidFill>
                <a:latin typeface="+mn-lt"/>
              </a:rPr>
              <a:t>FUNCIONAMIENTO</a:t>
            </a:r>
            <a:endParaRPr lang="es-ES_tradnl" sz="2800" b="1" dirty="0">
              <a:solidFill>
                <a:srgbClr val="FFCC00"/>
              </a:solidFill>
              <a:latin typeface="+mn-lt"/>
            </a:endParaRPr>
          </a:p>
        </p:txBody>
      </p:sp>
      <p:sp>
        <p:nvSpPr>
          <p:cNvPr id="25606" name="Rectangle 6"/>
          <p:cNvSpPr>
            <a:spLocks noChangeArrowheads="1"/>
          </p:cNvSpPr>
          <p:nvPr/>
        </p:nvSpPr>
        <p:spPr bwMode="auto">
          <a:xfrm>
            <a:off x="6240463" y="1206500"/>
            <a:ext cx="2317750" cy="582613"/>
          </a:xfrm>
          <a:prstGeom prst="rect">
            <a:avLst/>
          </a:prstGeom>
          <a:noFill/>
          <a:ln w="12700">
            <a:noFill/>
            <a:miter lim="800000"/>
            <a:headEnd/>
            <a:tailEnd/>
          </a:ln>
        </p:spPr>
        <p:txBody>
          <a:bodyPr lIns="90488" tIns="44450" rIns="90488" bIns="44450">
            <a:spAutoFit/>
          </a:bodyPr>
          <a:lstStyle/>
          <a:p>
            <a:pPr algn="ctr" eaLnBrk="0" hangingPunct="0">
              <a:defRPr/>
            </a:pPr>
            <a:r>
              <a:rPr lang="es-ES_tradnl" sz="3200" b="1" dirty="0">
                <a:solidFill>
                  <a:srgbClr val="1C1C1C"/>
                </a:solidFill>
                <a:latin typeface="+mn-lt"/>
              </a:rPr>
              <a:t>INVERSIÓN</a:t>
            </a:r>
          </a:p>
        </p:txBody>
      </p:sp>
      <p:sp>
        <p:nvSpPr>
          <p:cNvPr id="25607" name="Rectangle 7"/>
          <p:cNvSpPr>
            <a:spLocks noChangeArrowheads="1"/>
          </p:cNvSpPr>
          <p:nvPr/>
        </p:nvSpPr>
        <p:spPr bwMode="auto">
          <a:xfrm>
            <a:off x="457200" y="3298825"/>
            <a:ext cx="2819400" cy="233362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90488" tIns="44450" rIns="90488" bIns="44450">
            <a:spAutoFit/>
          </a:bodyPr>
          <a:lstStyle/>
          <a:p>
            <a:pPr marL="185738" indent="-185738" eaLnBrk="0" hangingPunct="0">
              <a:buFontTx/>
              <a:buChar char="•"/>
              <a:defRPr/>
            </a:pPr>
            <a:r>
              <a:rPr lang="es-ES_tradnl" sz="2100" b="1" dirty="0">
                <a:solidFill>
                  <a:schemeClr val="tx1"/>
                </a:solidFill>
              </a:rPr>
              <a:t>Planta de Personal</a:t>
            </a:r>
          </a:p>
          <a:p>
            <a:pPr marL="185738" indent="-185738" eaLnBrk="0" hangingPunct="0">
              <a:buFontTx/>
              <a:buChar char="•"/>
              <a:defRPr/>
            </a:pPr>
            <a:r>
              <a:rPr lang="es-ES_tradnl" sz="2100" b="1" dirty="0">
                <a:solidFill>
                  <a:schemeClr val="tx1"/>
                </a:solidFill>
              </a:rPr>
              <a:t>Factor </a:t>
            </a:r>
            <a:r>
              <a:rPr lang="es-ES_tradnl" sz="2100" b="1" dirty="0" err="1">
                <a:solidFill>
                  <a:schemeClr val="tx1"/>
                </a:solidFill>
              </a:rPr>
              <a:t>Prestacional</a:t>
            </a:r>
            <a:endParaRPr lang="es-ES_tradnl" sz="2100" b="1" dirty="0">
              <a:solidFill>
                <a:schemeClr val="tx1"/>
              </a:solidFill>
            </a:endParaRPr>
          </a:p>
          <a:p>
            <a:pPr marL="185738" indent="-185738" eaLnBrk="0" hangingPunct="0">
              <a:buFontTx/>
              <a:buChar char="•"/>
              <a:defRPr/>
            </a:pPr>
            <a:r>
              <a:rPr lang="es-ES_tradnl" sz="2100" b="1" dirty="0">
                <a:solidFill>
                  <a:schemeClr val="tx1"/>
                </a:solidFill>
              </a:rPr>
              <a:t>Gastos Mínimos Esenciales</a:t>
            </a:r>
          </a:p>
          <a:p>
            <a:pPr marL="185738" indent="-185738" eaLnBrk="0" hangingPunct="0">
              <a:buFontTx/>
              <a:buChar char="•"/>
              <a:defRPr/>
            </a:pPr>
            <a:r>
              <a:rPr lang="es-ES_tradnl" sz="2100" b="1" dirty="0">
                <a:solidFill>
                  <a:schemeClr val="tx1"/>
                </a:solidFill>
              </a:rPr>
              <a:t>Gastos Generales </a:t>
            </a:r>
          </a:p>
          <a:p>
            <a:pPr marL="185738" indent="-185738" eaLnBrk="0" hangingPunct="0">
              <a:buFontTx/>
              <a:buChar char="•"/>
              <a:defRPr/>
            </a:pPr>
            <a:r>
              <a:rPr lang="es-ES_tradnl" sz="2100" b="1" dirty="0">
                <a:solidFill>
                  <a:schemeClr val="tx1"/>
                </a:solidFill>
              </a:rPr>
              <a:t>Transferencias  Legales</a:t>
            </a:r>
          </a:p>
        </p:txBody>
      </p:sp>
      <p:sp>
        <p:nvSpPr>
          <p:cNvPr id="25608" name="Rectangle 8"/>
          <p:cNvSpPr>
            <a:spLocks noChangeArrowheads="1"/>
          </p:cNvSpPr>
          <p:nvPr/>
        </p:nvSpPr>
        <p:spPr bwMode="auto">
          <a:xfrm>
            <a:off x="6477000" y="3299048"/>
            <a:ext cx="2209800" cy="224420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0488" tIns="44450" rIns="90488" bIns="44450">
            <a:spAutoFit/>
          </a:bodyPr>
          <a:lstStyle/>
          <a:p>
            <a:pPr marL="185738" indent="-185738" eaLnBrk="0" hangingPunct="0">
              <a:buFontTx/>
              <a:buChar char="•"/>
              <a:defRPr/>
            </a:pPr>
            <a:r>
              <a:rPr lang="es-ES_tradnl" sz="2000" b="1" dirty="0">
                <a:solidFill>
                  <a:schemeClr val="tx1"/>
                </a:solidFill>
              </a:rPr>
              <a:t>Plan de Desarrollo</a:t>
            </a:r>
          </a:p>
          <a:p>
            <a:pPr marL="185738" indent="-185738" eaLnBrk="0" hangingPunct="0">
              <a:buFontTx/>
              <a:buChar char="•"/>
              <a:defRPr/>
            </a:pPr>
            <a:r>
              <a:rPr lang="es-ES_tradnl" sz="2000" b="1" dirty="0">
                <a:solidFill>
                  <a:schemeClr val="tx1"/>
                </a:solidFill>
              </a:rPr>
              <a:t>Plan Anual de inversiones</a:t>
            </a:r>
          </a:p>
          <a:p>
            <a:pPr marL="185738" indent="-185738" eaLnBrk="0" hangingPunct="0">
              <a:buFontTx/>
              <a:buChar char="•"/>
              <a:defRPr/>
            </a:pPr>
            <a:r>
              <a:rPr lang="es-ES_tradnl" sz="2000" b="1" dirty="0">
                <a:solidFill>
                  <a:schemeClr val="tx1"/>
                </a:solidFill>
              </a:rPr>
              <a:t>Gastos Recurrentes</a:t>
            </a:r>
          </a:p>
          <a:p>
            <a:pPr marL="185738" indent="-185738" eaLnBrk="0" hangingPunct="0">
              <a:buFontTx/>
              <a:buChar char="•"/>
              <a:defRPr/>
            </a:pPr>
            <a:r>
              <a:rPr lang="es-ES_tradnl" sz="2000" b="1" dirty="0">
                <a:solidFill>
                  <a:schemeClr val="tx1"/>
                </a:solidFill>
              </a:rPr>
              <a:t>Plan de Acción</a:t>
            </a:r>
          </a:p>
        </p:txBody>
      </p:sp>
      <p:sp>
        <p:nvSpPr>
          <p:cNvPr id="25609" name="Rectangle 9"/>
          <p:cNvSpPr>
            <a:spLocks noChangeArrowheads="1"/>
          </p:cNvSpPr>
          <p:nvPr/>
        </p:nvSpPr>
        <p:spPr bwMode="auto">
          <a:xfrm>
            <a:off x="533400" y="3222625"/>
            <a:ext cx="2743200" cy="2438400"/>
          </a:xfrm>
          <a:prstGeom prst="rect">
            <a:avLst/>
          </a:prstGeom>
          <a:noFill/>
          <a:ln w="12700">
            <a:noFill/>
            <a:miter lim="800000"/>
            <a:headEnd/>
            <a:tailEnd/>
          </a:ln>
          <a:effectLst>
            <a:outerShdw blurRad="50800" dist="38100" dir="8100000" algn="tr" rotWithShape="0">
              <a:prstClr val="black">
                <a:alpha val="40000"/>
              </a:prstClr>
            </a:outerShdw>
          </a:effectLst>
        </p:spPr>
        <p:txBody>
          <a:bodyPr wrap="none" anchor="ctr"/>
          <a:lstStyle/>
          <a:p>
            <a:pPr>
              <a:defRPr/>
            </a:pPr>
            <a:endParaRPr lang="es-CO"/>
          </a:p>
        </p:txBody>
      </p:sp>
      <p:sp>
        <p:nvSpPr>
          <p:cNvPr id="30732" name="Rectangle 12"/>
          <p:cNvSpPr>
            <a:spLocks noChangeArrowheads="1"/>
          </p:cNvSpPr>
          <p:nvPr/>
        </p:nvSpPr>
        <p:spPr bwMode="auto">
          <a:xfrm>
            <a:off x="3817938" y="1762125"/>
            <a:ext cx="2257425" cy="779463"/>
          </a:xfrm>
          <a:prstGeom prst="rect">
            <a:avLst/>
          </a:prstGeom>
          <a:solidFill>
            <a:schemeClr val="bg1"/>
          </a:solidFill>
          <a:ln w="12700">
            <a:solidFill>
              <a:schemeClr val="bg1"/>
            </a:solidFill>
            <a:miter lim="800000"/>
            <a:headEnd/>
            <a:tailEnd/>
          </a:ln>
        </p:spPr>
        <p:txBody>
          <a:bodyPr wrap="none" anchor="ctr"/>
          <a:lstStyle/>
          <a:p>
            <a:endParaRPr lang="es-CO"/>
          </a:p>
        </p:txBody>
      </p:sp>
      <p:sp>
        <p:nvSpPr>
          <p:cNvPr id="25613" name="Rectangle 13"/>
          <p:cNvSpPr>
            <a:spLocks noChangeArrowheads="1"/>
          </p:cNvSpPr>
          <p:nvPr/>
        </p:nvSpPr>
        <p:spPr bwMode="auto">
          <a:xfrm>
            <a:off x="4087813" y="1203325"/>
            <a:ext cx="1565275" cy="582613"/>
          </a:xfrm>
          <a:prstGeom prst="rect">
            <a:avLst/>
          </a:prstGeom>
          <a:noFill/>
          <a:ln w="12700">
            <a:noFill/>
            <a:miter lim="800000"/>
            <a:headEnd/>
            <a:tailEnd/>
          </a:ln>
        </p:spPr>
        <p:txBody>
          <a:bodyPr lIns="90488" tIns="44450" rIns="90488" bIns="44450">
            <a:spAutoFit/>
          </a:bodyPr>
          <a:lstStyle/>
          <a:p>
            <a:pPr algn="ctr" eaLnBrk="0" hangingPunct="0">
              <a:defRPr/>
            </a:pPr>
            <a:r>
              <a:rPr lang="es-ES_tradnl" sz="3200" b="1" dirty="0">
                <a:solidFill>
                  <a:srgbClr val="1C1C1C"/>
                </a:solidFill>
                <a:latin typeface="+mn-lt"/>
              </a:rPr>
              <a:t>DEUDA</a:t>
            </a:r>
          </a:p>
        </p:txBody>
      </p:sp>
      <p:sp>
        <p:nvSpPr>
          <p:cNvPr id="25614" name="Rectangle 14"/>
          <p:cNvSpPr>
            <a:spLocks noChangeArrowheads="1"/>
          </p:cNvSpPr>
          <p:nvPr/>
        </p:nvSpPr>
        <p:spPr bwMode="auto">
          <a:xfrm>
            <a:off x="3923928" y="3375248"/>
            <a:ext cx="2304256" cy="199798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90488" tIns="44450" rIns="90488" bIns="44450">
            <a:spAutoFit/>
          </a:bodyPr>
          <a:lstStyle/>
          <a:p>
            <a:pPr marL="185738" indent="-185738" eaLnBrk="0" hangingPunct="0">
              <a:buFontTx/>
              <a:buChar char="•"/>
              <a:defRPr/>
            </a:pPr>
            <a:r>
              <a:rPr lang="es-ES_tradnl" sz="2000" b="1" dirty="0">
                <a:solidFill>
                  <a:schemeClr val="tx1"/>
                </a:solidFill>
              </a:rPr>
              <a:t>Devaluación</a:t>
            </a:r>
          </a:p>
          <a:p>
            <a:pPr marL="185738" indent="-185738" eaLnBrk="0" hangingPunct="0">
              <a:buFontTx/>
              <a:buChar char="•"/>
              <a:defRPr/>
            </a:pPr>
            <a:r>
              <a:rPr lang="es-ES_tradnl" sz="2000" b="1" dirty="0">
                <a:solidFill>
                  <a:schemeClr val="tx1"/>
                </a:solidFill>
              </a:rPr>
              <a:t>Plan de Pagos</a:t>
            </a:r>
          </a:p>
          <a:p>
            <a:pPr marL="185738" indent="-185738" eaLnBrk="0" hangingPunct="0">
              <a:buFontTx/>
              <a:buChar char="•"/>
              <a:defRPr/>
            </a:pPr>
            <a:r>
              <a:rPr lang="es-ES_tradnl" sz="2000" b="1" dirty="0">
                <a:solidFill>
                  <a:schemeClr val="tx1"/>
                </a:solidFill>
              </a:rPr>
              <a:t>Programa de Desembolsos</a:t>
            </a:r>
          </a:p>
          <a:p>
            <a:pPr marL="185738" indent="-185738" eaLnBrk="0" hangingPunct="0">
              <a:buFontTx/>
              <a:buChar char="•"/>
              <a:defRPr/>
            </a:pPr>
            <a:r>
              <a:rPr lang="es-ES_tradnl" sz="2000" b="1" dirty="0">
                <a:solidFill>
                  <a:schemeClr val="tx1"/>
                </a:solidFill>
              </a:rPr>
              <a:t>DTF</a:t>
            </a:r>
          </a:p>
          <a:p>
            <a:pPr marL="185738" indent="-185738" eaLnBrk="0" hangingPunct="0">
              <a:buFontTx/>
              <a:buChar char="•"/>
              <a:defRPr/>
            </a:pPr>
            <a:r>
              <a:rPr lang="es-ES_tradnl" sz="2000" b="1" dirty="0">
                <a:solidFill>
                  <a:schemeClr val="tx1"/>
                </a:solidFill>
              </a:rPr>
              <a:t>Tasas de Interé</a:t>
            </a:r>
            <a:r>
              <a:rPr lang="es-ES_tradnl" sz="2000" b="1" dirty="0"/>
              <a:t>s</a:t>
            </a:r>
          </a:p>
        </p:txBody>
      </p:sp>
      <p:sp>
        <p:nvSpPr>
          <p:cNvPr id="16" name="15 Flecha abajo"/>
          <p:cNvSpPr/>
          <p:nvPr/>
        </p:nvSpPr>
        <p:spPr>
          <a:xfrm>
            <a:off x="1908175" y="2143125"/>
            <a:ext cx="360363"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7" name="16 Flecha abajo"/>
          <p:cNvSpPr/>
          <p:nvPr/>
        </p:nvSpPr>
        <p:spPr>
          <a:xfrm>
            <a:off x="4716463" y="2070100"/>
            <a:ext cx="360362" cy="792163"/>
          </a:xfrm>
          <a:prstGeom prst="downArrow">
            <a:avLst/>
          </a:prstGeom>
          <a:solidFill>
            <a:srgbClr val="7030A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8" name="17 Flecha abajo"/>
          <p:cNvSpPr/>
          <p:nvPr/>
        </p:nvSpPr>
        <p:spPr>
          <a:xfrm>
            <a:off x="7308850" y="2070100"/>
            <a:ext cx="358775"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68313" y="1268413"/>
            <a:ext cx="8001000" cy="1816100"/>
          </a:xfrm>
          <a:prstGeom prst="rect">
            <a:avLst/>
          </a:prstGeom>
          <a:noFill/>
          <a:ln w="9525">
            <a:noFill/>
            <a:miter lim="800000"/>
            <a:headEnd/>
            <a:tailEnd/>
          </a:ln>
        </p:spPr>
        <p:txBody>
          <a:bodyPr>
            <a:spAutoFit/>
          </a:bodyPr>
          <a:lstStyle/>
          <a:p>
            <a:pPr algn="just">
              <a:spcBef>
                <a:spcPct val="30000"/>
              </a:spcBef>
              <a:defRPr/>
            </a:pPr>
            <a:r>
              <a:rPr lang="es-ES" sz="2800" dirty="0">
                <a:latin typeface="+mn-lt"/>
                <a:cs typeface="Tahoma" pitchFamily="34" charset="0"/>
              </a:rPr>
              <a:t>Una vez se calculen los ingresos y los gastos mínimos necesarios para ofrecer a la ciudad bienes y servicios con calidad y oportunidad, se evaluarán los límites que en materia de Ley de Saneamiento Fiscal</a:t>
            </a:r>
            <a:r>
              <a:rPr lang="es-CO" sz="2800" dirty="0">
                <a:latin typeface="+mn-lt"/>
                <a:cs typeface="Tahoma" pitchFamily="34" charset="0"/>
              </a:rPr>
              <a:t>.</a:t>
            </a:r>
            <a:endParaRPr lang="es-ES" sz="2800" dirty="0">
              <a:latin typeface="+mn-lt"/>
              <a:cs typeface="Tahoma" pitchFamily="34" charset="0"/>
            </a:endParaRPr>
          </a:p>
        </p:txBody>
      </p:sp>
      <p:sp>
        <p:nvSpPr>
          <p:cNvPr id="26627" name="Text Box 3"/>
          <p:cNvSpPr txBox="1">
            <a:spLocks noChangeArrowheads="1"/>
          </p:cNvSpPr>
          <p:nvPr/>
        </p:nvSpPr>
        <p:spPr bwMode="auto">
          <a:xfrm>
            <a:off x="3563938" y="115888"/>
            <a:ext cx="5464175" cy="708025"/>
          </a:xfrm>
          <a:prstGeom prst="rect">
            <a:avLst/>
          </a:prstGeom>
          <a:noFill/>
          <a:ln w="9525">
            <a:noFill/>
            <a:miter lim="800000"/>
            <a:headEnd/>
            <a:tailEnd/>
          </a:ln>
        </p:spPr>
        <p:txBody>
          <a:bodyPr>
            <a:spAutoFit/>
          </a:bodyPr>
          <a:lstStyle/>
          <a:p>
            <a:pPr algn="ctr">
              <a:defRPr/>
            </a:pPr>
            <a:r>
              <a:rPr lang="es-ES_tradnl" sz="4000" b="1" dirty="0">
                <a:solidFill>
                  <a:schemeClr val="bg1"/>
                </a:solidFill>
                <a:latin typeface="+mj-lt"/>
              </a:rPr>
              <a:t>Aplicación Ley 617</a:t>
            </a:r>
            <a:endParaRPr lang="es-ES" sz="4000" b="1" dirty="0">
              <a:solidFill>
                <a:schemeClr val="bg1"/>
              </a:solidFill>
              <a:latin typeface="+mj-lt"/>
            </a:endParaRPr>
          </a:p>
        </p:txBody>
      </p:sp>
      <p:graphicFrame>
        <p:nvGraphicFramePr>
          <p:cNvPr id="4" name="Group 2"/>
          <p:cNvGraphicFramePr>
            <a:graphicFrameLocks noGrp="1"/>
          </p:cNvGraphicFramePr>
          <p:nvPr/>
        </p:nvGraphicFramePr>
        <p:xfrm>
          <a:off x="571500" y="3286125"/>
          <a:ext cx="8077200" cy="2444930"/>
        </p:xfrm>
        <a:graphic>
          <a:graphicData uri="http://schemas.openxmlformats.org/drawingml/2006/table">
            <a:tbl>
              <a:tblPr/>
              <a:tblGrid>
                <a:gridCol w="2362200"/>
                <a:gridCol w="1143000"/>
                <a:gridCol w="1524000"/>
                <a:gridCol w="1676400"/>
                <a:gridCol w="1371600"/>
              </a:tblGrid>
              <a:tr h="705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O" sz="2400" b="0" i="0" u="none" strike="noStrike" cap="none" normalizeH="0" baseline="0" dirty="0" smtClean="0">
                        <a:ln>
                          <a:noFill/>
                        </a:ln>
                        <a:solidFill>
                          <a:schemeClr val="tx1"/>
                        </a:solidFill>
                        <a:effectLst/>
                        <a:latin typeface="+mn-lt"/>
                      </a:endParaRPr>
                    </a:p>
                  </a:txBody>
                  <a:tcPr marL="92075" marR="92075" marT="46022" marB="460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rPr>
                        <a:t>2001</a:t>
                      </a:r>
                      <a:endParaRPr kumimoji="0" lang="es-ES" sz="2400" b="0" i="0" u="none" strike="noStrike" cap="none" normalizeH="0" baseline="0" dirty="0" smtClean="0">
                        <a:ln>
                          <a:noFill/>
                        </a:ln>
                        <a:solidFill>
                          <a:schemeClr val="tx1"/>
                        </a:solidFill>
                        <a:effectLst/>
                        <a:latin typeface="+mn-lt"/>
                      </a:endParaRPr>
                    </a:p>
                  </a:txBody>
                  <a:tcPr marL="92075" marR="92075" marT="46022" marB="460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rPr>
                        <a:t>2002</a:t>
                      </a:r>
                      <a:endParaRPr kumimoji="0" lang="es-ES" sz="2400" b="0" i="0" u="none" strike="noStrike" cap="none" normalizeH="0" baseline="0" dirty="0" smtClean="0">
                        <a:ln>
                          <a:noFill/>
                        </a:ln>
                        <a:solidFill>
                          <a:schemeClr val="tx1"/>
                        </a:solidFill>
                        <a:effectLst/>
                        <a:latin typeface="+mn-lt"/>
                      </a:endParaRPr>
                    </a:p>
                  </a:txBody>
                  <a:tcPr marL="92075" marR="92075" marT="46022" marB="460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rPr>
                        <a:t>2003</a:t>
                      </a:r>
                      <a:endParaRPr kumimoji="0" lang="es-ES" sz="2400" b="0" i="0" u="none" strike="noStrike" cap="none" normalizeH="0" baseline="0" dirty="0" smtClean="0">
                        <a:ln>
                          <a:noFill/>
                        </a:ln>
                        <a:solidFill>
                          <a:schemeClr val="tx1"/>
                        </a:solidFill>
                        <a:effectLst/>
                        <a:latin typeface="+mn-lt"/>
                      </a:endParaRPr>
                    </a:p>
                  </a:txBody>
                  <a:tcPr marL="92075" marR="92075" marT="46022" marB="460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400" b="1" i="0" u="none" strike="noStrike" cap="none" normalizeH="0" baseline="0" dirty="0" smtClean="0">
                          <a:ln>
                            <a:noFill/>
                          </a:ln>
                          <a:solidFill>
                            <a:schemeClr val="tx1"/>
                          </a:solidFill>
                          <a:effectLst/>
                          <a:latin typeface="+mn-lt"/>
                        </a:rPr>
                        <a:t>2004</a:t>
                      </a:r>
                      <a:endParaRPr kumimoji="0" lang="es-ES" sz="2400" b="1" i="0" u="none" strike="noStrike" cap="none" normalizeH="0" baseline="0" dirty="0" smtClean="0">
                        <a:ln>
                          <a:noFill/>
                        </a:ln>
                        <a:solidFill>
                          <a:schemeClr val="tx1"/>
                        </a:solidFill>
                        <a:effectLst/>
                        <a:latin typeface="+mn-lt"/>
                      </a:endParaRPr>
                    </a:p>
                  </a:txBody>
                  <a:tcPr marL="92075" marR="92075" marT="46022" marB="460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823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rPr>
                        <a:t>Administración Central</a:t>
                      </a:r>
                      <a:endParaRPr kumimoji="0" lang="es-ES" sz="2400" b="0" i="0" u="none" strike="noStrike" cap="none" normalizeH="0" baseline="0" dirty="0" smtClean="0">
                        <a:ln>
                          <a:noFill/>
                        </a:ln>
                        <a:solidFill>
                          <a:schemeClr val="tx1"/>
                        </a:solidFill>
                        <a:effectLst/>
                        <a:latin typeface="+mn-lt"/>
                      </a:endParaRPr>
                    </a:p>
                  </a:txBody>
                  <a:tcPr marL="92075" marR="92075" marT="46022" marB="460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rPr>
                        <a:t>58%</a:t>
                      </a:r>
                      <a:endParaRPr kumimoji="0" lang="es-ES" sz="2400" b="0" i="0" u="none" strike="noStrike" cap="none" normalizeH="0" baseline="0" dirty="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rPr>
                        <a:t>55%</a:t>
                      </a:r>
                      <a:endParaRPr kumimoji="0" lang="es-ES" sz="2400" b="0" i="0" u="none" strike="noStrike" cap="none" normalizeH="0" baseline="0" dirty="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rPr>
                        <a:t>52%</a:t>
                      </a:r>
                      <a:endParaRPr kumimoji="0" lang="es-ES" sz="2400" b="0" i="0" u="none" strike="noStrike" cap="none" normalizeH="0" baseline="0" dirty="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1" i="0" u="none" strike="noStrike" cap="none" normalizeH="0" baseline="0" dirty="0" smtClean="0">
                          <a:ln>
                            <a:noFill/>
                          </a:ln>
                          <a:solidFill>
                            <a:schemeClr val="tx1"/>
                          </a:solidFill>
                          <a:effectLst/>
                          <a:latin typeface="+mn-lt"/>
                        </a:rPr>
                        <a:t>50%</a:t>
                      </a:r>
                      <a:endParaRPr kumimoji="0" lang="es-ES" sz="2400" b="1" i="0" u="none" strike="noStrike" cap="none" normalizeH="0" baseline="0" dirty="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smtClean="0">
                          <a:ln>
                            <a:noFill/>
                          </a:ln>
                          <a:solidFill>
                            <a:schemeClr val="tx1"/>
                          </a:solidFill>
                          <a:effectLst/>
                          <a:latin typeface="+mn-lt"/>
                        </a:rPr>
                        <a:t>Concejo</a:t>
                      </a:r>
                      <a:endParaRPr kumimoji="0" lang="es-ES" sz="2400" b="0" i="0" u="none" strike="noStrike" cap="none" normalizeH="0" baseline="0" smtClean="0">
                        <a:ln>
                          <a:noFill/>
                        </a:ln>
                        <a:solidFill>
                          <a:schemeClr val="tx1"/>
                        </a:solidFill>
                        <a:effectLst/>
                        <a:latin typeface="+mn-lt"/>
                      </a:endParaRPr>
                    </a:p>
                  </a:txBody>
                  <a:tcPr marL="92075" marR="92075" marT="46022" marB="460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smtClean="0">
                          <a:ln>
                            <a:noFill/>
                          </a:ln>
                          <a:solidFill>
                            <a:schemeClr val="tx1"/>
                          </a:solidFill>
                          <a:effectLst/>
                          <a:latin typeface="+mn-lt"/>
                        </a:rPr>
                        <a:t>2.3%</a:t>
                      </a:r>
                      <a:endParaRPr kumimoji="0" lang="es-ES" sz="2400" b="0" i="0" u="none" strike="noStrike" cap="none" normalizeH="0" baseline="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smtClean="0">
                          <a:ln>
                            <a:noFill/>
                          </a:ln>
                          <a:solidFill>
                            <a:schemeClr val="tx1"/>
                          </a:solidFill>
                          <a:effectLst/>
                          <a:latin typeface="+mn-lt"/>
                        </a:rPr>
                        <a:t>2.2%</a:t>
                      </a:r>
                      <a:endParaRPr kumimoji="0" lang="es-ES" sz="2400" b="0" i="0" u="none" strike="noStrike" cap="none" normalizeH="0" baseline="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smtClean="0">
                          <a:ln>
                            <a:noFill/>
                          </a:ln>
                          <a:solidFill>
                            <a:schemeClr val="tx1"/>
                          </a:solidFill>
                          <a:effectLst/>
                          <a:latin typeface="+mn-lt"/>
                        </a:rPr>
                        <a:t>2.1%</a:t>
                      </a:r>
                      <a:endParaRPr kumimoji="0" lang="es-ES" sz="2400" b="0" i="0" u="none" strike="noStrike" cap="none" normalizeH="0" baseline="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1" i="0" u="none" strike="noStrike" cap="none" normalizeH="0" baseline="0" dirty="0" smtClean="0">
                          <a:ln>
                            <a:noFill/>
                          </a:ln>
                          <a:solidFill>
                            <a:schemeClr val="tx1"/>
                          </a:solidFill>
                          <a:effectLst/>
                          <a:latin typeface="+mn-lt"/>
                        </a:rPr>
                        <a:t>2.0%</a:t>
                      </a:r>
                      <a:endParaRPr kumimoji="0" lang="es-ES" sz="2400" b="1" i="0" u="none" strike="noStrike" cap="none" normalizeH="0" baseline="0" dirty="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smtClean="0">
                          <a:ln>
                            <a:noFill/>
                          </a:ln>
                          <a:solidFill>
                            <a:schemeClr val="tx1"/>
                          </a:solidFill>
                          <a:effectLst/>
                          <a:latin typeface="+mn-lt"/>
                        </a:rPr>
                        <a:t>Contraloría</a:t>
                      </a:r>
                      <a:endParaRPr kumimoji="0" lang="es-ES" sz="2400" b="0" i="0" u="none" strike="noStrike" cap="none" normalizeH="0" baseline="0" smtClean="0">
                        <a:ln>
                          <a:noFill/>
                        </a:ln>
                        <a:solidFill>
                          <a:schemeClr val="tx1"/>
                        </a:solidFill>
                        <a:effectLst/>
                        <a:latin typeface="+mn-lt"/>
                      </a:endParaRPr>
                    </a:p>
                  </a:txBody>
                  <a:tcPr marL="92075" marR="92075" marT="46022" marB="460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rPr>
                        <a:t>3.8%</a:t>
                      </a:r>
                      <a:endParaRPr kumimoji="0" lang="es-ES" sz="2400" b="0" i="0" u="none" strike="noStrike" cap="none" normalizeH="0" baseline="0" dirty="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rPr>
                        <a:t>3.5%</a:t>
                      </a:r>
                      <a:endParaRPr kumimoji="0" lang="es-ES" sz="2400" b="0" i="0" u="none" strike="noStrike" cap="none" normalizeH="0" baseline="0" dirty="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0" i="0" u="none" strike="noStrike" cap="none" normalizeH="0" baseline="0" dirty="0" smtClean="0">
                          <a:ln>
                            <a:noFill/>
                          </a:ln>
                          <a:solidFill>
                            <a:schemeClr val="tx1"/>
                          </a:solidFill>
                          <a:effectLst/>
                          <a:latin typeface="+mn-lt"/>
                        </a:rPr>
                        <a:t>3.3%</a:t>
                      </a:r>
                      <a:endParaRPr kumimoji="0" lang="es-ES" sz="2400" b="0" i="0" u="none" strike="noStrike" cap="none" normalizeH="0" baseline="0" dirty="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2400" b="1" i="0" u="none" strike="noStrike" cap="none" normalizeH="0" baseline="0" dirty="0" smtClean="0">
                          <a:ln>
                            <a:noFill/>
                          </a:ln>
                          <a:solidFill>
                            <a:schemeClr val="tx1"/>
                          </a:solidFill>
                          <a:effectLst/>
                          <a:latin typeface="+mn-lt"/>
                        </a:rPr>
                        <a:t>3.0%</a:t>
                      </a:r>
                      <a:endParaRPr kumimoji="0" lang="es-ES" sz="2400" b="1" i="0" u="none" strike="noStrike" cap="none" normalizeH="0" baseline="0" dirty="0" smtClean="0">
                        <a:ln>
                          <a:noFill/>
                        </a:ln>
                        <a:solidFill>
                          <a:schemeClr val="tx1"/>
                        </a:solidFill>
                        <a:effectLst/>
                        <a:latin typeface="+mn-lt"/>
                      </a:endParaRPr>
                    </a:p>
                  </a:txBody>
                  <a:tcPr marL="92075" marR="92075" marT="46022" marB="460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669"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solidFill>
                <a:prstClr val="white"/>
              </a:solidFill>
            </a:endParaRPr>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solidFill>
                <a:prstClr val="white"/>
              </a:solidFill>
            </a:endParaRPr>
          </a:p>
        </p:txBody>
      </p:sp>
      <p:sp>
        <p:nvSpPr>
          <p:cNvPr id="32776" name="4 Marcador de contenido"/>
          <p:cNvSpPr>
            <a:spLocks noGrp="1"/>
          </p:cNvSpPr>
          <p:nvPr>
            <p:ph idx="1"/>
          </p:nvPr>
        </p:nvSpPr>
        <p:spPr>
          <a:xfrm>
            <a:off x="3419475" y="188913"/>
            <a:ext cx="5724525" cy="576262"/>
          </a:xfrm>
        </p:spPr>
        <p:txBody>
          <a:bodyPr/>
          <a:lstStyle/>
          <a:p>
            <a:pPr algn="just" eaLnBrk="1" hangingPunct="1">
              <a:lnSpc>
                <a:spcPct val="80000"/>
              </a:lnSpc>
              <a:buFont typeface="Arial" pitchFamily="34" charset="0"/>
              <a:buNone/>
            </a:pPr>
            <a:r>
              <a:rPr lang="es-ES" smtClean="0">
                <a:solidFill>
                  <a:schemeClr val="bg1"/>
                </a:solidFill>
              </a:rPr>
              <a:t> </a:t>
            </a:r>
          </a:p>
        </p:txBody>
      </p:sp>
      <p:sp>
        <p:nvSpPr>
          <p:cNvPr id="32777" name="4 Marcador de contenido"/>
          <p:cNvSpPr txBox="1">
            <a:spLocks/>
          </p:cNvSpPr>
          <p:nvPr/>
        </p:nvSpPr>
        <p:spPr bwMode="auto">
          <a:xfrm>
            <a:off x="3419475" y="144463"/>
            <a:ext cx="5695950" cy="547687"/>
          </a:xfrm>
          <a:prstGeom prst="rect">
            <a:avLst/>
          </a:prstGeom>
          <a:noFill/>
          <a:ln w="9525">
            <a:noFill/>
            <a:miter lim="800000"/>
            <a:headEnd/>
            <a:tailEnd/>
          </a:ln>
        </p:spPr>
        <p:txBody>
          <a:bodyPr/>
          <a:lstStyle/>
          <a:p>
            <a:pPr marL="342900" indent="-342900" algn="ctr">
              <a:lnSpc>
                <a:spcPct val="80000"/>
              </a:lnSpc>
              <a:buFont typeface="Arial" pitchFamily="34" charset="0"/>
              <a:buNone/>
            </a:pPr>
            <a:r>
              <a:rPr lang="es-ES" sz="3000" b="1">
                <a:solidFill>
                  <a:srgbClr val="FFFFFF"/>
                </a:solidFill>
                <a:latin typeface="Calibri" pitchFamily="34" charset="0"/>
              </a:rPr>
              <a:t>Ley 617 de 2000</a:t>
            </a:r>
          </a:p>
        </p:txBody>
      </p:sp>
      <p:sp>
        <p:nvSpPr>
          <p:cNvPr id="32778" name="Rectangle 4"/>
          <p:cNvSpPr>
            <a:spLocks noChangeArrowheads="1"/>
          </p:cNvSpPr>
          <p:nvPr/>
        </p:nvSpPr>
        <p:spPr bwMode="auto">
          <a:xfrm>
            <a:off x="381000" y="4800600"/>
            <a:ext cx="8382000" cy="366713"/>
          </a:xfrm>
          <a:prstGeom prst="rect">
            <a:avLst/>
          </a:prstGeom>
          <a:noFill/>
          <a:ln w="9525">
            <a:noFill/>
            <a:miter lim="800000"/>
            <a:headEnd/>
            <a:tailEnd/>
          </a:ln>
        </p:spPr>
        <p:txBody>
          <a:bodyPr>
            <a:spAutoFit/>
          </a:bodyPr>
          <a:lstStyle/>
          <a:p>
            <a:endParaRPr lang="es-CO">
              <a:solidFill>
                <a:srgbClr val="000000"/>
              </a:solidFill>
              <a:latin typeface="Calibri" pitchFamily="34" charset="0"/>
            </a:endParaRPr>
          </a:p>
        </p:txBody>
      </p:sp>
      <p:sp>
        <p:nvSpPr>
          <p:cNvPr id="12" name="Text Box 5"/>
          <p:cNvSpPr txBox="1">
            <a:spLocks noChangeArrowheads="1"/>
          </p:cNvSpPr>
          <p:nvPr/>
        </p:nvSpPr>
        <p:spPr bwMode="auto">
          <a:xfrm>
            <a:off x="899592" y="980728"/>
            <a:ext cx="7313612" cy="523875"/>
          </a:xfrm>
          <a:prstGeom prst="rect">
            <a:avLst/>
          </a:prstGeom>
          <a:noFill/>
          <a:ln w="9525" algn="ctr">
            <a:noFill/>
            <a:miter lim="800000"/>
            <a:headEnd/>
            <a:tailEnd/>
          </a:ln>
          <a:effectLst/>
        </p:spPr>
        <p:txBody>
          <a:bodyPr lIns="92075" tIns="46038" rIns="92075" bIns="46038" anchor="ctr">
            <a:spAutoFit/>
          </a:bodyPr>
          <a:lstStyle/>
          <a:p>
            <a:pPr marL="342900" indent="-342900" algn="ctr" defTabSz="762000" eaLnBrk="0" fontAlgn="auto" hangingPunct="0">
              <a:spcBef>
                <a:spcPts val="0"/>
              </a:spcBef>
              <a:spcAft>
                <a:spcPts val="0"/>
              </a:spcAft>
              <a:defRPr/>
            </a:pPr>
            <a:r>
              <a:rPr lang="es-MX" sz="2800" b="1" dirty="0">
                <a:solidFill>
                  <a:srgbClr val="0066CC"/>
                </a:solidFill>
                <a:latin typeface="+mj-lt"/>
                <a:cs typeface="Arial" pitchFamily="34" charset="0"/>
              </a:rPr>
              <a:t>Evolución Histórica</a:t>
            </a:r>
          </a:p>
        </p:txBody>
      </p:sp>
      <p:pic>
        <p:nvPicPr>
          <p:cNvPr id="107522" name="Picture 2"/>
          <p:cNvPicPr>
            <a:picLocks noChangeAspect="1" noChangeArrowheads="1"/>
          </p:cNvPicPr>
          <p:nvPr/>
        </p:nvPicPr>
        <p:blipFill>
          <a:blip r:embed="rId3" cstate="print"/>
          <a:srcRect/>
          <a:stretch>
            <a:fillRect/>
          </a:stretch>
        </p:blipFill>
        <p:spPr bwMode="auto">
          <a:xfrm>
            <a:off x="242888" y="1592263"/>
            <a:ext cx="8656637" cy="40084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jmartinez\Mis documentos\Mis imágenes\Galería multimedia de Microsoft\j0439328.jpg"/>
          <p:cNvPicPr>
            <a:picLocks noChangeAspect="1" noChangeArrowheads="1"/>
          </p:cNvPicPr>
          <p:nvPr/>
        </p:nvPicPr>
        <p:blipFill>
          <a:blip r:embed="rId2" cstate="print"/>
          <a:srcRect/>
          <a:stretch>
            <a:fillRect/>
          </a:stretch>
        </p:blipFill>
        <p:spPr bwMode="auto">
          <a:xfrm>
            <a:off x="1357313" y="981075"/>
            <a:ext cx="6286500" cy="5805488"/>
          </a:xfrm>
          <a:prstGeom prst="rect">
            <a:avLst/>
          </a:prstGeom>
          <a:noFill/>
          <a:ln w="9525">
            <a:noFill/>
            <a:miter lim="800000"/>
            <a:headEnd/>
            <a:tailEnd/>
          </a:ln>
        </p:spPr>
      </p:pic>
      <p:sp>
        <p:nvSpPr>
          <p:cNvPr id="33795" name="Rectangle 30"/>
          <p:cNvSpPr>
            <a:spLocks noChangeArrowheads="1"/>
          </p:cNvSpPr>
          <p:nvPr/>
        </p:nvSpPr>
        <p:spPr bwMode="auto">
          <a:xfrm>
            <a:off x="1643063" y="2571750"/>
            <a:ext cx="5072062" cy="1077913"/>
          </a:xfrm>
          <a:prstGeom prst="rect">
            <a:avLst/>
          </a:prstGeom>
          <a:noFill/>
          <a:ln w="9525">
            <a:noFill/>
            <a:miter lim="800000"/>
            <a:headEnd/>
            <a:tailEnd/>
          </a:ln>
        </p:spPr>
        <p:txBody>
          <a:bodyPr>
            <a:spAutoFit/>
          </a:bodyPr>
          <a:lstStyle/>
          <a:p>
            <a:r>
              <a:rPr lang="es-ES_tradnl" sz="3200">
                <a:solidFill>
                  <a:srgbClr val="FF0000"/>
                </a:solidFill>
                <a:latin typeface="Arial Black" pitchFamily="34" charset="0"/>
              </a:rPr>
              <a:t>Ejecución Presupuestal</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357188" y="981075"/>
            <a:ext cx="8535987" cy="4733925"/>
            <a:chOff x="292" y="720"/>
            <a:chExt cx="5044" cy="2779"/>
          </a:xfrm>
        </p:grpSpPr>
        <p:sp>
          <p:nvSpPr>
            <p:cNvPr id="34820" name="Rectangle 3"/>
            <p:cNvSpPr>
              <a:spLocks noChangeArrowheads="1"/>
            </p:cNvSpPr>
            <p:nvPr/>
          </p:nvSpPr>
          <p:spPr bwMode="auto">
            <a:xfrm>
              <a:off x="292" y="720"/>
              <a:ext cx="5044" cy="2681"/>
            </a:xfrm>
            <a:prstGeom prst="rect">
              <a:avLst/>
            </a:prstGeom>
            <a:noFill/>
            <a:ln w="12700">
              <a:noFill/>
              <a:miter lim="800000"/>
              <a:headEnd/>
              <a:tailEnd/>
            </a:ln>
          </p:spPr>
          <p:txBody>
            <a:bodyPr wrap="none" anchor="ctr"/>
            <a:lstStyle/>
            <a:p>
              <a:endParaRPr lang="es-CO"/>
            </a:p>
          </p:txBody>
        </p:sp>
        <p:sp>
          <p:nvSpPr>
            <p:cNvPr id="8198" name="Rectangle 4"/>
            <p:cNvSpPr>
              <a:spLocks noChangeArrowheads="1"/>
            </p:cNvSpPr>
            <p:nvPr/>
          </p:nvSpPr>
          <p:spPr bwMode="auto">
            <a:xfrm>
              <a:off x="4368" y="1258"/>
              <a:ext cx="964" cy="2237"/>
            </a:xfrm>
            <a:prstGeom prst="rect">
              <a:avLst/>
            </a:prstGeom>
            <a:solidFill>
              <a:schemeClr val="tx2">
                <a:lumMod val="40000"/>
                <a:lumOff val="60000"/>
              </a:schemeClr>
            </a:solidFill>
            <a:ln w="12700">
              <a:noFill/>
              <a:miter lim="800000"/>
              <a:headEnd/>
              <a:tailEnd/>
            </a:ln>
            <a:effectLst>
              <a:innerShdw blurRad="63500" dist="50800" dir="10800000">
                <a:prstClr val="black">
                  <a:alpha val="50000"/>
                </a:prstClr>
              </a:innerShdw>
            </a:effectLst>
          </p:spPr>
          <p:txBody>
            <a:bodyPr wrap="none" anchor="ctr"/>
            <a:lstStyle/>
            <a:p>
              <a:pPr defTabSz="762000" eaLnBrk="0" hangingPunct="0">
                <a:defRPr/>
              </a:pPr>
              <a:endParaRPr lang="es-CO">
                <a:latin typeface="Arial Narrow" pitchFamily="34" charset="0"/>
              </a:endParaRPr>
            </a:p>
          </p:txBody>
        </p:sp>
        <p:sp>
          <p:nvSpPr>
            <p:cNvPr id="8199" name="Rectangle 5"/>
            <p:cNvSpPr>
              <a:spLocks noChangeArrowheads="1"/>
            </p:cNvSpPr>
            <p:nvPr/>
          </p:nvSpPr>
          <p:spPr bwMode="auto">
            <a:xfrm>
              <a:off x="3447" y="1629"/>
              <a:ext cx="920" cy="1847"/>
            </a:xfrm>
            <a:prstGeom prst="rect">
              <a:avLst/>
            </a:prstGeom>
            <a:solidFill>
              <a:schemeClr val="tx2">
                <a:lumMod val="40000"/>
                <a:lumOff val="60000"/>
              </a:schemeClr>
            </a:solidFill>
            <a:ln w="12700">
              <a:noFill/>
              <a:miter lim="800000"/>
              <a:headEnd/>
              <a:tailEnd/>
            </a:ln>
            <a:effectLst>
              <a:innerShdw blurRad="63500" dist="50800" dir="13500000">
                <a:prstClr val="black">
                  <a:alpha val="50000"/>
                </a:prstClr>
              </a:innerShdw>
            </a:effectLst>
          </p:spPr>
          <p:txBody>
            <a:bodyPr wrap="none" anchor="ctr"/>
            <a:lstStyle/>
            <a:p>
              <a:pPr defTabSz="762000" eaLnBrk="0" hangingPunct="0">
                <a:defRPr/>
              </a:pPr>
              <a:endParaRPr lang="es-CO" sz="4000" b="1">
                <a:latin typeface="Albertus Xb (W1)"/>
              </a:endParaRPr>
            </a:p>
          </p:txBody>
        </p:sp>
        <p:sp>
          <p:nvSpPr>
            <p:cNvPr id="8200" name="Rectangle 6"/>
            <p:cNvSpPr>
              <a:spLocks noChangeArrowheads="1"/>
            </p:cNvSpPr>
            <p:nvPr/>
          </p:nvSpPr>
          <p:spPr bwMode="auto">
            <a:xfrm>
              <a:off x="2527" y="2043"/>
              <a:ext cx="908" cy="1439"/>
            </a:xfrm>
            <a:prstGeom prst="rect">
              <a:avLst/>
            </a:prstGeom>
            <a:solidFill>
              <a:schemeClr val="tx2">
                <a:lumMod val="40000"/>
                <a:lumOff val="60000"/>
              </a:schemeClr>
            </a:solidFill>
            <a:ln w="12700">
              <a:noFill/>
              <a:miter lim="800000"/>
              <a:headEnd/>
              <a:tailEnd/>
            </a:ln>
            <a:effectLst>
              <a:innerShdw blurRad="63500" dist="50800" dir="10800000">
                <a:prstClr val="black">
                  <a:alpha val="50000"/>
                </a:prstClr>
              </a:innerShdw>
            </a:effectLst>
          </p:spPr>
          <p:txBody>
            <a:bodyPr wrap="none" anchor="ctr"/>
            <a:lstStyle/>
            <a:p>
              <a:pPr defTabSz="762000" eaLnBrk="0" hangingPunct="0">
                <a:defRPr/>
              </a:pPr>
              <a:endParaRPr lang="es-CO" sz="4000" b="1">
                <a:latin typeface="Albertus Xb (W1)"/>
              </a:endParaRPr>
            </a:p>
          </p:txBody>
        </p:sp>
        <p:sp>
          <p:nvSpPr>
            <p:cNvPr id="8201" name="Rectangle 7"/>
            <p:cNvSpPr>
              <a:spLocks noChangeArrowheads="1"/>
            </p:cNvSpPr>
            <p:nvPr/>
          </p:nvSpPr>
          <p:spPr bwMode="auto">
            <a:xfrm>
              <a:off x="1388" y="2659"/>
              <a:ext cx="1139" cy="840"/>
            </a:xfrm>
            <a:prstGeom prst="rect">
              <a:avLst/>
            </a:prstGeom>
            <a:solidFill>
              <a:schemeClr val="tx2">
                <a:lumMod val="40000"/>
                <a:lumOff val="60000"/>
              </a:schemeClr>
            </a:solidFill>
            <a:ln w="12700">
              <a:noFill/>
              <a:miter lim="800000"/>
              <a:headEnd/>
              <a:tailEnd/>
            </a:ln>
            <a:effectLst>
              <a:innerShdw blurRad="63500" dist="50800" dir="10800000">
                <a:prstClr val="black">
                  <a:alpha val="50000"/>
                </a:prstClr>
              </a:innerShdw>
            </a:effectLst>
          </p:spPr>
          <p:txBody>
            <a:bodyPr wrap="none" anchor="ctr"/>
            <a:lstStyle/>
            <a:p>
              <a:pPr defTabSz="762000" eaLnBrk="0" hangingPunct="0">
                <a:defRPr/>
              </a:pPr>
              <a:endParaRPr lang="es-CO" sz="4000" b="1">
                <a:latin typeface="Albertus Xb (W1)"/>
              </a:endParaRPr>
            </a:p>
          </p:txBody>
        </p:sp>
        <p:sp>
          <p:nvSpPr>
            <p:cNvPr id="8202" name="Rectangle 8"/>
            <p:cNvSpPr>
              <a:spLocks noChangeArrowheads="1"/>
            </p:cNvSpPr>
            <p:nvPr/>
          </p:nvSpPr>
          <p:spPr bwMode="auto">
            <a:xfrm>
              <a:off x="336" y="2961"/>
              <a:ext cx="1052" cy="516"/>
            </a:xfrm>
            <a:prstGeom prst="rect">
              <a:avLst/>
            </a:prstGeom>
            <a:solidFill>
              <a:schemeClr val="accent1"/>
            </a:solidFill>
            <a:ln w="12700">
              <a:noFill/>
              <a:miter lim="800000"/>
              <a:headEnd/>
              <a:tailEnd/>
            </a:ln>
            <a:effectLst>
              <a:innerShdw blurRad="63500" dist="50800" dir="13500000">
                <a:prstClr val="black">
                  <a:alpha val="50000"/>
                </a:prstClr>
              </a:innerShdw>
            </a:effectLst>
          </p:spPr>
          <p:txBody>
            <a:bodyPr wrap="none" anchor="ctr"/>
            <a:lstStyle/>
            <a:p>
              <a:pPr defTabSz="762000" eaLnBrk="0" hangingPunct="0">
                <a:defRPr/>
              </a:pPr>
              <a:endParaRPr lang="es-CO" sz="4000" b="1">
                <a:latin typeface="Albertus Xb (W1)"/>
              </a:endParaRPr>
            </a:p>
          </p:txBody>
        </p:sp>
        <p:sp>
          <p:nvSpPr>
            <p:cNvPr id="34836" name="Text Box 9"/>
            <p:cNvSpPr txBox="1">
              <a:spLocks noChangeArrowheads="1"/>
            </p:cNvSpPr>
            <p:nvPr/>
          </p:nvSpPr>
          <p:spPr bwMode="auto">
            <a:xfrm>
              <a:off x="4455" y="1494"/>
              <a:ext cx="849" cy="212"/>
            </a:xfrm>
            <a:prstGeom prst="rect">
              <a:avLst/>
            </a:prstGeom>
            <a:noFill/>
            <a:ln w="12700">
              <a:noFill/>
              <a:miter lim="800000"/>
              <a:headEnd/>
              <a:tailEnd/>
            </a:ln>
          </p:spPr>
          <p:txBody>
            <a:bodyPr>
              <a:spAutoFit/>
            </a:bodyPr>
            <a:lstStyle/>
            <a:p>
              <a:pPr algn="ctr" defTabSz="762000" eaLnBrk="0" hangingPunct="0"/>
              <a:r>
                <a:rPr lang="es-ES_tradnl" sz="1600" b="1">
                  <a:latin typeface="Arial Narrow" pitchFamily="34" charset="0"/>
                </a:rPr>
                <a:t>PAGO</a:t>
              </a:r>
            </a:p>
          </p:txBody>
        </p:sp>
        <p:sp>
          <p:nvSpPr>
            <p:cNvPr id="8204" name="Text Box 10"/>
            <p:cNvSpPr txBox="1">
              <a:spLocks noChangeArrowheads="1"/>
            </p:cNvSpPr>
            <p:nvPr/>
          </p:nvSpPr>
          <p:spPr bwMode="auto">
            <a:xfrm>
              <a:off x="3447" y="1642"/>
              <a:ext cx="876" cy="1409"/>
            </a:xfrm>
            <a:prstGeom prst="rect">
              <a:avLst/>
            </a:prstGeom>
            <a:noFill/>
            <a:ln w="12700">
              <a:noFill/>
              <a:miter lim="800000"/>
              <a:headEnd/>
              <a:tailEnd/>
            </a:ln>
            <a:effectLst>
              <a:innerShdw blurRad="63500" dist="50800" dir="10800000">
                <a:prstClr val="black">
                  <a:alpha val="50000"/>
                </a:prstClr>
              </a:innerShdw>
            </a:effectLst>
          </p:spPr>
          <p:txBody>
            <a:bodyPr>
              <a:spAutoFit/>
            </a:bodyPr>
            <a:lstStyle/>
            <a:p>
              <a:pPr algn="ctr" defTabSz="762000" eaLnBrk="0" hangingPunct="0">
                <a:defRPr/>
              </a:pPr>
              <a:r>
                <a:rPr lang="es-ES_tradnl" sz="1500" b="1" dirty="0">
                  <a:latin typeface="Arial Narrow" pitchFamily="34" charset="0"/>
                </a:rPr>
                <a:t>ORDENA PAGO</a:t>
              </a:r>
            </a:p>
            <a:p>
              <a:pPr defTabSz="762000" eaLnBrk="0" hangingPunct="0">
                <a:defRPr/>
              </a:pPr>
              <a:endParaRPr lang="es-ES_tradnl" sz="1500" b="1" dirty="0">
                <a:latin typeface="Arial Narrow" pitchFamily="34" charset="0"/>
              </a:endParaRPr>
            </a:p>
            <a:p>
              <a:pPr defTabSz="762000" eaLnBrk="0" hangingPunct="0">
                <a:defRPr/>
              </a:pPr>
              <a:endParaRPr lang="es-ES_tradnl" sz="1500" b="1" dirty="0">
                <a:latin typeface="Arial Narrow" pitchFamily="34" charset="0"/>
              </a:endParaRPr>
            </a:p>
            <a:p>
              <a:pPr algn="ctr" defTabSz="762000" eaLnBrk="0" hangingPunct="0">
                <a:defRPr/>
              </a:pPr>
              <a:endParaRPr lang="es-ES_tradnl" sz="1500" b="1" dirty="0">
                <a:latin typeface="Arial Narrow" pitchFamily="34" charset="0"/>
              </a:endParaRPr>
            </a:p>
            <a:p>
              <a:pPr algn="ctr" defTabSz="762000" eaLnBrk="0" hangingPunct="0">
                <a:defRPr/>
              </a:pPr>
              <a:r>
                <a:rPr lang="es-ES_tradnl" sz="1500" b="1" dirty="0">
                  <a:latin typeface="Arial Narrow" pitchFamily="34" charset="0"/>
                </a:rPr>
                <a:t>GIRO </a:t>
              </a:r>
            </a:p>
            <a:p>
              <a:pPr algn="ctr" defTabSz="762000" eaLnBrk="0" hangingPunct="0">
                <a:defRPr/>
              </a:pPr>
              <a:r>
                <a:rPr lang="es-ES_tradnl" sz="1500" b="1" dirty="0" smtClean="0">
                  <a:latin typeface="Arial Narrow" pitchFamily="34" charset="0"/>
                </a:rPr>
                <a:t>PRESUPUESTAL</a:t>
              </a:r>
            </a:p>
            <a:p>
              <a:pPr algn="ctr" defTabSz="762000" eaLnBrk="0" hangingPunct="0">
                <a:defRPr/>
              </a:pPr>
              <a:endParaRPr lang="es-ES_tradnl" sz="1500" b="1" dirty="0" smtClean="0">
                <a:latin typeface="Arial Narrow" pitchFamily="34" charset="0"/>
              </a:endParaRPr>
            </a:p>
            <a:p>
              <a:pPr algn="ctr" defTabSz="762000" eaLnBrk="0" hangingPunct="0">
                <a:defRPr/>
              </a:pPr>
              <a:r>
                <a:rPr lang="es-ES_tradnl" sz="1500" b="1" dirty="0" smtClean="0">
                  <a:latin typeface="Arial Narrow" pitchFamily="34" charset="0"/>
                </a:rPr>
                <a:t>(Previa Aprobación del PAC)</a:t>
              </a:r>
              <a:endParaRPr lang="es-ES_tradnl" sz="1500" b="1" dirty="0">
                <a:latin typeface="Arial Narrow" pitchFamily="34" charset="0"/>
              </a:endParaRPr>
            </a:p>
          </p:txBody>
        </p:sp>
        <p:sp>
          <p:nvSpPr>
            <p:cNvPr id="8205" name="Text Box 11"/>
            <p:cNvSpPr txBox="1">
              <a:spLocks noChangeArrowheads="1"/>
            </p:cNvSpPr>
            <p:nvPr/>
          </p:nvSpPr>
          <p:spPr bwMode="auto">
            <a:xfrm>
              <a:off x="2539" y="2065"/>
              <a:ext cx="908" cy="1265"/>
            </a:xfrm>
            <a:prstGeom prst="rect">
              <a:avLst/>
            </a:prstGeom>
            <a:noFill/>
            <a:ln w="12700">
              <a:noFill/>
              <a:miter lim="800000"/>
              <a:headEnd/>
              <a:tailEnd/>
            </a:ln>
            <a:effectLst>
              <a:innerShdw blurRad="63500" dist="50800" dir="10800000">
                <a:prstClr val="black">
                  <a:alpha val="50000"/>
                </a:prstClr>
              </a:innerShdw>
            </a:effectLst>
          </p:spPr>
          <p:txBody>
            <a:bodyPr>
              <a:spAutoFit/>
            </a:bodyPr>
            <a:lstStyle/>
            <a:p>
              <a:pPr defTabSz="762000" eaLnBrk="0" hangingPunct="0">
                <a:defRPr/>
              </a:pPr>
              <a:endParaRPr lang="es-ES_tradnl" sz="1600" b="1" dirty="0">
                <a:latin typeface="Arial Narrow" pitchFamily="34" charset="0"/>
              </a:endParaRPr>
            </a:p>
            <a:p>
              <a:pPr algn="ctr" defTabSz="762000" eaLnBrk="0" hangingPunct="0">
                <a:defRPr/>
              </a:pPr>
              <a:r>
                <a:rPr lang="es-ES_tradnl" sz="1600" b="1" dirty="0">
                  <a:latin typeface="Arial Narrow" pitchFamily="34" charset="0"/>
                </a:rPr>
                <a:t>CONTRATA</a:t>
              </a:r>
            </a:p>
            <a:p>
              <a:pPr defTabSz="762000" eaLnBrk="0" hangingPunct="0">
                <a:defRPr/>
              </a:pPr>
              <a:endParaRPr lang="es-ES_tradnl" sz="1600" b="1" dirty="0">
                <a:latin typeface="Arial Narrow" pitchFamily="34" charset="0"/>
              </a:endParaRPr>
            </a:p>
            <a:p>
              <a:pPr algn="ctr" defTabSz="762000" eaLnBrk="0" hangingPunct="0">
                <a:defRPr/>
              </a:pPr>
              <a:r>
                <a:rPr lang="es-ES_tradnl" sz="1500" b="1" dirty="0">
                  <a:latin typeface="Arial Narrow" pitchFamily="34" charset="0"/>
                </a:rPr>
                <a:t>CERTIFICADO</a:t>
              </a:r>
            </a:p>
            <a:p>
              <a:pPr algn="ctr" defTabSz="762000" eaLnBrk="0" hangingPunct="0">
                <a:defRPr/>
              </a:pPr>
              <a:r>
                <a:rPr lang="es-ES_tradnl" sz="1500" b="1" dirty="0">
                  <a:latin typeface="Arial Narrow" pitchFamily="34" charset="0"/>
                </a:rPr>
                <a:t>REGISTRO </a:t>
              </a:r>
            </a:p>
            <a:p>
              <a:pPr algn="ctr" defTabSz="762000" eaLnBrk="0" hangingPunct="0">
                <a:defRPr/>
              </a:pPr>
              <a:r>
                <a:rPr lang="es-ES_tradnl" sz="1500" b="1" dirty="0">
                  <a:latin typeface="Arial Narrow" pitchFamily="34" charset="0"/>
                </a:rPr>
                <a:t>PRESUPUESTAL</a:t>
              </a:r>
            </a:p>
            <a:p>
              <a:pPr defTabSz="762000" eaLnBrk="0" hangingPunct="0">
                <a:defRPr/>
              </a:pPr>
              <a:endParaRPr lang="es-ES_tradnl" sz="1600" b="1" dirty="0">
                <a:latin typeface="Arial Narrow" pitchFamily="34" charset="0"/>
              </a:endParaRPr>
            </a:p>
            <a:p>
              <a:pPr defTabSz="762000" eaLnBrk="0" hangingPunct="0">
                <a:defRPr/>
              </a:pPr>
              <a:endParaRPr lang="es-ES_tradnl" sz="1600" b="1" u="sng" dirty="0">
                <a:latin typeface="Arial Narrow" pitchFamily="34" charset="0"/>
              </a:endParaRPr>
            </a:p>
          </p:txBody>
        </p:sp>
        <p:sp>
          <p:nvSpPr>
            <p:cNvPr id="8206" name="Text Box 12"/>
            <p:cNvSpPr txBox="1">
              <a:spLocks noChangeArrowheads="1"/>
            </p:cNvSpPr>
            <p:nvPr/>
          </p:nvSpPr>
          <p:spPr bwMode="auto">
            <a:xfrm>
              <a:off x="1442" y="2691"/>
              <a:ext cx="1085" cy="674"/>
            </a:xfrm>
            <a:prstGeom prst="rect">
              <a:avLst/>
            </a:prstGeom>
            <a:noFill/>
            <a:ln w="12700">
              <a:noFill/>
              <a:miter lim="800000"/>
              <a:headEnd/>
              <a:tailEnd/>
            </a:ln>
            <a:effectLst>
              <a:innerShdw blurRad="63500" dist="50800" dir="10800000">
                <a:prstClr val="black">
                  <a:alpha val="50000"/>
                </a:prstClr>
              </a:innerShdw>
            </a:effectLst>
          </p:spPr>
          <p:txBody>
            <a:bodyPr>
              <a:spAutoFit/>
            </a:bodyPr>
            <a:lstStyle/>
            <a:p>
              <a:pPr algn="ctr" defTabSz="762000" eaLnBrk="0" hangingPunct="0">
                <a:defRPr/>
              </a:pPr>
              <a:r>
                <a:rPr lang="es-ES_tradnl" sz="1600" b="1" dirty="0">
                  <a:latin typeface="Arial Narrow" pitchFamily="34" charset="0"/>
                </a:rPr>
                <a:t>ORDENA GASTOS</a:t>
              </a:r>
            </a:p>
            <a:p>
              <a:pPr defTabSz="762000" eaLnBrk="0" hangingPunct="0">
                <a:defRPr/>
              </a:pPr>
              <a:endParaRPr lang="es-ES_tradnl" sz="1600" b="1" dirty="0">
                <a:latin typeface="Arial Narrow" pitchFamily="34" charset="0"/>
              </a:endParaRPr>
            </a:p>
            <a:p>
              <a:pPr algn="ctr" defTabSz="762000" eaLnBrk="0" hangingPunct="0">
                <a:defRPr/>
              </a:pPr>
              <a:r>
                <a:rPr lang="es-ES_tradnl" sz="1600" b="1" dirty="0">
                  <a:latin typeface="Arial Narrow" pitchFamily="34" charset="0"/>
                </a:rPr>
                <a:t>CERTIFICADO DE </a:t>
              </a:r>
            </a:p>
            <a:p>
              <a:pPr algn="ctr" defTabSz="762000" eaLnBrk="0" hangingPunct="0">
                <a:defRPr/>
              </a:pPr>
              <a:r>
                <a:rPr lang="es-ES_tradnl" sz="1600" b="1" dirty="0">
                  <a:latin typeface="Arial Narrow" pitchFamily="34" charset="0"/>
                </a:rPr>
                <a:t>DISPONIBILIDAD</a:t>
              </a:r>
              <a:endParaRPr lang="es-ES_tradnl" sz="2200" b="1" dirty="0">
                <a:latin typeface="Arial Narrow" pitchFamily="34" charset="0"/>
              </a:endParaRPr>
            </a:p>
          </p:txBody>
        </p:sp>
        <p:sp>
          <p:nvSpPr>
            <p:cNvPr id="8207" name="Text Box 13"/>
            <p:cNvSpPr txBox="1">
              <a:spLocks noChangeArrowheads="1"/>
            </p:cNvSpPr>
            <p:nvPr/>
          </p:nvSpPr>
          <p:spPr bwMode="auto">
            <a:xfrm>
              <a:off x="315" y="3002"/>
              <a:ext cx="1096" cy="461"/>
            </a:xfrm>
            <a:prstGeom prst="rect">
              <a:avLst/>
            </a:prstGeom>
            <a:solidFill>
              <a:schemeClr val="tx2">
                <a:lumMod val="40000"/>
                <a:lumOff val="60000"/>
              </a:schemeClr>
            </a:solidFill>
            <a:ln w="12700">
              <a:noFill/>
              <a:miter lim="800000"/>
              <a:headEnd/>
              <a:tailEnd/>
            </a:ln>
            <a:effectLst>
              <a:innerShdw blurRad="63500" dist="50800" dir="10800000">
                <a:prstClr val="black">
                  <a:alpha val="50000"/>
                </a:prstClr>
              </a:innerShdw>
            </a:effectLst>
          </p:spPr>
          <p:txBody>
            <a:bodyPr wrap="square">
              <a:spAutoFit/>
            </a:bodyPr>
            <a:lstStyle/>
            <a:p>
              <a:pPr algn="ctr" defTabSz="762000" eaLnBrk="0" hangingPunct="0">
                <a:defRPr/>
              </a:pPr>
              <a:r>
                <a:rPr lang="es-ES_tradnl" sz="1500" b="1" dirty="0">
                  <a:latin typeface="Arial Narrow" pitchFamily="34" charset="0"/>
                </a:rPr>
                <a:t>FUNCIONAMIENTO</a:t>
              </a:r>
            </a:p>
            <a:p>
              <a:pPr algn="ctr" defTabSz="762000" eaLnBrk="0" hangingPunct="0">
                <a:defRPr/>
              </a:pPr>
              <a:r>
                <a:rPr lang="es-ES_tradnl" sz="1500" b="1" dirty="0" smtClean="0">
                  <a:latin typeface="Arial Narrow" pitchFamily="34" charset="0"/>
                </a:rPr>
                <a:t>DEUDA</a:t>
              </a:r>
              <a:endParaRPr lang="es-ES_tradnl" sz="1500" b="1" dirty="0">
                <a:latin typeface="Arial Narrow" pitchFamily="34" charset="0"/>
              </a:endParaRPr>
            </a:p>
            <a:p>
              <a:pPr algn="ctr" defTabSz="762000" eaLnBrk="0" hangingPunct="0">
                <a:defRPr/>
              </a:pPr>
              <a:r>
                <a:rPr lang="es-ES_tradnl" sz="1500" b="1" dirty="0">
                  <a:latin typeface="Arial Narrow" pitchFamily="34" charset="0"/>
                </a:rPr>
                <a:t>INVERSIÓN</a:t>
              </a:r>
            </a:p>
          </p:txBody>
        </p:sp>
        <p:sp>
          <p:nvSpPr>
            <p:cNvPr id="22" name="Text Box 14"/>
            <p:cNvSpPr txBox="1">
              <a:spLocks noChangeArrowheads="1"/>
            </p:cNvSpPr>
            <p:nvPr/>
          </p:nvSpPr>
          <p:spPr bwMode="auto">
            <a:xfrm>
              <a:off x="768" y="2784"/>
              <a:ext cx="196" cy="232"/>
            </a:xfrm>
            <a:prstGeom prst="rect">
              <a:avLst/>
            </a:prstGeom>
            <a:noFill/>
            <a:ln w="12700">
              <a:noFill/>
              <a:miter lim="800000"/>
              <a:headEnd/>
              <a:tailEnd/>
            </a:ln>
            <a:effectLst/>
          </p:spPr>
          <p:txBody>
            <a:bodyPr wrap="none">
              <a:spAutoFit/>
            </a:bodyPr>
            <a:lstStyle/>
            <a:p>
              <a:pPr defTabSz="762000" eaLnBrk="0" fontAlgn="auto" hangingPunct="0">
                <a:spcBef>
                  <a:spcPts val="0"/>
                </a:spcBef>
                <a:spcAft>
                  <a:spcPts val="0"/>
                </a:spcAft>
                <a:defRPr/>
              </a:pPr>
              <a:r>
                <a:rPr lang="es-ES_tradnl" b="1">
                  <a:solidFill>
                    <a:schemeClr val="accent2"/>
                  </a:solidFill>
                  <a:effectLst>
                    <a:outerShdw blurRad="38100" dist="38100" dir="2700000" algn="tl">
                      <a:srgbClr val="C0C0C0"/>
                    </a:outerShdw>
                  </a:effectLst>
                  <a:latin typeface="Albertus Xb (W1)" pitchFamily="34" charset="0"/>
                </a:rPr>
                <a:t>1</a:t>
              </a:r>
              <a:endParaRPr lang="es-ES_tradnl">
                <a:solidFill>
                  <a:schemeClr val="accent2"/>
                </a:solidFill>
                <a:latin typeface="Arial Narrow" pitchFamily="34" charset="0"/>
              </a:endParaRPr>
            </a:p>
          </p:txBody>
        </p:sp>
        <p:sp>
          <p:nvSpPr>
            <p:cNvPr id="23" name="Text Box 15"/>
            <p:cNvSpPr txBox="1">
              <a:spLocks noChangeArrowheads="1"/>
            </p:cNvSpPr>
            <p:nvPr/>
          </p:nvSpPr>
          <p:spPr bwMode="auto">
            <a:xfrm>
              <a:off x="1831" y="2433"/>
              <a:ext cx="196" cy="231"/>
            </a:xfrm>
            <a:prstGeom prst="rect">
              <a:avLst/>
            </a:prstGeom>
            <a:noFill/>
            <a:ln w="12700">
              <a:noFill/>
              <a:miter lim="800000"/>
              <a:headEnd/>
              <a:tailEnd/>
            </a:ln>
            <a:effectLst/>
          </p:spPr>
          <p:txBody>
            <a:bodyPr wrap="none">
              <a:spAutoFit/>
            </a:bodyPr>
            <a:lstStyle/>
            <a:p>
              <a:pPr defTabSz="762000" eaLnBrk="0" fontAlgn="auto" hangingPunct="0">
                <a:spcBef>
                  <a:spcPts val="0"/>
                </a:spcBef>
                <a:spcAft>
                  <a:spcPts val="0"/>
                </a:spcAft>
                <a:defRPr/>
              </a:pPr>
              <a:r>
                <a:rPr lang="es-ES_tradnl" b="1" dirty="0">
                  <a:solidFill>
                    <a:schemeClr val="accent2"/>
                  </a:solidFill>
                  <a:effectLst>
                    <a:outerShdw blurRad="38100" dist="38100" dir="2700000" algn="tl">
                      <a:srgbClr val="C0C0C0"/>
                    </a:outerShdw>
                  </a:effectLst>
                  <a:latin typeface="Albertus Xb (W1)" pitchFamily="34" charset="0"/>
                </a:rPr>
                <a:t>2</a:t>
              </a:r>
              <a:endParaRPr lang="es-ES_tradnl" dirty="0">
                <a:solidFill>
                  <a:schemeClr val="accent2"/>
                </a:solidFill>
                <a:latin typeface="Arial Narrow" pitchFamily="34" charset="0"/>
              </a:endParaRPr>
            </a:p>
          </p:txBody>
        </p:sp>
        <p:sp>
          <p:nvSpPr>
            <p:cNvPr id="24" name="Text Box 16"/>
            <p:cNvSpPr txBox="1">
              <a:spLocks noChangeArrowheads="1"/>
            </p:cNvSpPr>
            <p:nvPr/>
          </p:nvSpPr>
          <p:spPr bwMode="auto">
            <a:xfrm>
              <a:off x="2965" y="1841"/>
              <a:ext cx="196" cy="231"/>
            </a:xfrm>
            <a:prstGeom prst="rect">
              <a:avLst/>
            </a:prstGeom>
            <a:noFill/>
            <a:ln w="12700">
              <a:noFill/>
              <a:miter lim="800000"/>
              <a:headEnd/>
              <a:tailEnd/>
            </a:ln>
            <a:effectLst/>
          </p:spPr>
          <p:txBody>
            <a:bodyPr wrap="none">
              <a:spAutoFit/>
            </a:bodyPr>
            <a:lstStyle/>
            <a:p>
              <a:pPr defTabSz="762000" eaLnBrk="0" fontAlgn="auto" hangingPunct="0">
                <a:spcBef>
                  <a:spcPts val="0"/>
                </a:spcBef>
                <a:spcAft>
                  <a:spcPts val="0"/>
                </a:spcAft>
                <a:defRPr/>
              </a:pPr>
              <a:r>
                <a:rPr lang="es-ES_tradnl" b="1" dirty="0">
                  <a:solidFill>
                    <a:schemeClr val="accent2"/>
                  </a:solidFill>
                  <a:effectLst>
                    <a:outerShdw blurRad="38100" dist="38100" dir="2700000" algn="tl">
                      <a:srgbClr val="C0C0C0"/>
                    </a:outerShdw>
                  </a:effectLst>
                  <a:latin typeface="Albertus Xb (W1)" pitchFamily="34" charset="0"/>
                </a:rPr>
                <a:t>3</a:t>
              </a:r>
              <a:endParaRPr lang="es-ES_tradnl" dirty="0">
                <a:solidFill>
                  <a:schemeClr val="accent2"/>
                </a:solidFill>
                <a:latin typeface="Arial Narrow" pitchFamily="34" charset="0"/>
              </a:endParaRPr>
            </a:p>
          </p:txBody>
        </p:sp>
        <p:sp>
          <p:nvSpPr>
            <p:cNvPr id="25" name="Text Box 17"/>
            <p:cNvSpPr txBox="1">
              <a:spLocks noChangeArrowheads="1"/>
            </p:cNvSpPr>
            <p:nvPr/>
          </p:nvSpPr>
          <p:spPr bwMode="auto">
            <a:xfrm>
              <a:off x="3721" y="1381"/>
              <a:ext cx="196" cy="230"/>
            </a:xfrm>
            <a:prstGeom prst="rect">
              <a:avLst/>
            </a:prstGeom>
            <a:noFill/>
            <a:ln w="12700">
              <a:noFill/>
              <a:miter lim="800000"/>
              <a:headEnd/>
              <a:tailEnd/>
            </a:ln>
            <a:effectLst/>
          </p:spPr>
          <p:txBody>
            <a:bodyPr wrap="none">
              <a:spAutoFit/>
            </a:bodyPr>
            <a:lstStyle/>
            <a:p>
              <a:pPr defTabSz="762000" eaLnBrk="0" fontAlgn="auto" hangingPunct="0">
                <a:spcBef>
                  <a:spcPts val="0"/>
                </a:spcBef>
                <a:spcAft>
                  <a:spcPts val="0"/>
                </a:spcAft>
                <a:defRPr/>
              </a:pPr>
              <a:r>
                <a:rPr lang="es-ES_tradnl" b="1">
                  <a:solidFill>
                    <a:schemeClr val="accent2"/>
                  </a:solidFill>
                  <a:effectLst>
                    <a:outerShdw blurRad="38100" dist="38100" dir="2700000" algn="tl">
                      <a:srgbClr val="C0C0C0"/>
                    </a:outerShdw>
                  </a:effectLst>
                  <a:latin typeface="Albertus Xb (W1)" pitchFamily="34" charset="0"/>
                </a:rPr>
                <a:t>4</a:t>
              </a:r>
              <a:endParaRPr lang="es-ES_tradnl">
                <a:solidFill>
                  <a:schemeClr val="accent2"/>
                </a:solidFill>
                <a:latin typeface="Arial Narrow" pitchFamily="34" charset="0"/>
              </a:endParaRPr>
            </a:p>
          </p:txBody>
        </p:sp>
        <p:sp>
          <p:nvSpPr>
            <p:cNvPr id="26" name="Text Box 18"/>
            <p:cNvSpPr txBox="1">
              <a:spLocks noChangeArrowheads="1"/>
            </p:cNvSpPr>
            <p:nvPr/>
          </p:nvSpPr>
          <p:spPr bwMode="auto">
            <a:xfrm>
              <a:off x="4704" y="982"/>
              <a:ext cx="199" cy="231"/>
            </a:xfrm>
            <a:prstGeom prst="rect">
              <a:avLst/>
            </a:prstGeom>
            <a:noFill/>
            <a:ln w="12700">
              <a:noFill/>
              <a:miter lim="800000"/>
              <a:headEnd/>
              <a:tailEnd/>
            </a:ln>
            <a:effectLst/>
          </p:spPr>
          <p:txBody>
            <a:bodyPr wrap="none">
              <a:spAutoFit/>
            </a:bodyPr>
            <a:lstStyle/>
            <a:p>
              <a:pPr defTabSz="762000" eaLnBrk="0" fontAlgn="auto" hangingPunct="0">
                <a:spcBef>
                  <a:spcPts val="0"/>
                </a:spcBef>
                <a:spcAft>
                  <a:spcPts val="0"/>
                </a:spcAft>
                <a:defRPr/>
              </a:pPr>
              <a:r>
                <a:rPr lang="es-ES_tradnl" b="1" dirty="0">
                  <a:solidFill>
                    <a:schemeClr val="accent2"/>
                  </a:solidFill>
                  <a:effectLst>
                    <a:outerShdw blurRad="38100" dist="38100" dir="2700000" algn="tl">
                      <a:srgbClr val="C0C0C0"/>
                    </a:outerShdw>
                  </a:effectLst>
                  <a:latin typeface="Albertus Xb (W1)" pitchFamily="34" charset="0"/>
                </a:rPr>
                <a:t>5</a:t>
              </a:r>
              <a:endParaRPr lang="es-ES_tradnl" dirty="0">
                <a:solidFill>
                  <a:schemeClr val="accent2"/>
                </a:solidFill>
                <a:latin typeface="Arial Narrow" pitchFamily="34" charset="0"/>
              </a:endParaRPr>
            </a:p>
          </p:txBody>
        </p:sp>
        <p:sp>
          <p:nvSpPr>
            <p:cNvPr id="34854" name="Line 19"/>
            <p:cNvSpPr>
              <a:spLocks noChangeShapeType="1"/>
            </p:cNvSpPr>
            <p:nvPr/>
          </p:nvSpPr>
          <p:spPr bwMode="auto">
            <a:xfrm>
              <a:off x="2995" y="2390"/>
              <a:ext cx="0" cy="105"/>
            </a:xfrm>
            <a:prstGeom prst="line">
              <a:avLst/>
            </a:prstGeom>
            <a:noFill/>
            <a:ln w="12700">
              <a:solidFill>
                <a:schemeClr val="tx1"/>
              </a:solidFill>
              <a:round/>
              <a:headEnd/>
              <a:tailEnd type="triangle" w="med" len="med"/>
            </a:ln>
          </p:spPr>
          <p:txBody>
            <a:bodyPr wrap="none" anchor="ctr"/>
            <a:lstStyle/>
            <a:p>
              <a:endParaRPr lang="es-ES"/>
            </a:p>
          </p:txBody>
        </p:sp>
        <p:sp>
          <p:nvSpPr>
            <p:cNvPr id="34855" name="Line 20"/>
            <p:cNvSpPr>
              <a:spLocks noChangeShapeType="1"/>
            </p:cNvSpPr>
            <p:nvPr/>
          </p:nvSpPr>
          <p:spPr bwMode="auto">
            <a:xfrm>
              <a:off x="3841" y="1916"/>
              <a:ext cx="0" cy="216"/>
            </a:xfrm>
            <a:prstGeom prst="line">
              <a:avLst/>
            </a:prstGeom>
            <a:noFill/>
            <a:ln w="28575">
              <a:solidFill>
                <a:schemeClr val="tx1"/>
              </a:solidFill>
              <a:round/>
              <a:headEnd/>
              <a:tailEnd type="triangle" w="med" len="med"/>
            </a:ln>
          </p:spPr>
          <p:txBody>
            <a:bodyPr wrap="none" anchor="ctr"/>
            <a:lstStyle/>
            <a:p>
              <a:endParaRPr lang="es-ES"/>
            </a:p>
          </p:txBody>
        </p:sp>
        <p:sp>
          <p:nvSpPr>
            <p:cNvPr id="34856" name="Text Box 27"/>
            <p:cNvSpPr txBox="1">
              <a:spLocks noChangeArrowheads="1"/>
            </p:cNvSpPr>
            <p:nvPr/>
          </p:nvSpPr>
          <p:spPr bwMode="auto">
            <a:xfrm>
              <a:off x="460" y="1051"/>
              <a:ext cx="849" cy="212"/>
            </a:xfrm>
            <a:prstGeom prst="rect">
              <a:avLst/>
            </a:prstGeom>
            <a:noFill/>
            <a:ln w="12700">
              <a:noFill/>
              <a:miter lim="800000"/>
              <a:headEnd/>
              <a:tailEnd/>
            </a:ln>
          </p:spPr>
          <p:txBody>
            <a:bodyPr>
              <a:spAutoFit/>
            </a:bodyPr>
            <a:lstStyle/>
            <a:p>
              <a:pPr defTabSz="762000" eaLnBrk="0" hangingPunct="0"/>
              <a:endParaRPr lang="es-CO" sz="1600" b="1">
                <a:solidFill>
                  <a:schemeClr val="accent2"/>
                </a:solidFill>
                <a:latin typeface="Arial Narrow" pitchFamily="34" charset="0"/>
              </a:endParaRPr>
            </a:p>
          </p:txBody>
        </p:sp>
      </p:grpSp>
      <p:sp>
        <p:nvSpPr>
          <p:cNvPr id="34819" name="32 Título"/>
          <p:cNvSpPr>
            <a:spLocks noGrp="1"/>
          </p:cNvSpPr>
          <p:nvPr>
            <p:ph type="title"/>
          </p:nvPr>
        </p:nvSpPr>
        <p:spPr>
          <a:xfrm>
            <a:off x="3240088" y="115888"/>
            <a:ext cx="6084887" cy="796925"/>
          </a:xfrm>
        </p:spPr>
        <p:txBody>
          <a:bodyPr anchor="t"/>
          <a:lstStyle/>
          <a:p>
            <a:r>
              <a:rPr lang="es-CO" sz="3200" b="1" dirty="0" smtClean="0">
                <a:solidFill>
                  <a:schemeClr val="bg1"/>
                </a:solidFill>
              </a:rPr>
              <a:t>Ejecución Pasiva del Presupuesto</a:t>
            </a:r>
            <a:endParaRPr lang="es-ES" sz="32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Documents and Settings\jmartinez\Mis documentos\Mis imágenes\Galería multimedia de Microsoft\j0439343.jpg"/>
          <p:cNvPicPr>
            <a:picLocks noChangeAspect="1" noChangeArrowheads="1"/>
          </p:cNvPicPr>
          <p:nvPr/>
        </p:nvPicPr>
        <p:blipFill>
          <a:blip r:embed="rId2" cstate="print"/>
          <a:srcRect/>
          <a:stretch>
            <a:fillRect/>
          </a:stretch>
        </p:blipFill>
        <p:spPr bwMode="auto">
          <a:xfrm>
            <a:off x="468313" y="1052513"/>
            <a:ext cx="7002462" cy="5518150"/>
          </a:xfrm>
          <a:prstGeom prst="rect">
            <a:avLst/>
          </a:prstGeom>
          <a:noFill/>
          <a:ln w="9525">
            <a:noFill/>
            <a:miter lim="800000"/>
            <a:headEnd/>
            <a:tailEnd/>
          </a:ln>
        </p:spPr>
      </p:pic>
      <p:sp>
        <p:nvSpPr>
          <p:cNvPr id="9219" name="Text Box 4"/>
          <p:cNvSpPr txBox="1">
            <a:spLocks noChangeArrowheads="1"/>
          </p:cNvSpPr>
          <p:nvPr/>
        </p:nvSpPr>
        <p:spPr bwMode="auto">
          <a:xfrm>
            <a:off x="3203575" y="2060575"/>
            <a:ext cx="3529013" cy="1570038"/>
          </a:xfrm>
          <a:prstGeom prst="rect">
            <a:avLst/>
          </a:prstGeom>
          <a:noFill/>
          <a:ln w="9525">
            <a:noFill/>
            <a:miter lim="800000"/>
            <a:headEnd/>
            <a:tailEnd/>
          </a:ln>
        </p:spPr>
        <p:txBody>
          <a:bodyPr>
            <a:spAutoFit/>
          </a:bodyPr>
          <a:lstStyle/>
          <a:p>
            <a:pPr algn="ctr"/>
            <a:r>
              <a:rPr lang="es-MX" sz="3200" dirty="0">
                <a:solidFill>
                  <a:srgbClr val="FF0000"/>
                </a:solidFill>
                <a:latin typeface="Arial Black" pitchFamily="34" charset="0"/>
              </a:rPr>
              <a:t>Generalidades del   Presupuesto</a:t>
            </a:r>
            <a:endParaRPr lang="es-ES" sz="3200" dirty="0">
              <a:solidFill>
                <a:srgbClr val="FF0000"/>
              </a:solidFill>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2 Título"/>
          <p:cNvSpPr txBox="1">
            <a:spLocks/>
          </p:cNvSpPr>
          <p:nvPr/>
        </p:nvSpPr>
        <p:spPr>
          <a:xfrm>
            <a:off x="3240088" y="115888"/>
            <a:ext cx="6084887" cy="796925"/>
          </a:xfrm>
          <a:prstGeom prst="rect">
            <a:avLst/>
          </a:prstGeom>
        </p:spPr>
        <p:txBody>
          <a:bodyPr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3200" b="1" i="0" u="none" strike="noStrike" kern="1200" cap="none" spc="0" normalizeH="0" baseline="0" noProof="0" smtClean="0">
                <a:ln>
                  <a:noFill/>
                </a:ln>
                <a:solidFill>
                  <a:schemeClr val="bg1"/>
                </a:solidFill>
                <a:effectLst/>
                <a:uLnTx/>
                <a:uFillTx/>
                <a:latin typeface="+mj-lt"/>
                <a:ea typeface="+mj-ea"/>
                <a:cs typeface="+mj-cs"/>
              </a:rPr>
              <a:t>Ejecución Pasiva del Presupuesto</a:t>
            </a:r>
            <a:endParaRPr kumimoji="0" lang="es-ES" sz="32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4" name="3 CuadroTexto"/>
          <p:cNvSpPr txBox="1"/>
          <p:nvPr/>
        </p:nvSpPr>
        <p:spPr>
          <a:xfrm>
            <a:off x="395536" y="692696"/>
            <a:ext cx="8748464" cy="6001643"/>
          </a:xfrm>
          <a:prstGeom prst="rect">
            <a:avLst/>
          </a:prstGeom>
          <a:noFill/>
        </p:spPr>
        <p:txBody>
          <a:bodyPr wrap="square" rtlCol="0">
            <a:spAutoFit/>
          </a:bodyPr>
          <a:lstStyle/>
          <a:p>
            <a:pPr algn="ctr"/>
            <a:r>
              <a:rPr lang="es-ES" sz="2400" b="1" u="sng" dirty="0" smtClean="0"/>
              <a:t>Decreto 714/96 </a:t>
            </a:r>
          </a:p>
          <a:p>
            <a:pPr algn="just"/>
            <a:r>
              <a:rPr lang="es-ES" sz="2400" b="1" dirty="0" smtClean="0"/>
              <a:t>Artículo  52º.- </a:t>
            </a:r>
            <a:r>
              <a:rPr lang="es-ES" sz="2400" dirty="0" smtClean="0"/>
              <a:t>De las Disponibilidades Presupuestales. Todos los actos administrativos que afecten las apropiaciones presupuestales deberán contar con certificados de disponibilidad previos que garanticen la existencia de apropiación suficiente para atender estos gastos.</a:t>
            </a:r>
          </a:p>
          <a:p>
            <a:pPr algn="just"/>
            <a:endParaRPr lang="es-CO" sz="2400" dirty="0" smtClean="0"/>
          </a:p>
          <a:p>
            <a:pPr algn="just"/>
            <a:r>
              <a:rPr lang="es-ES" sz="2400" dirty="0" smtClean="0"/>
              <a:t>Igualmente estos compromisos deberán contar con </a:t>
            </a:r>
            <a:r>
              <a:rPr lang="es-ES" sz="2400" b="1" dirty="0" smtClean="0">
                <a:solidFill>
                  <a:srgbClr val="FF0000"/>
                </a:solidFill>
              </a:rPr>
              <a:t>registro presupuesta</a:t>
            </a:r>
            <a:r>
              <a:rPr lang="es-ES" sz="2400" dirty="0" smtClean="0"/>
              <a:t>l para que los recursos con él financiados no sean desviados a ningún otro fin. </a:t>
            </a:r>
          </a:p>
          <a:p>
            <a:endParaRPr lang="es-ES" sz="2400" dirty="0" smtClean="0"/>
          </a:p>
          <a:p>
            <a:pPr algn="just"/>
            <a:r>
              <a:rPr lang="es-ES" sz="2400" dirty="0" smtClean="0"/>
              <a:t>En este </a:t>
            </a:r>
            <a:r>
              <a:rPr lang="es-ES" sz="2400" b="1" dirty="0" smtClean="0">
                <a:solidFill>
                  <a:srgbClr val="FF0000"/>
                </a:solidFill>
              </a:rPr>
              <a:t>registro se deberá indicar claramente el valor y el plazo de las prestaciones a las que haya lugar</a:t>
            </a:r>
            <a:r>
              <a:rPr lang="es-ES" sz="2400" dirty="0" smtClean="0"/>
              <a:t>. Esta operación es un requisito de perfeccionamiento a estos actos administrativos.</a:t>
            </a:r>
            <a:endParaRPr lang="es-CO" sz="2400" dirty="0" smtClean="0"/>
          </a:p>
          <a:p>
            <a:endParaRPr lang="es-CO" sz="2400"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contenido"/>
          <p:cNvSpPr txBox="1">
            <a:spLocks/>
          </p:cNvSpPr>
          <p:nvPr/>
        </p:nvSpPr>
        <p:spPr>
          <a:xfrm>
            <a:off x="714375" y="1714500"/>
            <a:ext cx="8143875" cy="4786313"/>
          </a:xfrm>
          <a:prstGeom prst="rect">
            <a:avLst/>
          </a:prstGeom>
        </p:spPr>
        <p:txBody>
          <a:bodyPr/>
          <a:lstStyle/>
          <a:p>
            <a:pPr marL="342900" marR="0" lvl="0" indent="-342900" algn="just" defTabSz="914400" rtl="0" eaLnBrk="1" fontAlgn="base" latinLnBrk="0" hangingPunct="1">
              <a:lnSpc>
                <a:spcPct val="100000"/>
              </a:lnSpc>
              <a:spcBef>
                <a:spcPct val="20000"/>
              </a:spcBef>
              <a:spcAft>
                <a:spcPct val="0"/>
              </a:spcAft>
              <a:buClr>
                <a:srgbClr val="333399"/>
              </a:buClr>
              <a:buSzPct val="150000"/>
              <a:buFont typeface="Wingdings" pitchFamily="2" charset="2"/>
              <a:buChar char="ü"/>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Identificación del problema</a:t>
            </a:r>
          </a:p>
          <a:p>
            <a:pPr marL="342900" marR="0" lvl="0" indent="-342900" algn="just" defTabSz="914400" rtl="0" eaLnBrk="1" fontAlgn="base" latinLnBrk="0" hangingPunct="1">
              <a:lnSpc>
                <a:spcPct val="100000"/>
              </a:lnSpc>
              <a:spcBef>
                <a:spcPct val="20000"/>
              </a:spcBef>
              <a:spcAft>
                <a:spcPct val="0"/>
              </a:spcAft>
              <a:buClr>
                <a:srgbClr val="333399"/>
              </a:buClr>
              <a:buSzPct val="150000"/>
              <a:buFont typeface="Wingdings" pitchFamily="2" charset="2"/>
              <a:buChar char="ü"/>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Alternativas de solución</a:t>
            </a:r>
          </a:p>
          <a:p>
            <a:pPr marL="342900" marR="0" lvl="0" indent="-342900" algn="just" defTabSz="914400" rtl="0" eaLnBrk="1" fontAlgn="base" latinLnBrk="0" hangingPunct="1">
              <a:lnSpc>
                <a:spcPct val="100000"/>
              </a:lnSpc>
              <a:spcBef>
                <a:spcPct val="20000"/>
              </a:spcBef>
              <a:spcAft>
                <a:spcPct val="0"/>
              </a:spcAft>
              <a:buClr>
                <a:srgbClr val="333399"/>
              </a:buClr>
              <a:buSzPct val="150000"/>
              <a:buFont typeface="Wingdings" pitchFamily="2" charset="2"/>
              <a:buChar char="ü"/>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Identificación de la alternativa (anteproyecto)</a:t>
            </a:r>
          </a:p>
          <a:p>
            <a:pPr marL="342900" marR="0" lvl="0" indent="-342900" algn="just" defTabSz="914400" rtl="0" eaLnBrk="1" fontAlgn="base" latinLnBrk="0" hangingPunct="1">
              <a:lnSpc>
                <a:spcPct val="100000"/>
              </a:lnSpc>
              <a:spcBef>
                <a:spcPct val="20000"/>
              </a:spcBef>
              <a:spcAft>
                <a:spcPct val="0"/>
              </a:spcAft>
              <a:buClr>
                <a:srgbClr val="333399"/>
              </a:buClr>
              <a:buSzPct val="150000"/>
              <a:buFont typeface="Wingdings" pitchFamily="2" charset="2"/>
              <a:buChar char="ü"/>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Estudio técnico</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	Tamaño</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	Proceso</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	Localización</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	Obras físicas</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	Organización</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	Calendario</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rgbClr val="333399"/>
              </a:buClr>
              <a:buSzPct val="150000"/>
              <a:buFont typeface="Wingdings" pitchFamily="2" charset="2"/>
              <a:buChar char="ü"/>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Estudio financiero</a:t>
            </a:r>
          </a:p>
          <a:p>
            <a:pPr marL="342900" marR="0" lvl="0" indent="-342900" algn="just" defTabSz="914400" rtl="0" eaLnBrk="1" fontAlgn="base" latinLnBrk="0" hangingPunct="1">
              <a:lnSpc>
                <a:spcPct val="100000"/>
              </a:lnSpc>
              <a:spcBef>
                <a:spcPct val="20000"/>
              </a:spcBef>
              <a:spcAft>
                <a:spcPct val="0"/>
              </a:spcAft>
              <a:buClr>
                <a:srgbClr val="333399"/>
              </a:buClr>
              <a:buSzPct val="150000"/>
              <a:buFont typeface="Wingdings" pitchFamily="2" charset="2"/>
              <a:buChar char="ü"/>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Evaluación económica (impactos)</a:t>
            </a:r>
          </a:p>
          <a:p>
            <a:pPr marL="342900" marR="0" lvl="0" indent="-342900" algn="just" defTabSz="914400" rtl="0" eaLnBrk="1" fontAlgn="base" latinLnBrk="0" hangingPunct="1">
              <a:lnSpc>
                <a:spcPct val="100000"/>
              </a:lnSpc>
              <a:spcBef>
                <a:spcPct val="20000"/>
              </a:spcBef>
              <a:spcAft>
                <a:spcPct val="0"/>
              </a:spcAft>
              <a:buClr>
                <a:srgbClr val="333399"/>
              </a:buClr>
              <a:buSzPct val="150000"/>
              <a:buFont typeface="Wingdings" pitchFamily="2" charset="2"/>
              <a:buChar char="ü"/>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Plan de ejecución</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3 CuadroTexto"/>
          <p:cNvSpPr txBox="1"/>
          <p:nvPr/>
        </p:nvSpPr>
        <p:spPr>
          <a:xfrm>
            <a:off x="3203848" y="3356992"/>
            <a:ext cx="3500438" cy="2678113"/>
          </a:xfrm>
          <a:prstGeom prst="rect">
            <a:avLst/>
          </a:prstGeom>
          <a:noFill/>
        </p:spPr>
        <p:txBody>
          <a:bodyPr>
            <a:spAutoFit/>
          </a:bodyPr>
          <a:lstStyle/>
          <a:p>
            <a:pPr fontAlgn="auto">
              <a:lnSpc>
                <a:spcPct val="150000"/>
              </a:lnSpc>
              <a:spcBef>
                <a:spcPts val="0"/>
              </a:spcBef>
              <a:spcAft>
                <a:spcPts val="0"/>
              </a:spcAft>
              <a:buFont typeface="Wingdings" pitchFamily="2" charset="2"/>
              <a:buChar char="§"/>
              <a:defRPr/>
            </a:pPr>
            <a:r>
              <a:rPr lang="es-MX" sz="1400" dirty="0">
                <a:latin typeface="+mn-lt"/>
              </a:rPr>
              <a:t>Compra de terrenos</a:t>
            </a:r>
          </a:p>
          <a:p>
            <a:pPr fontAlgn="auto">
              <a:lnSpc>
                <a:spcPct val="150000"/>
              </a:lnSpc>
              <a:spcBef>
                <a:spcPts val="0"/>
              </a:spcBef>
              <a:spcAft>
                <a:spcPts val="0"/>
              </a:spcAft>
              <a:buFont typeface="Wingdings" pitchFamily="2" charset="2"/>
              <a:buChar char="§"/>
              <a:defRPr/>
            </a:pPr>
            <a:r>
              <a:rPr lang="es-MX" sz="1400" dirty="0">
                <a:latin typeface="+mn-lt"/>
              </a:rPr>
              <a:t>Licencias y permisos</a:t>
            </a:r>
          </a:p>
          <a:p>
            <a:pPr fontAlgn="auto">
              <a:lnSpc>
                <a:spcPct val="150000"/>
              </a:lnSpc>
              <a:spcBef>
                <a:spcPts val="0"/>
              </a:spcBef>
              <a:spcAft>
                <a:spcPts val="0"/>
              </a:spcAft>
              <a:buFont typeface="Wingdings" pitchFamily="2" charset="2"/>
              <a:buChar char="§"/>
              <a:defRPr/>
            </a:pPr>
            <a:r>
              <a:rPr lang="es-MX" sz="1400" dirty="0">
                <a:latin typeface="+mn-lt"/>
              </a:rPr>
              <a:t>Proveedores idóneos</a:t>
            </a:r>
          </a:p>
          <a:p>
            <a:pPr fontAlgn="auto">
              <a:lnSpc>
                <a:spcPct val="150000"/>
              </a:lnSpc>
              <a:spcBef>
                <a:spcPts val="0"/>
              </a:spcBef>
              <a:spcAft>
                <a:spcPts val="0"/>
              </a:spcAft>
              <a:buFont typeface="Wingdings" pitchFamily="2" charset="2"/>
              <a:buChar char="§"/>
              <a:defRPr/>
            </a:pPr>
            <a:r>
              <a:rPr lang="es-MX" sz="1400" dirty="0">
                <a:latin typeface="+mn-lt"/>
              </a:rPr>
              <a:t>Técnicos apropiados – Interventores idóneos</a:t>
            </a:r>
          </a:p>
          <a:p>
            <a:pPr fontAlgn="auto">
              <a:lnSpc>
                <a:spcPct val="150000"/>
              </a:lnSpc>
              <a:spcBef>
                <a:spcPts val="0"/>
              </a:spcBef>
              <a:spcAft>
                <a:spcPts val="0"/>
              </a:spcAft>
              <a:buFont typeface="Wingdings" pitchFamily="2" charset="2"/>
              <a:buChar char="§"/>
              <a:defRPr/>
            </a:pPr>
            <a:r>
              <a:rPr lang="es-MX" sz="1400" dirty="0">
                <a:latin typeface="+mn-lt"/>
              </a:rPr>
              <a:t>Procedencia de insumos y materias primas</a:t>
            </a:r>
          </a:p>
          <a:p>
            <a:pPr fontAlgn="auto">
              <a:lnSpc>
                <a:spcPct val="150000"/>
              </a:lnSpc>
              <a:spcBef>
                <a:spcPts val="0"/>
              </a:spcBef>
              <a:spcAft>
                <a:spcPts val="0"/>
              </a:spcAft>
              <a:buFont typeface="Wingdings" pitchFamily="2" charset="2"/>
              <a:buChar char="§"/>
              <a:defRPr/>
            </a:pPr>
            <a:endParaRPr lang="es-ES" sz="1400" dirty="0">
              <a:latin typeface="+mn-lt"/>
            </a:endParaRPr>
          </a:p>
        </p:txBody>
      </p:sp>
      <p:sp>
        <p:nvSpPr>
          <p:cNvPr id="5" name="AutoShape 3"/>
          <p:cNvSpPr>
            <a:spLocks/>
          </p:cNvSpPr>
          <p:nvPr/>
        </p:nvSpPr>
        <p:spPr bwMode="auto">
          <a:xfrm flipH="1">
            <a:off x="2773510" y="3286124"/>
            <a:ext cx="214314" cy="2143140"/>
          </a:xfrm>
          <a:prstGeom prst="leftBrace">
            <a:avLst>
              <a:gd name="adj1" fmla="val 56771"/>
              <a:gd name="adj2" fmla="val 45806"/>
            </a:avLst>
          </a:prstGeom>
          <a:noFill/>
          <a:ln w="25400">
            <a:solidFill>
              <a:srgbClr val="000000"/>
            </a:solidFill>
            <a:round/>
            <a:headEnd/>
            <a:tailEnd/>
          </a:ln>
          <a:scene3d>
            <a:camera prst="orthographicFront"/>
            <a:lightRig rig="contrasting" dir="t">
              <a:rot lat="0" lon="0" rev="1200000"/>
            </a:lightRig>
          </a:scene3d>
          <a:sp3d contourW="19050" prstMaterial="metal">
            <a:bevelT w="88900" h="203200"/>
            <a:bevelB w="165100" h="254000"/>
          </a:sp3d>
        </p:spPr>
        <p:txBody>
          <a:bodyPr/>
          <a:lstStyle/>
          <a:p>
            <a:pPr>
              <a:defRPr/>
            </a:pPr>
            <a:endParaRPr lang="es-CO"/>
          </a:p>
        </p:txBody>
      </p:sp>
      <p:sp>
        <p:nvSpPr>
          <p:cNvPr id="6" name="Rectangle 30"/>
          <p:cNvSpPr>
            <a:spLocks noChangeArrowheads="1"/>
          </p:cNvSpPr>
          <p:nvPr/>
        </p:nvSpPr>
        <p:spPr bwMode="auto">
          <a:xfrm>
            <a:off x="467544" y="764704"/>
            <a:ext cx="6662738" cy="954107"/>
          </a:xfrm>
          <a:prstGeom prst="rect">
            <a:avLst/>
          </a:prstGeom>
          <a:noFill/>
          <a:ln w="9525">
            <a:noFill/>
            <a:miter lim="800000"/>
            <a:headEnd/>
            <a:tailEnd/>
          </a:ln>
        </p:spPr>
        <p:txBody>
          <a:bodyPr>
            <a:spAutoFit/>
          </a:bodyPr>
          <a:lstStyle/>
          <a:p>
            <a:r>
              <a:rPr lang="es-ES_tradnl" sz="2800" dirty="0">
                <a:solidFill>
                  <a:srgbClr val="FF0000"/>
                </a:solidFill>
                <a:latin typeface="Arial Black" pitchFamily="34" charset="0"/>
              </a:rPr>
              <a:t>Aspectos Fundamentales para la Eficiencia en la </a:t>
            </a:r>
            <a:r>
              <a:rPr lang="es-ES_tradnl" sz="2800" dirty="0" smtClean="0">
                <a:solidFill>
                  <a:srgbClr val="FF0000"/>
                </a:solidFill>
                <a:latin typeface="Arial Black" pitchFamily="34" charset="0"/>
              </a:rPr>
              <a:t>Ejecución</a:t>
            </a:r>
            <a:endParaRPr lang="es-ES_tradnl" sz="2800" dirty="0">
              <a:solidFill>
                <a:srgbClr val="FF0000"/>
              </a:solidFill>
              <a:latin typeface="Arial Black" pitchFamily="34" charset="0"/>
            </a:endParaRPr>
          </a:p>
        </p:txBody>
      </p:sp>
      <p:sp>
        <p:nvSpPr>
          <p:cNvPr id="7" name="32 Título"/>
          <p:cNvSpPr txBox="1">
            <a:spLocks/>
          </p:cNvSpPr>
          <p:nvPr/>
        </p:nvSpPr>
        <p:spPr>
          <a:xfrm>
            <a:off x="3240088" y="115888"/>
            <a:ext cx="6084887" cy="796925"/>
          </a:xfrm>
          <a:prstGeom prst="rect">
            <a:avLst/>
          </a:prstGeom>
        </p:spPr>
        <p:txBody>
          <a:bodyPr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3200" b="1" i="0" u="none" strike="noStrike" kern="1200" cap="none" spc="0" normalizeH="0" baseline="0" noProof="0" dirty="0" smtClean="0">
                <a:ln>
                  <a:noFill/>
                </a:ln>
                <a:solidFill>
                  <a:schemeClr val="bg1"/>
                </a:solidFill>
                <a:effectLst/>
                <a:uLnTx/>
                <a:uFillTx/>
                <a:latin typeface="+mj-lt"/>
                <a:ea typeface="+mj-ea"/>
                <a:cs typeface="+mj-cs"/>
              </a:rPr>
              <a:t>Proyectos</a:t>
            </a:r>
            <a:r>
              <a:rPr kumimoji="0" lang="es-CO" sz="3200" b="1" i="0" u="none" strike="noStrike" kern="1200" cap="none" spc="0" normalizeH="0" noProof="0" dirty="0" smtClean="0">
                <a:ln>
                  <a:noFill/>
                </a:ln>
                <a:solidFill>
                  <a:schemeClr val="bg1"/>
                </a:solidFill>
                <a:effectLst/>
                <a:uLnTx/>
                <a:uFillTx/>
                <a:latin typeface="+mj-lt"/>
                <a:ea typeface="+mj-ea"/>
                <a:cs typeface="+mj-cs"/>
              </a:rPr>
              <a:t> de Inversión</a:t>
            </a:r>
            <a:endParaRPr kumimoji="0" lang="es-ES" sz="32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3492500" y="188913"/>
            <a:ext cx="5651500" cy="500062"/>
          </a:xfrm>
        </p:spPr>
        <p:txBody>
          <a:bodyPr anchor="t"/>
          <a:lstStyle/>
          <a:p>
            <a:pPr eaLnBrk="1" hangingPunct="1"/>
            <a:r>
              <a:rPr lang="es-CO" sz="3200" b="1" smtClean="0">
                <a:solidFill>
                  <a:schemeClr val="bg1"/>
                </a:solidFill>
              </a:rPr>
              <a:t>Modificaciones Presupuestales</a:t>
            </a:r>
            <a:endParaRPr lang="es-ES" sz="3200" b="1" smtClean="0">
              <a:solidFill>
                <a:schemeClr val="bg1"/>
              </a:solidFill>
            </a:endParaRPr>
          </a:p>
        </p:txBody>
      </p:sp>
      <p:graphicFrame>
        <p:nvGraphicFramePr>
          <p:cNvPr id="9" name="8 Tabla"/>
          <p:cNvGraphicFramePr>
            <a:graphicFrameLocks noGrp="1"/>
          </p:cNvGraphicFramePr>
          <p:nvPr/>
        </p:nvGraphicFramePr>
        <p:xfrm>
          <a:off x="357188" y="1239838"/>
          <a:ext cx="8572500" cy="4503740"/>
        </p:xfrm>
        <a:graphic>
          <a:graphicData uri="http://schemas.openxmlformats.org/drawingml/2006/table">
            <a:tbl>
              <a:tblPr firstRow="1" bandRow="1">
                <a:tableStyleId>{5C22544A-7EE6-4342-B048-85BDC9FD1C3A}</a:tableStyleId>
              </a:tblPr>
              <a:tblGrid>
                <a:gridCol w="2106802"/>
                <a:gridCol w="1883845"/>
                <a:gridCol w="4581853"/>
              </a:tblGrid>
              <a:tr h="1188719">
                <a:tc rowSpan="3">
                  <a:txBody>
                    <a:bodyPr/>
                    <a:lstStyle/>
                    <a:p>
                      <a:pPr algn="ctr"/>
                      <a:r>
                        <a:rPr lang="es-CO" sz="2300" dirty="0" smtClean="0">
                          <a:solidFill>
                            <a:schemeClr val="tx1"/>
                          </a:solidFill>
                        </a:rPr>
                        <a:t>Adición</a:t>
                      </a:r>
                      <a:r>
                        <a:rPr lang="es-CO" sz="2300" baseline="0" dirty="0" smtClean="0">
                          <a:solidFill>
                            <a:schemeClr val="tx1"/>
                          </a:solidFill>
                        </a:rPr>
                        <a:t> Presupuestal</a:t>
                      </a:r>
                    </a:p>
                  </a:txBody>
                  <a:tcPr marL="91439" marR="91439" anchor="ctr">
                    <a:solidFill>
                      <a:schemeClr val="bg1">
                        <a:lumMod val="75000"/>
                        <a:alpha val="69000"/>
                      </a:schemeClr>
                    </a:solidFill>
                  </a:tcPr>
                </a:tc>
                <a:tc>
                  <a:txBody>
                    <a:bodyPr/>
                    <a:lstStyle/>
                    <a:p>
                      <a:pPr algn="ctr"/>
                      <a:r>
                        <a:rPr lang="es-CO" sz="1800" b="1" dirty="0" smtClean="0">
                          <a:solidFill>
                            <a:schemeClr val="tx1"/>
                          </a:solidFill>
                        </a:rPr>
                        <a:t>Por mayores ingresos o Excedentes Financieros</a:t>
                      </a:r>
                      <a:endParaRPr lang="es-ES" sz="1800" b="1" dirty="0">
                        <a:solidFill>
                          <a:schemeClr val="tx1"/>
                        </a:solidFill>
                      </a:endParaRPr>
                    </a:p>
                  </a:txBody>
                  <a:tcPr marL="91439" marR="91439" anchor="ctr">
                    <a:solidFill>
                      <a:schemeClr val="bg1">
                        <a:lumMod val="75000"/>
                        <a:alpha val="45000"/>
                      </a:schemeClr>
                    </a:solidFill>
                  </a:tcPr>
                </a:tc>
                <a:tc>
                  <a:txBody>
                    <a:bodyPr/>
                    <a:lstStyle/>
                    <a:p>
                      <a:pPr marL="177800" indent="-177800">
                        <a:buFont typeface="Wingdings" pitchFamily="2" charset="2"/>
                        <a:buChar char="ü"/>
                      </a:pPr>
                      <a:endParaRPr lang="es-CO" sz="2000" b="0" dirty="0" smtClean="0">
                        <a:solidFill>
                          <a:schemeClr val="tx1"/>
                        </a:solidFill>
                        <a:latin typeface="Calibri" pitchFamily="34" charset="0"/>
                      </a:endParaRPr>
                    </a:p>
                    <a:p>
                      <a:pPr marL="177800" indent="-177800">
                        <a:buFont typeface="Wingdings" pitchFamily="2" charset="2"/>
                        <a:buChar char="ü"/>
                      </a:pPr>
                      <a:r>
                        <a:rPr lang="es-CO" sz="2000" b="0" dirty="0" smtClean="0">
                          <a:solidFill>
                            <a:schemeClr val="tx1"/>
                          </a:solidFill>
                          <a:latin typeface="Calibri" pitchFamily="34" charset="0"/>
                        </a:rPr>
                        <a:t>Gobierno Distrital presentará a Concejo Proyecto de Acuerdo</a:t>
                      </a:r>
                      <a:endParaRPr lang="es-ES" sz="2000" b="0" dirty="0">
                        <a:solidFill>
                          <a:schemeClr val="tx1"/>
                        </a:solidFill>
                      </a:endParaRPr>
                    </a:p>
                  </a:txBody>
                  <a:tcPr marL="91439" marR="91439">
                    <a:solidFill>
                      <a:schemeClr val="bg1">
                        <a:lumMod val="95000"/>
                        <a:alpha val="36000"/>
                      </a:schemeClr>
                    </a:solidFill>
                  </a:tcPr>
                </a:tc>
              </a:tr>
              <a:tr h="1150940">
                <a:tc vMerge="1">
                  <a:txBody>
                    <a:bodyPr/>
                    <a:lstStyle/>
                    <a:p>
                      <a:endParaRPr lang="es-CO"/>
                    </a:p>
                  </a:txBody>
                  <a:tcPr/>
                </a:tc>
                <a:tc>
                  <a:txBody>
                    <a:bodyPr/>
                    <a:lstStyle/>
                    <a:p>
                      <a:pPr algn="ctr"/>
                      <a:r>
                        <a:rPr lang="es-ES" sz="1800" b="1" dirty="0" smtClean="0">
                          <a:solidFill>
                            <a:schemeClr val="tx1"/>
                          </a:solidFill>
                        </a:rPr>
                        <a:t>Por donaciones</a:t>
                      </a:r>
                      <a:endParaRPr lang="es-ES" sz="1800" b="1" dirty="0">
                        <a:solidFill>
                          <a:schemeClr val="tx1"/>
                        </a:solidFill>
                      </a:endParaRPr>
                    </a:p>
                  </a:txBody>
                  <a:tcPr marL="91439" marR="91439" anchor="ctr">
                    <a:solidFill>
                      <a:schemeClr val="bg1">
                        <a:lumMod val="75000"/>
                        <a:alpha val="45000"/>
                      </a:schemeClr>
                    </a:solidFill>
                  </a:tcPr>
                </a:tc>
                <a:tc>
                  <a:txBody>
                    <a:bodyPr/>
                    <a:lstStyle/>
                    <a:p>
                      <a:pPr marL="177800" marR="0" indent="-17780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s-CO" sz="2000" b="0" kern="1200" dirty="0" smtClean="0">
                        <a:solidFill>
                          <a:schemeClr val="tx1"/>
                        </a:solidFill>
                        <a:latin typeface="Calibri" pitchFamily="34" charset="0"/>
                        <a:ea typeface="+mn-ea"/>
                        <a:cs typeface="+mn-cs"/>
                      </a:endParaRPr>
                    </a:p>
                    <a:p>
                      <a:pPr marL="177800" marR="0" indent="-1778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CO" sz="2000" b="0" kern="1200" dirty="0" smtClean="0">
                          <a:solidFill>
                            <a:schemeClr val="tx1"/>
                          </a:solidFill>
                          <a:latin typeface="Calibri" pitchFamily="34" charset="0"/>
                          <a:ea typeface="+mn-ea"/>
                          <a:cs typeface="+mn-cs"/>
                        </a:rPr>
                        <a:t> Por Decreto Distrital</a:t>
                      </a:r>
                      <a:r>
                        <a:rPr lang="es-CO" sz="2000" b="0" kern="1200" baseline="0" dirty="0" smtClean="0">
                          <a:solidFill>
                            <a:schemeClr val="tx1"/>
                          </a:solidFill>
                          <a:latin typeface="Calibri" pitchFamily="34" charset="0"/>
                          <a:ea typeface="+mn-ea"/>
                          <a:cs typeface="+mn-cs"/>
                        </a:rPr>
                        <a:t> Alcalde Mayor</a:t>
                      </a:r>
                      <a:endParaRPr lang="es-ES" sz="2000" b="0" kern="1200" dirty="0" smtClean="0">
                        <a:solidFill>
                          <a:schemeClr val="tx1"/>
                        </a:solidFill>
                        <a:latin typeface="Calibri" pitchFamily="34" charset="0"/>
                        <a:ea typeface="+mn-ea"/>
                        <a:cs typeface="+mn-cs"/>
                      </a:endParaRPr>
                    </a:p>
                    <a:p>
                      <a:pPr algn="ctr">
                        <a:buFontTx/>
                        <a:buNone/>
                      </a:pPr>
                      <a:endParaRPr lang="es-CO" sz="1600" b="1" dirty="0" smtClean="0">
                        <a:latin typeface="Calibri" pitchFamily="34" charset="0"/>
                      </a:endParaRPr>
                    </a:p>
                  </a:txBody>
                  <a:tcPr marL="91439" marR="91439">
                    <a:solidFill>
                      <a:schemeClr val="bg1">
                        <a:lumMod val="95000"/>
                        <a:alpha val="36000"/>
                      </a:schemeClr>
                    </a:solidFill>
                  </a:tcPr>
                </a:tc>
              </a:tr>
              <a:tr h="2164078">
                <a:tc vMerge="1">
                  <a:txBody>
                    <a:bodyPr/>
                    <a:lstStyle/>
                    <a:p>
                      <a:endParaRPr lang="es-ES" dirty="0">
                        <a:solidFill>
                          <a:schemeClr val="tx1"/>
                        </a:solidFill>
                      </a:endParaRPr>
                    </a:p>
                  </a:txBody>
                  <a:tcPr/>
                </a:tc>
                <a:tc>
                  <a:txBody>
                    <a:bodyPr/>
                    <a:lstStyle/>
                    <a:p>
                      <a:pPr algn="ctr"/>
                      <a:r>
                        <a:rPr lang="es-CO" sz="1800" b="1" dirty="0" smtClean="0">
                          <a:solidFill>
                            <a:schemeClr val="tx1"/>
                          </a:solidFill>
                        </a:rPr>
                        <a:t>Por Convenio</a:t>
                      </a:r>
                    </a:p>
                    <a:p>
                      <a:pPr algn="ctr"/>
                      <a:r>
                        <a:rPr lang="es-CO" sz="1800" b="1" dirty="0" smtClean="0">
                          <a:solidFill>
                            <a:schemeClr val="tx1"/>
                          </a:solidFill>
                        </a:rPr>
                        <a:t>(Ajustes</a:t>
                      </a:r>
                      <a:r>
                        <a:rPr lang="es-CO" sz="1800" b="1" baseline="0" dirty="0" smtClean="0">
                          <a:solidFill>
                            <a:schemeClr val="tx1"/>
                          </a:solidFill>
                        </a:rPr>
                        <a:t> presupuestales por convenios entre entidades)</a:t>
                      </a:r>
                    </a:p>
                    <a:p>
                      <a:pPr algn="ctr"/>
                      <a:endParaRPr lang="es-ES" sz="1800" b="1" dirty="0">
                        <a:solidFill>
                          <a:schemeClr val="tx1"/>
                        </a:solidFill>
                      </a:endParaRPr>
                    </a:p>
                  </a:txBody>
                  <a:tcPr marL="91439" marR="91439" anchor="ctr">
                    <a:solidFill>
                      <a:schemeClr val="accent6">
                        <a:lumMod val="75000"/>
                        <a:alpha val="45000"/>
                      </a:schemeClr>
                    </a:solidFill>
                  </a:tcPr>
                </a:tc>
                <a:tc>
                  <a:txBody>
                    <a:bodyPr/>
                    <a:lstStyle/>
                    <a:p>
                      <a:pPr marL="265113" indent="-265113">
                        <a:buFont typeface="Wingdings" pitchFamily="2" charset="2"/>
                        <a:buChar char="ü"/>
                      </a:pPr>
                      <a:r>
                        <a:rPr lang="es-CO" sz="2000" dirty="0" smtClean="0">
                          <a:latin typeface="Calibri" pitchFamily="34" charset="0"/>
                        </a:rPr>
                        <a:t>Convenio </a:t>
                      </a:r>
                    </a:p>
                    <a:p>
                      <a:pPr marL="265113" marR="0" indent="-265113"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CO" sz="2000" dirty="0" smtClean="0">
                          <a:solidFill>
                            <a:schemeClr val="tx1"/>
                          </a:solidFill>
                          <a:latin typeface="Calibri" pitchFamily="34" charset="0"/>
                        </a:rPr>
                        <a:t>Solicitud motivada y firmada por Representante</a:t>
                      </a:r>
                      <a:r>
                        <a:rPr lang="es-CO" sz="2000" baseline="0" dirty="0" smtClean="0">
                          <a:solidFill>
                            <a:schemeClr val="tx1"/>
                          </a:solidFill>
                          <a:latin typeface="Calibri" pitchFamily="34" charset="0"/>
                        </a:rPr>
                        <a:t> Legal</a:t>
                      </a:r>
                      <a:endParaRPr lang="es-CO" sz="2000" dirty="0" smtClean="0">
                        <a:solidFill>
                          <a:schemeClr val="tx1"/>
                        </a:solidFill>
                        <a:latin typeface="Calibri" pitchFamily="34" charset="0"/>
                      </a:endParaRPr>
                    </a:p>
                    <a:p>
                      <a:pPr marL="265113" indent="-265113">
                        <a:buFont typeface="Wingdings" pitchFamily="2" charset="2"/>
                        <a:buChar char="ü"/>
                      </a:pPr>
                      <a:r>
                        <a:rPr lang="es-CO" sz="2000" dirty="0" smtClean="0">
                          <a:solidFill>
                            <a:schemeClr val="tx1"/>
                          </a:solidFill>
                          <a:latin typeface="Calibri" pitchFamily="34" charset="0"/>
                        </a:rPr>
                        <a:t>Aprobación</a:t>
                      </a:r>
                      <a:r>
                        <a:rPr lang="es-CO" sz="2000" baseline="0" dirty="0" smtClean="0">
                          <a:solidFill>
                            <a:schemeClr val="tx1"/>
                          </a:solidFill>
                          <a:latin typeface="Calibri" pitchFamily="34" charset="0"/>
                        </a:rPr>
                        <a:t>  de</a:t>
                      </a:r>
                      <a:r>
                        <a:rPr lang="es-CO" sz="2000" dirty="0" smtClean="0">
                          <a:solidFill>
                            <a:schemeClr val="tx1"/>
                          </a:solidFill>
                          <a:latin typeface="Calibri" pitchFamily="34" charset="0"/>
                        </a:rPr>
                        <a:t> Junta Directiva (Acuerdo</a:t>
                      </a:r>
                      <a:r>
                        <a:rPr lang="es-CO" sz="2000" baseline="0" dirty="0" smtClean="0">
                          <a:solidFill>
                            <a:schemeClr val="tx1"/>
                          </a:solidFill>
                          <a:latin typeface="Calibri" pitchFamily="34" charset="0"/>
                        </a:rPr>
                        <a:t> JD) o Resolución </a:t>
                      </a:r>
                    </a:p>
                    <a:p>
                      <a:pPr marL="265113" marR="0" indent="-265113"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CO" sz="2000" dirty="0" smtClean="0">
                          <a:latin typeface="Calibri" pitchFamily="34" charset="0"/>
                        </a:rPr>
                        <a:t>Refrendación por SHD – DDP</a:t>
                      </a:r>
                    </a:p>
                    <a:p>
                      <a:pPr>
                        <a:buFont typeface="Wingdings" pitchFamily="2" charset="2"/>
                        <a:buChar char="ü"/>
                      </a:pPr>
                      <a:endParaRPr lang="es-CO" sz="1600" dirty="0" smtClean="0">
                        <a:latin typeface="Calibri" pitchFamily="34" charset="0"/>
                      </a:endParaRPr>
                    </a:p>
                  </a:txBody>
                  <a:tcPr marL="91439" marR="91439">
                    <a:solidFill>
                      <a:schemeClr val="bg1">
                        <a:lumMod val="95000"/>
                        <a:alpha val="36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nvGraphicFramePr>
        <p:xfrm>
          <a:off x="357188" y="1357313"/>
          <a:ext cx="8391525" cy="4741338"/>
        </p:xfrm>
        <a:graphic>
          <a:graphicData uri="http://schemas.openxmlformats.org/drawingml/2006/table">
            <a:tbl>
              <a:tblPr firstRow="1" bandRow="1">
                <a:tableStyleId>{5C22544A-7EE6-4342-B048-85BDC9FD1C3A}</a:tableStyleId>
              </a:tblPr>
              <a:tblGrid>
                <a:gridCol w="2062325"/>
                <a:gridCol w="1844075"/>
                <a:gridCol w="4485125"/>
              </a:tblGrid>
              <a:tr h="2286215">
                <a:tc rowSpan="2">
                  <a:txBody>
                    <a:bodyPr/>
                    <a:lstStyle/>
                    <a:p>
                      <a:pPr algn="ctr"/>
                      <a:r>
                        <a:rPr lang="es-CO" sz="2300" dirty="0" smtClean="0">
                          <a:solidFill>
                            <a:schemeClr val="tx1"/>
                          </a:solidFill>
                        </a:rPr>
                        <a:t>Distribuciones</a:t>
                      </a:r>
                      <a:r>
                        <a:rPr lang="es-CO" sz="2300" baseline="0" dirty="0" smtClean="0">
                          <a:solidFill>
                            <a:schemeClr val="tx1"/>
                          </a:solidFill>
                        </a:rPr>
                        <a:t> </a:t>
                      </a:r>
                      <a:r>
                        <a:rPr lang="es-CO" sz="2300" dirty="0" smtClean="0">
                          <a:solidFill>
                            <a:schemeClr val="tx1"/>
                          </a:solidFill>
                        </a:rPr>
                        <a:t> ingresos </a:t>
                      </a:r>
                    </a:p>
                    <a:p>
                      <a:pPr algn="ctr"/>
                      <a:r>
                        <a:rPr lang="es-CO" sz="1800" baseline="0" dirty="0" smtClean="0">
                          <a:solidFill>
                            <a:schemeClr val="tx1"/>
                          </a:solidFill>
                        </a:rPr>
                        <a:t>(por mayor recaudo de un ingreso que permite  compensar menor recaudo al programado en otro ingreso)</a:t>
                      </a:r>
                    </a:p>
                  </a:txBody>
                  <a:tcPr marL="91443" marR="91443" marT="45724" marB="45724" anchor="ctr">
                    <a:solidFill>
                      <a:schemeClr val="tx2">
                        <a:lumMod val="40000"/>
                        <a:lumOff val="60000"/>
                      </a:schemeClr>
                    </a:solidFill>
                  </a:tcPr>
                </a:tc>
                <a:tc>
                  <a:txBody>
                    <a:bodyPr/>
                    <a:lstStyle/>
                    <a:p>
                      <a:pPr algn="ctr"/>
                      <a:r>
                        <a:rPr lang="es-CO" sz="1800" b="1" dirty="0" smtClean="0">
                          <a:solidFill>
                            <a:schemeClr val="tx1"/>
                          </a:solidFill>
                        </a:rPr>
                        <a:t>Al interior de un agregado presupuestal</a:t>
                      </a:r>
                    </a:p>
                    <a:p>
                      <a:pPr algn="ctr"/>
                      <a:r>
                        <a:rPr lang="es-CO" sz="1800" b="1" baseline="0" dirty="0" smtClean="0">
                          <a:solidFill>
                            <a:schemeClr val="tx1"/>
                          </a:solidFill>
                        </a:rPr>
                        <a:t>(Resolución DDP  </a:t>
                      </a:r>
                    </a:p>
                    <a:p>
                      <a:pPr algn="ctr"/>
                      <a:r>
                        <a:rPr lang="es-CO" sz="1800" b="1" baseline="0" dirty="0" smtClean="0">
                          <a:solidFill>
                            <a:schemeClr val="tx1"/>
                          </a:solidFill>
                        </a:rPr>
                        <a:t>y  Acto Administrativo en los EP y UA a partir de cuenta auxiliar)</a:t>
                      </a:r>
                      <a:r>
                        <a:rPr lang="es-CO" sz="1800" b="1" baseline="30000" dirty="0" smtClean="0">
                          <a:solidFill>
                            <a:srgbClr val="FF0000"/>
                          </a:solidFill>
                        </a:rPr>
                        <a:t>1/</a:t>
                      </a:r>
                    </a:p>
                  </a:txBody>
                  <a:tcPr marL="91443" marR="91443" marT="45724" marB="45724" anchor="ctr">
                    <a:solidFill>
                      <a:schemeClr val="tx2">
                        <a:lumMod val="40000"/>
                        <a:lumOff val="60000"/>
                        <a:alpha val="75000"/>
                      </a:schemeClr>
                    </a:solidFill>
                  </a:tcPr>
                </a:tc>
                <a:tc>
                  <a:txBody>
                    <a:bodyPr/>
                    <a:lstStyle/>
                    <a:p>
                      <a:pPr marL="265113" indent="-265113">
                        <a:buFont typeface="Wingdings" pitchFamily="2" charset="2"/>
                        <a:buChar char="ü"/>
                      </a:pPr>
                      <a:r>
                        <a:rPr lang="es-CO" sz="1800" b="0" dirty="0" smtClean="0">
                          <a:solidFill>
                            <a:schemeClr val="tx1"/>
                          </a:solidFill>
                          <a:latin typeface="Calibri" pitchFamily="34" charset="0"/>
                        </a:rPr>
                        <a:t>Solicitud motivada y firmada por el Representante Legal</a:t>
                      </a:r>
                    </a:p>
                    <a:p>
                      <a:pPr marL="265113" indent="-265113">
                        <a:buFont typeface="Wingdings" pitchFamily="2" charset="2"/>
                        <a:buChar char="ü"/>
                      </a:pPr>
                      <a:r>
                        <a:rPr lang="es-CO" sz="1800" b="0" dirty="0" smtClean="0">
                          <a:solidFill>
                            <a:schemeClr val="tx1"/>
                          </a:solidFill>
                          <a:latin typeface="Calibri" pitchFamily="34" charset="0"/>
                        </a:rPr>
                        <a:t>Justificación técnica</a:t>
                      </a:r>
                    </a:p>
                    <a:p>
                      <a:pPr marL="265113" indent="-265113">
                        <a:buFont typeface="Wingdings" pitchFamily="2" charset="2"/>
                        <a:buChar char="ü"/>
                      </a:pPr>
                      <a:r>
                        <a:rPr lang="es-CO" sz="1800" b="0" dirty="0" smtClean="0">
                          <a:solidFill>
                            <a:schemeClr val="tx1"/>
                          </a:solidFill>
                          <a:latin typeface="Calibri" pitchFamily="34" charset="0"/>
                        </a:rPr>
                        <a:t>Escenarios de proyección de ingresos</a:t>
                      </a:r>
                    </a:p>
                    <a:p>
                      <a:pPr marL="265113" indent="-265113">
                        <a:buFont typeface="Wingdings" pitchFamily="2" charset="2"/>
                        <a:buChar char="ü"/>
                      </a:pPr>
                      <a:r>
                        <a:rPr lang="es-CO" sz="1800" b="0" dirty="0" smtClean="0">
                          <a:solidFill>
                            <a:schemeClr val="tx1"/>
                          </a:solidFill>
                          <a:latin typeface="Calibri" pitchFamily="34" charset="0"/>
                        </a:rPr>
                        <a:t> Certificación de mayor recaudo en el ingreso.</a:t>
                      </a:r>
                    </a:p>
                    <a:p>
                      <a:pPr marL="265113" indent="-265113">
                        <a:buFont typeface="Wingdings" pitchFamily="2" charset="2"/>
                        <a:buChar char="ü"/>
                      </a:pPr>
                      <a:r>
                        <a:rPr lang="es-CO" sz="1800" b="0" dirty="0" smtClean="0">
                          <a:solidFill>
                            <a:schemeClr val="tx1"/>
                          </a:solidFill>
                          <a:latin typeface="Calibri" pitchFamily="34" charset="0"/>
                        </a:rPr>
                        <a:t>Concepto previo favorable de</a:t>
                      </a:r>
                      <a:r>
                        <a:rPr lang="es-CO" sz="1800" b="0" baseline="0" dirty="0" smtClean="0">
                          <a:solidFill>
                            <a:schemeClr val="tx1"/>
                          </a:solidFill>
                          <a:latin typeface="Calibri" pitchFamily="34" charset="0"/>
                        </a:rPr>
                        <a:t> la DDP</a:t>
                      </a:r>
                      <a:endParaRPr lang="es-CO" sz="1800" b="0" dirty="0" smtClean="0">
                        <a:solidFill>
                          <a:schemeClr val="tx1"/>
                        </a:solidFill>
                        <a:latin typeface="Calibri" pitchFamily="34" charset="0"/>
                      </a:endParaRPr>
                    </a:p>
                    <a:p>
                      <a:pPr marL="265113" indent="-265113">
                        <a:buFont typeface="Wingdings" pitchFamily="2" charset="2"/>
                        <a:buChar char="ü"/>
                      </a:pPr>
                      <a:r>
                        <a:rPr lang="es-CO" sz="1800" b="0" dirty="0" smtClean="0">
                          <a:solidFill>
                            <a:schemeClr val="tx1"/>
                          </a:solidFill>
                          <a:latin typeface="Calibri" pitchFamily="34" charset="0"/>
                        </a:rPr>
                        <a:t>A.</a:t>
                      </a:r>
                      <a:r>
                        <a:rPr lang="es-CO" sz="1800" b="0" baseline="0" dirty="0" smtClean="0">
                          <a:solidFill>
                            <a:schemeClr val="tx1"/>
                          </a:solidFill>
                          <a:latin typeface="Calibri" pitchFamily="34" charset="0"/>
                        </a:rPr>
                        <a:t> Central: DDP analiza recaudo y expide Resolución</a:t>
                      </a:r>
                      <a:endParaRPr lang="es-CO" sz="1800" b="0" dirty="0" smtClean="0">
                        <a:solidFill>
                          <a:schemeClr val="tx1"/>
                        </a:solidFill>
                        <a:latin typeface="Calibri" pitchFamily="34" charset="0"/>
                      </a:endParaRPr>
                    </a:p>
                  </a:txBody>
                  <a:tcPr marL="91443" marR="91443" marT="45724" marB="45724">
                    <a:solidFill>
                      <a:schemeClr val="accent1">
                        <a:lumMod val="40000"/>
                        <a:lumOff val="60000"/>
                        <a:alpha val="50000"/>
                      </a:schemeClr>
                    </a:solidFill>
                  </a:tcPr>
                </a:tc>
              </a:tr>
              <a:tr h="2181010">
                <a:tc vMerge="1">
                  <a:txBody>
                    <a:bodyPr/>
                    <a:lstStyle/>
                    <a:p>
                      <a:endParaRPr lang="es-ES" dirty="0">
                        <a:solidFill>
                          <a:schemeClr val="tx1"/>
                        </a:solidFill>
                      </a:endParaRPr>
                    </a:p>
                  </a:txBody>
                  <a:tcPr/>
                </a:tc>
                <a:tc>
                  <a:txBody>
                    <a:bodyPr/>
                    <a:lstStyle/>
                    <a:p>
                      <a:pPr algn="ctr"/>
                      <a:r>
                        <a:rPr lang="es-CO" sz="1800" b="1" dirty="0" smtClean="0">
                          <a:solidFill>
                            <a:schemeClr val="tx1"/>
                          </a:solidFill>
                        </a:rPr>
                        <a:t>Entre agregados</a:t>
                      </a:r>
                      <a:r>
                        <a:rPr lang="es-CO" sz="1800" b="1" baseline="0" dirty="0" smtClean="0">
                          <a:solidFill>
                            <a:schemeClr val="tx1"/>
                          </a:solidFill>
                        </a:rPr>
                        <a:t> presupuestales</a:t>
                      </a:r>
                    </a:p>
                    <a:p>
                      <a:pPr algn="ctr"/>
                      <a:r>
                        <a:rPr lang="es-CO" sz="1800" b="1" baseline="0" dirty="0" smtClean="0">
                          <a:solidFill>
                            <a:schemeClr val="tx1"/>
                          </a:solidFill>
                        </a:rPr>
                        <a:t>(Acuerdo del Concejo)</a:t>
                      </a:r>
                      <a:endParaRPr lang="es-ES" sz="1800" b="1" dirty="0" smtClean="0">
                        <a:solidFill>
                          <a:schemeClr val="tx1"/>
                        </a:solidFill>
                      </a:endParaRPr>
                    </a:p>
                    <a:p>
                      <a:pPr algn="ctr"/>
                      <a:endParaRPr lang="es-ES" sz="1800" b="1" dirty="0">
                        <a:solidFill>
                          <a:schemeClr val="tx1"/>
                        </a:solidFill>
                      </a:endParaRPr>
                    </a:p>
                  </a:txBody>
                  <a:tcPr marL="91443" marR="91443" marT="45724" marB="45724" anchor="ctr">
                    <a:solidFill>
                      <a:schemeClr val="tx2">
                        <a:lumMod val="40000"/>
                        <a:lumOff val="60000"/>
                        <a:alpha val="75000"/>
                      </a:schemeClr>
                    </a:solidFill>
                  </a:tcPr>
                </a:tc>
                <a:tc>
                  <a:txBody>
                    <a:bodyPr/>
                    <a:lstStyle/>
                    <a:p>
                      <a:pPr marL="265113" indent="-265113">
                        <a:buFont typeface="Wingdings" pitchFamily="2" charset="2"/>
                        <a:buChar char="ü"/>
                      </a:pPr>
                      <a:r>
                        <a:rPr lang="es-CO" sz="1800" b="0" dirty="0" smtClean="0">
                          <a:solidFill>
                            <a:schemeClr val="tx1"/>
                          </a:solidFill>
                          <a:latin typeface="Calibri" pitchFamily="34" charset="0"/>
                        </a:rPr>
                        <a:t>Solicitud motivada y firmada por el Representante Legal</a:t>
                      </a:r>
                    </a:p>
                    <a:p>
                      <a:pPr marL="265113" indent="-265113">
                        <a:buFont typeface="Wingdings" pitchFamily="2" charset="2"/>
                        <a:buChar char="ü"/>
                      </a:pPr>
                      <a:r>
                        <a:rPr lang="es-CO" sz="1800" b="0" dirty="0" smtClean="0">
                          <a:solidFill>
                            <a:schemeClr val="tx1"/>
                          </a:solidFill>
                          <a:latin typeface="Calibri" pitchFamily="34" charset="0"/>
                        </a:rPr>
                        <a:t>Justificación técnica</a:t>
                      </a:r>
                    </a:p>
                    <a:p>
                      <a:pPr marL="265113" indent="-265113">
                        <a:buFont typeface="Wingdings" pitchFamily="2" charset="2"/>
                        <a:buChar char="ü"/>
                      </a:pPr>
                      <a:r>
                        <a:rPr lang="es-CO" sz="1800" b="0" dirty="0" smtClean="0">
                          <a:solidFill>
                            <a:schemeClr val="tx1"/>
                          </a:solidFill>
                          <a:latin typeface="Calibri" pitchFamily="34" charset="0"/>
                        </a:rPr>
                        <a:t>Escenarios de proyección de ingresos</a:t>
                      </a:r>
                    </a:p>
                    <a:p>
                      <a:pPr marL="265113" indent="-265113">
                        <a:buFont typeface="Wingdings" pitchFamily="2" charset="2"/>
                        <a:buChar char="ü"/>
                      </a:pPr>
                      <a:r>
                        <a:rPr lang="es-CO" sz="1800" b="0" dirty="0" smtClean="0">
                          <a:solidFill>
                            <a:schemeClr val="tx1"/>
                          </a:solidFill>
                          <a:latin typeface="Calibri" pitchFamily="34" charset="0"/>
                        </a:rPr>
                        <a:t> Certificación de mayor recaudo en el ingreso.</a:t>
                      </a:r>
                    </a:p>
                    <a:p>
                      <a:pPr marL="265113" indent="-265113">
                        <a:buFont typeface="Wingdings" pitchFamily="2" charset="2"/>
                        <a:buChar char="ü"/>
                      </a:pPr>
                      <a:r>
                        <a:rPr lang="es-CO" sz="1800" dirty="0" smtClean="0">
                          <a:latin typeface="Calibri" pitchFamily="34" charset="0"/>
                        </a:rPr>
                        <a:t>Proyecto</a:t>
                      </a:r>
                      <a:r>
                        <a:rPr lang="es-CO" sz="1800" baseline="0" dirty="0" smtClean="0">
                          <a:latin typeface="Calibri" pitchFamily="34" charset="0"/>
                        </a:rPr>
                        <a:t> de Acuerdo</a:t>
                      </a:r>
                      <a:endParaRPr lang="es-CO" sz="1800" dirty="0" smtClean="0">
                        <a:latin typeface="Calibri" pitchFamily="34" charset="0"/>
                      </a:endParaRPr>
                    </a:p>
                  </a:txBody>
                  <a:tcPr marL="91443" marR="91443" marT="45724" marB="45724">
                    <a:solidFill>
                      <a:schemeClr val="accent1">
                        <a:lumMod val="40000"/>
                        <a:lumOff val="60000"/>
                        <a:alpha val="50000"/>
                      </a:schemeClr>
                    </a:solidFill>
                  </a:tcPr>
                </a:tc>
              </a:tr>
            </a:tbl>
          </a:graphicData>
        </a:graphic>
      </p:graphicFrame>
      <p:sp>
        <p:nvSpPr>
          <p:cNvPr id="6" name="1 Título"/>
          <p:cNvSpPr txBox="1">
            <a:spLocks/>
          </p:cNvSpPr>
          <p:nvPr/>
        </p:nvSpPr>
        <p:spPr bwMode="auto">
          <a:xfrm>
            <a:off x="3492500" y="188913"/>
            <a:ext cx="5651500" cy="500062"/>
          </a:xfrm>
          <a:prstGeom prst="rect">
            <a:avLst/>
          </a:prstGeom>
          <a:noFill/>
          <a:ln w="9525">
            <a:noFill/>
            <a:miter lim="800000"/>
            <a:headEnd/>
            <a:tailEnd/>
          </a:ln>
        </p:spPr>
        <p:txBody>
          <a:bodyPr/>
          <a:lstStyle/>
          <a:p>
            <a:pPr algn="ctr">
              <a:defRPr/>
            </a:pPr>
            <a:r>
              <a:rPr lang="es-CO" sz="3200" b="1">
                <a:solidFill>
                  <a:schemeClr val="bg1"/>
                </a:solidFill>
                <a:latin typeface="+mj-lt"/>
                <a:ea typeface="+mj-ea"/>
                <a:cs typeface="+mj-cs"/>
              </a:rPr>
              <a:t>Modificaciones Presupuestales</a:t>
            </a:r>
            <a:endParaRPr lang="es-ES" sz="3200" b="1" dirty="0">
              <a:solidFill>
                <a:schemeClr val="bg1"/>
              </a:solidFill>
              <a:latin typeface="+mj-lt"/>
              <a:ea typeface="+mj-ea"/>
              <a:cs typeface="+mj-cs"/>
            </a:endParaRPr>
          </a:p>
        </p:txBody>
      </p:sp>
      <p:sp>
        <p:nvSpPr>
          <p:cNvPr id="4" name="3 CuadroTexto"/>
          <p:cNvSpPr txBox="1"/>
          <p:nvPr/>
        </p:nvSpPr>
        <p:spPr>
          <a:xfrm>
            <a:off x="179512" y="6165304"/>
            <a:ext cx="6480720" cy="646331"/>
          </a:xfrm>
          <a:prstGeom prst="rect">
            <a:avLst/>
          </a:prstGeom>
          <a:noFill/>
        </p:spPr>
        <p:txBody>
          <a:bodyPr wrap="square" rtlCol="0">
            <a:spAutoFit/>
          </a:bodyPr>
          <a:lstStyle/>
          <a:p>
            <a:r>
              <a:rPr lang="es-CO" b="1" baseline="30000" dirty="0" smtClean="0">
                <a:solidFill>
                  <a:srgbClr val="FF0000"/>
                </a:solidFill>
              </a:rPr>
              <a:t>1/ </a:t>
            </a:r>
            <a:r>
              <a:rPr lang="es-CO" dirty="0" smtClean="0"/>
              <a:t>A partir de 2013,  de conformidad con lo establecido en el Articulo 35 de las Disposiciones Generales</a:t>
            </a:r>
            <a:endParaRPr lang="es-CO"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nvGraphicFramePr>
        <p:xfrm>
          <a:off x="107950" y="855663"/>
          <a:ext cx="8572500" cy="5669280"/>
        </p:xfrm>
        <a:graphic>
          <a:graphicData uri="http://schemas.openxmlformats.org/drawingml/2006/table">
            <a:tbl>
              <a:tblPr firstRow="1" bandRow="1">
                <a:tableStyleId>{5C22544A-7EE6-4342-B048-85BDC9FD1C3A}</a:tableStyleId>
              </a:tblPr>
              <a:tblGrid>
                <a:gridCol w="2106802"/>
                <a:gridCol w="1883845"/>
                <a:gridCol w="4581853"/>
              </a:tblGrid>
              <a:tr h="1845700">
                <a:tc rowSpan="2">
                  <a:txBody>
                    <a:bodyPr/>
                    <a:lstStyle/>
                    <a:p>
                      <a:pPr algn="ctr"/>
                      <a:r>
                        <a:rPr lang="es-CO" sz="2300" dirty="0" smtClean="0">
                          <a:solidFill>
                            <a:schemeClr val="tx1"/>
                          </a:solidFill>
                        </a:rPr>
                        <a:t>Traslado presupuestal</a:t>
                      </a:r>
                      <a:endParaRPr lang="es-CO" sz="2300" baseline="0" dirty="0" smtClean="0">
                        <a:solidFill>
                          <a:schemeClr val="tx1"/>
                        </a:solidFill>
                      </a:endParaRPr>
                    </a:p>
                  </a:txBody>
                  <a:tcPr marL="91439" marR="91439" anchor="ctr">
                    <a:solidFill>
                      <a:schemeClr val="accent3">
                        <a:lumMod val="60000"/>
                        <a:lumOff val="40000"/>
                      </a:schemeClr>
                    </a:solidFill>
                  </a:tcPr>
                </a:tc>
                <a:tc>
                  <a:txBody>
                    <a:bodyPr/>
                    <a:lstStyle/>
                    <a:p>
                      <a:pPr algn="ctr"/>
                      <a:r>
                        <a:rPr lang="es-CO" b="1" dirty="0" smtClean="0">
                          <a:solidFill>
                            <a:schemeClr val="tx1"/>
                          </a:solidFill>
                        </a:rPr>
                        <a:t>Entre agregados</a:t>
                      </a:r>
                      <a:r>
                        <a:rPr lang="es-CO" b="1" baseline="0" dirty="0" smtClean="0">
                          <a:solidFill>
                            <a:schemeClr val="tx1"/>
                          </a:solidFill>
                        </a:rPr>
                        <a:t> presupuestales</a:t>
                      </a:r>
                    </a:p>
                    <a:p>
                      <a:pPr algn="ctr"/>
                      <a:r>
                        <a:rPr lang="es-CO" b="1" baseline="0" dirty="0" smtClean="0">
                          <a:solidFill>
                            <a:schemeClr val="tx1"/>
                          </a:solidFill>
                        </a:rPr>
                        <a:t>(Acuerdo  Concejo)</a:t>
                      </a:r>
                      <a:endParaRPr lang="es-ES" b="1" dirty="0">
                        <a:solidFill>
                          <a:schemeClr val="tx1"/>
                        </a:solidFill>
                      </a:endParaRPr>
                    </a:p>
                  </a:txBody>
                  <a:tcPr marL="91439" marR="91439" anchor="ctr">
                    <a:solidFill>
                      <a:schemeClr val="accent3">
                        <a:lumMod val="40000"/>
                        <a:lumOff val="60000"/>
                        <a:alpha val="75000"/>
                      </a:schemeClr>
                    </a:solidFill>
                  </a:tcPr>
                </a:tc>
                <a:tc>
                  <a:txBody>
                    <a:bodyPr/>
                    <a:lstStyle/>
                    <a:p>
                      <a:pPr marL="354013" indent="-354013">
                        <a:buFont typeface="Wingdings" pitchFamily="2" charset="2"/>
                        <a:buChar char="ü"/>
                      </a:pPr>
                      <a:r>
                        <a:rPr lang="es-CO" sz="2000" b="0" dirty="0" smtClean="0">
                          <a:solidFill>
                            <a:schemeClr val="tx1"/>
                          </a:solidFill>
                          <a:latin typeface="Calibri" pitchFamily="34" charset="0"/>
                        </a:rPr>
                        <a:t>Solicitud motivada y firmada por el Representante Legal</a:t>
                      </a:r>
                    </a:p>
                    <a:p>
                      <a:pPr marL="354013" indent="-354013">
                        <a:buFont typeface="Wingdings" pitchFamily="2" charset="2"/>
                        <a:buChar char="ü"/>
                      </a:pPr>
                      <a:r>
                        <a:rPr lang="es-CO" sz="2000" b="0" dirty="0" smtClean="0">
                          <a:solidFill>
                            <a:schemeClr val="tx1"/>
                          </a:solidFill>
                          <a:latin typeface="Calibri" pitchFamily="34" charset="0"/>
                        </a:rPr>
                        <a:t>CDP</a:t>
                      </a:r>
                    </a:p>
                    <a:p>
                      <a:pPr marL="354013" indent="-354013">
                        <a:buFont typeface="Wingdings" pitchFamily="2" charset="2"/>
                        <a:buChar char="ü"/>
                      </a:pPr>
                      <a:r>
                        <a:rPr lang="es-CO" sz="2000" b="0" dirty="0" smtClean="0">
                          <a:solidFill>
                            <a:schemeClr val="tx1"/>
                          </a:solidFill>
                          <a:latin typeface="Calibri" pitchFamily="34" charset="0"/>
                        </a:rPr>
                        <a:t>Concepto previo favorable de la SDP si afecta</a:t>
                      </a:r>
                      <a:r>
                        <a:rPr lang="es-CO" sz="2000" b="0" baseline="0" dirty="0" smtClean="0">
                          <a:solidFill>
                            <a:schemeClr val="tx1"/>
                          </a:solidFill>
                          <a:latin typeface="Calibri" pitchFamily="34" charset="0"/>
                        </a:rPr>
                        <a:t> la inversión</a:t>
                      </a:r>
                      <a:endParaRPr lang="es-CO" sz="2000" b="0" dirty="0" smtClean="0">
                        <a:solidFill>
                          <a:schemeClr val="tx1"/>
                        </a:solidFill>
                        <a:latin typeface="Calibri" pitchFamily="34" charset="0"/>
                      </a:endParaRPr>
                    </a:p>
                    <a:p>
                      <a:pPr marL="354013" indent="-354013">
                        <a:buFont typeface="Wingdings" pitchFamily="2" charset="2"/>
                        <a:buChar char="ü"/>
                      </a:pPr>
                      <a:r>
                        <a:rPr lang="es-CO" sz="2000" b="0" dirty="0" smtClean="0">
                          <a:solidFill>
                            <a:schemeClr val="tx1"/>
                          </a:solidFill>
                          <a:latin typeface="Calibri" pitchFamily="34" charset="0"/>
                        </a:rPr>
                        <a:t> Concepto previo</a:t>
                      </a:r>
                      <a:r>
                        <a:rPr lang="es-CO" sz="2000" b="0" baseline="0" dirty="0" smtClean="0">
                          <a:solidFill>
                            <a:schemeClr val="tx1"/>
                          </a:solidFill>
                          <a:latin typeface="Calibri" pitchFamily="34" charset="0"/>
                        </a:rPr>
                        <a:t> favorable </a:t>
                      </a:r>
                      <a:r>
                        <a:rPr lang="es-CO" sz="2000" b="0" baseline="0" dirty="0" err="1" smtClean="0">
                          <a:solidFill>
                            <a:schemeClr val="tx1"/>
                          </a:solidFill>
                          <a:latin typeface="Calibri" pitchFamily="34" charset="0"/>
                        </a:rPr>
                        <a:t>Confis</a:t>
                      </a:r>
                      <a:endParaRPr lang="es-CO" sz="2000" b="0" baseline="0" dirty="0" smtClean="0">
                        <a:solidFill>
                          <a:schemeClr val="tx1"/>
                        </a:solidFill>
                        <a:latin typeface="Calibri" pitchFamily="34" charset="0"/>
                      </a:endParaRPr>
                    </a:p>
                    <a:p>
                      <a:pPr marL="354013" indent="-354013">
                        <a:buFont typeface="Wingdings" pitchFamily="2" charset="2"/>
                        <a:buChar char="ü"/>
                      </a:pPr>
                      <a:r>
                        <a:rPr lang="es-CO" sz="2000" b="0" dirty="0" smtClean="0">
                          <a:solidFill>
                            <a:schemeClr val="tx1"/>
                          </a:solidFill>
                          <a:latin typeface="Calibri" pitchFamily="34" charset="0"/>
                        </a:rPr>
                        <a:t>Proyecto de Acuerdo</a:t>
                      </a:r>
                    </a:p>
                  </a:txBody>
                  <a:tcPr marL="91439" marR="91439">
                    <a:solidFill>
                      <a:schemeClr val="accent3">
                        <a:lumMod val="20000"/>
                        <a:lumOff val="80000"/>
                        <a:alpha val="50000"/>
                      </a:schemeClr>
                    </a:solidFill>
                  </a:tcPr>
                </a:tc>
              </a:tr>
              <a:tr h="2073253">
                <a:tc vMerge="1">
                  <a:txBody>
                    <a:bodyPr/>
                    <a:lstStyle/>
                    <a:p>
                      <a:endParaRPr lang="es-ES" dirty="0">
                        <a:solidFill>
                          <a:schemeClr val="tx1"/>
                        </a:solidFill>
                      </a:endParaRPr>
                    </a:p>
                  </a:txBody>
                  <a:tcPr/>
                </a:tc>
                <a:tc>
                  <a:txBody>
                    <a:bodyPr/>
                    <a:lstStyle/>
                    <a:p>
                      <a:pPr algn="ctr"/>
                      <a:r>
                        <a:rPr lang="es-CO" b="1" dirty="0" smtClean="0">
                          <a:solidFill>
                            <a:schemeClr val="tx1"/>
                          </a:solidFill>
                        </a:rPr>
                        <a:t>Al interior de un agregado presupuestal</a:t>
                      </a:r>
                    </a:p>
                    <a:p>
                      <a:pPr algn="ctr"/>
                      <a:r>
                        <a:rPr lang="es-CO" b="1" baseline="0" dirty="0" smtClean="0">
                          <a:solidFill>
                            <a:schemeClr val="tx1"/>
                          </a:solidFill>
                        </a:rPr>
                        <a:t>(Concepto viabilidad DDP)</a:t>
                      </a:r>
                    </a:p>
                    <a:p>
                      <a:pPr algn="ctr"/>
                      <a:endParaRPr lang="es-ES" b="1" dirty="0">
                        <a:solidFill>
                          <a:schemeClr val="tx1"/>
                        </a:solidFill>
                      </a:endParaRPr>
                    </a:p>
                  </a:txBody>
                  <a:tcPr marL="91439" marR="91439" anchor="ctr">
                    <a:solidFill>
                      <a:schemeClr val="accent3">
                        <a:lumMod val="40000"/>
                        <a:lumOff val="60000"/>
                        <a:alpha val="75000"/>
                      </a:schemeClr>
                    </a:solidFill>
                  </a:tcPr>
                </a:tc>
                <a:tc>
                  <a:txBody>
                    <a:bodyPr/>
                    <a:lstStyle/>
                    <a:p>
                      <a:pPr marL="354013" indent="-354013">
                        <a:buFont typeface="Wingdings" pitchFamily="2" charset="2"/>
                        <a:buChar char="ü"/>
                      </a:pPr>
                      <a:r>
                        <a:rPr lang="es-CO" sz="2000" b="0" dirty="0" smtClean="0">
                          <a:solidFill>
                            <a:schemeClr val="tx1"/>
                          </a:solidFill>
                          <a:latin typeface="Calibri" pitchFamily="34" charset="0"/>
                        </a:rPr>
                        <a:t>Solicitud motivada y firmada por el Representante Legal</a:t>
                      </a:r>
                    </a:p>
                    <a:p>
                      <a:pPr marL="354013" indent="-354013">
                        <a:buFont typeface="Wingdings" pitchFamily="2" charset="2"/>
                        <a:buChar char="ü"/>
                      </a:pPr>
                      <a:r>
                        <a:rPr lang="es-CO" sz="2000" b="0" dirty="0" smtClean="0">
                          <a:solidFill>
                            <a:schemeClr val="tx1"/>
                          </a:solidFill>
                          <a:latin typeface="Calibri" pitchFamily="34" charset="0"/>
                        </a:rPr>
                        <a:t>CDP</a:t>
                      </a:r>
                    </a:p>
                    <a:p>
                      <a:pPr marL="354013" indent="-354013">
                        <a:buFont typeface="Wingdings" pitchFamily="2" charset="2"/>
                        <a:buChar char="ü"/>
                      </a:pPr>
                      <a:r>
                        <a:rPr lang="es-CO" sz="2000" b="0" dirty="0" smtClean="0">
                          <a:solidFill>
                            <a:schemeClr val="tx1"/>
                          </a:solidFill>
                          <a:latin typeface="Calibri" pitchFamily="34" charset="0"/>
                        </a:rPr>
                        <a:t>Concepto previo favorable de la SDP si afecta</a:t>
                      </a:r>
                      <a:r>
                        <a:rPr lang="es-CO" sz="2000" b="0" baseline="0" dirty="0" smtClean="0">
                          <a:solidFill>
                            <a:schemeClr val="tx1"/>
                          </a:solidFill>
                          <a:latin typeface="Calibri" pitchFamily="34" charset="0"/>
                        </a:rPr>
                        <a:t> la inversión</a:t>
                      </a:r>
                      <a:endParaRPr lang="es-CO" sz="2000" b="0" dirty="0" smtClean="0">
                        <a:solidFill>
                          <a:schemeClr val="tx1"/>
                        </a:solidFill>
                        <a:latin typeface="Calibri" pitchFamily="34" charset="0"/>
                      </a:endParaRPr>
                    </a:p>
                    <a:p>
                      <a:pPr marL="354013" indent="-354013">
                        <a:buFont typeface="Wingdings" pitchFamily="2" charset="2"/>
                        <a:buChar char="ü"/>
                      </a:pPr>
                      <a:r>
                        <a:rPr lang="es-CO" sz="2000" b="0" dirty="0" smtClean="0">
                          <a:solidFill>
                            <a:schemeClr val="tx1"/>
                          </a:solidFill>
                          <a:latin typeface="Calibri" pitchFamily="34" charset="0"/>
                        </a:rPr>
                        <a:t> Concepto </a:t>
                      </a:r>
                      <a:r>
                        <a:rPr lang="es-CO" sz="2000" b="0" baseline="0" dirty="0" smtClean="0">
                          <a:solidFill>
                            <a:schemeClr val="tx1"/>
                          </a:solidFill>
                          <a:latin typeface="Calibri" pitchFamily="34" charset="0"/>
                        </a:rPr>
                        <a:t>de la DDP (previo a Junta Directiva, si aplica). </a:t>
                      </a:r>
                    </a:p>
                    <a:p>
                      <a:pPr marL="354013" indent="-354013">
                        <a:buFont typeface="Wingdings" pitchFamily="2" charset="2"/>
                        <a:buChar char="ü"/>
                      </a:pPr>
                      <a:r>
                        <a:rPr lang="es-CO" sz="2000" b="0" dirty="0" smtClean="0">
                          <a:solidFill>
                            <a:schemeClr val="tx1"/>
                          </a:solidFill>
                          <a:latin typeface="Calibri" pitchFamily="34" charset="0"/>
                        </a:rPr>
                        <a:t>Resolución</a:t>
                      </a:r>
                      <a:r>
                        <a:rPr lang="es-CO" sz="2000" b="0" baseline="0" dirty="0" smtClean="0">
                          <a:solidFill>
                            <a:schemeClr val="tx1"/>
                          </a:solidFill>
                          <a:latin typeface="Calibri" pitchFamily="34" charset="0"/>
                        </a:rPr>
                        <a:t> traslado</a:t>
                      </a:r>
                      <a:endParaRPr lang="es-CO" sz="1800" dirty="0" smtClean="0">
                        <a:latin typeface="Calibri" pitchFamily="34" charset="0"/>
                      </a:endParaRPr>
                    </a:p>
                  </a:txBody>
                  <a:tcPr marL="91439" marR="91439">
                    <a:solidFill>
                      <a:schemeClr val="accent3">
                        <a:lumMod val="20000"/>
                        <a:lumOff val="80000"/>
                        <a:alpha val="50000"/>
                      </a:schemeClr>
                    </a:solidFill>
                  </a:tcPr>
                </a:tc>
              </a:tr>
              <a:tr h="905583">
                <a:tc>
                  <a:txBody>
                    <a:bodyPr/>
                    <a:lstStyle/>
                    <a:p>
                      <a:pPr algn="ctr"/>
                      <a:endParaRPr lang="es-CO" sz="2300" baseline="0" dirty="0" smtClean="0">
                        <a:solidFill>
                          <a:schemeClr val="tx1"/>
                        </a:solidFill>
                      </a:endParaRPr>
                    </a:p>
                  </a:txBody>
                  <a:tcPr marL="91439" marR="91439" anchor="ctr">
                    <a:solidFill>
                      <a:schemeClr val="accent3">
                        <a:lumMod val="60000"/>
                        <a:lumOff val="40000"/>
                      </a:schemeClr>
                    </a:solidFill>
                  </a:tcPr>
                </a:tc>
                <a:tc>
                  <a:txBody>
                    <a:bodyPr/>
                    <a:lstStyle/>
                    <a:p>
                      <a:pPr algn="ctr"/>
                      <a:r>
                        <a:rPr lang="es-ES" b="1" dirty="0" smtClean="0">
                          <a:solidFill>
                            <a:schemeClr val="tx1"/>
                          </a:solidFill>
                        </a:rPr>
                        <a:t>Fondo de Compensación Distrital</a:t>
                      </a:r>
                      <a:endParaRPr lang="es-ES" b="1" dirty="0">
                        <a:solidFill>
                          <a:schemeClr val="tx1"/>
                        </a:solidFill>
                      </a:endParaRPr>
                    </a:p>
                  </a:txBody>
                  <a:tcPr marL="91439" marR="91439" anchor="ctr">
                    <a:solidFill>
                      <a:schemeClr val="accent3">
                        <a:lumMod val="40000"/>
                        <a:lumOff val="60000"/>
                        <a:alpha val="75000"/>
                      </a:schemeClr>
                    </a:solidFill>
                  </a:tcPr>
                </a:tc>
                <a:tc>
                  <a:txBody>
                    <a:bodyPr/>
                    <a:lstStyle/>
                    <a:p>
                      <a:pPr>
                        <a:buFont typeface="Wingdings" pitchFamily="2" charset="2"/>
                        <a:buChar char="ü"/>
                      </a:pPr>
                      <a:r>
                        <a:rPr lang="es-CO" sz="1800" dirty="0" smtClean="0">
                          <a:latin typeface="Calibri" pitchFamily="34" charset="0"/>
                        </a:rPr>
                        <a:t> Solicitud Representante Legal </a:t>
                      </a:r>
                    </a:p>
                    <a:p>
                      <a:pPr>
                        <a:buFont typeface="Wingdings" pitchFamily="2" charset="2"/>
                        <a:buChar char="ü"/>
                      </a:pPr>
                      <a:r>
                        <a:rPr lang="es-CO" sz="1800" dirty="0" smtClean="0">
                          <a:latin typeface="Calibri" pitchFamily="34" charset="0"/>
                        </a:rPr>
                        <a:t> DDP evalúa</a:t>
                      </a:r>
                      <a:r>
                        <a:rPr lang="es-CO" sz="1800" baseline="0" dirty="0" smtClean="0">
                          <a:latin typeface="Calibri" pitchFamily="34" charset="0"/>
                        </a:rPr>
                        <a:t> pertinencia </a:t>
                      </a:r>
                      <a:r>
                        <a:rPr lang="es-CO" sz="1800" dirty="0" smtClean="0">
                          <a:latin typeface="Calibri" pitchFamily="34" charset="0"/>
                        </a:rPr>
                        <a:t> </a:t>
                      </a:r>
                    </a:p>
                    <a:p>
                      <a:pPr>
                        <a:buFont typeface="Wingdings" pitchFamily="2" charset="2"/>
                        <a:buChar char="ü"/>
                      </a:pPr>
                      <a:r>
                        <a:rPr lang="es-CO" sz="1800" dirty="0" smtClean="0">
                          <a:latin typeface="Calibri" pitchFamily="34" charset="0"/>
                        </a:rPr>
                        <a:t>Decreto Distrital (Tramita la DDP)</a:t>
                      </a:r>
                    </a:p>
                  </a:txBody>
                  <a:tcPr marL="91439" marR="91439">
                    <a:solidFill>
                      <a:schemeClr val="accent3">
                        <a:lumMod val="20000"/>
                        <a:lumOff val="80000"/>
                        <a:alpha val="50000"/>
                      </a:schemeClr>
                    </a:solidFill>
                  </a:tcPr>
                </a:tc>
              </a:tr>
            </a:tbl>
          </a:graphicData>
        </a:graphic>
      </p:graphicFrame>
      <p:sp>
        <p:nvSpPr>
          <p:cNvPr id="6" name="1 Título"/>
          <p:cNvSpPr txBox="1">
            <a:spLocks/>
          </p:cNvSpPr>
          <p:nvPr/>
        </p:nvSpPr>
        <p:spPr bwMode="auto">
          <a:xfrm>
            <a:off x="3492500" y="188913"/>
            <a:ext cx="5651500" cy="500062"/>
          </a:xfrm>
          <a:prstGeom prst="rect">
            <a:avLst/>
          </a:prstGeom>
          <a:noFill/>
          <a:ln w="9525">
            <a:noFill/>
            <a:miter lim="800000"/>
            <a:headEnd/>
            <a:tailEnd/>
          </a:ln>
        </p:spPr>
        <p:txBody>
          <a:bodyPr/>
          <a:lstStyle/>
          <a:p>
            <a:pPr algn="ctr">
              <a:defRPr/>
            </a:pPr>
            <a:r>
              <a:rPr lang="es-CO" sz="3200" b="1">
                <a:solidFill>
                  <a:schemeClr val="bg1"/>
                </a:solidFill>
                <a:latin typeface="+mj-lt"/>
                <a:ea typeface="+mj-ea"/>
                <a:cs typeface="+mj-cs"/>
              </a:rPr>
              <a:t>Modificaciones Presupuestales</a:t>
            </a:r>
            <a:endParaRPr lang="es-ES" sz="3200" b="1" dirty="0">
              <a:solidFill>
                <a:schemeClr val="bg1"/>
              </a:solidFill>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1903285234"/>
              </p:ext>
            </p:extLst>
          </p:nvPr>
        </p:nvGraphicFramePr>
        <p:xfrm>
          <a:off x="107950" y="855663"/>
          <a:ext cx="8784530" cy="5273040"/>
        </p:xfrm>
        <a:graphic>
          <a:graphicData uri="http://schemas.openxmlformats.org/drawingml/2006/table">
            <a:tbl>
              <a:tblPr firstRow="1" bandRow="1">
                <a:tableStyleId>{5C22544A-7EE6-4342-B048-85BDC9FD1C3A}</a:tableStyleId>
              </a:tblPr>
              <a:tblGrid>
                <a:gridCol w="2303810"/>
                <a:gridCol w="6480720"/>
              </a:tblGrid>
              <a:tr h="1845700">
                <a:tc>
                  <a:txBody>
                    <a:bodyPr/>
                    <a:lstStyle/>
                    <a:p>
                      <a:pPr algn="ctr"/>
                      <a:r>
                        <a:rPr lang="es-ES" sz="2400" b="1" dirty="0" smtClean="0">
                          <a:solidFill>
                            <a:schemeClr val="tx1"/>
                          </a:solidFill>
                        </a:rPr>
                        <a:t>Fondo de Compensación Distrital</a:t>
                      </a:r>
                      <a:endParaRPr lang="es-ES" sz="2400" b="1" dirty="0">
                        <a:solidFill>
                          <a:schemeClr val="tx1"/>
                        </a:solidFill>
                      </a:endParaRPr>
                    </a:p>
                  </a:txBody>
                  <a:tcPr marL="91439" marR="91439" anchor="ctr">
                    <a:solidFill>
                      <a:schemeClr val="accent3">
                        <a:lumMod val="60000"/>
                        <a:lumOff val="40000"/>
                      </a:schemeClr>
                    </a:solidFill>
                  </a:tcPr>
                </a:tc>
                <a:tc>
                  <a:txBody>
                    <a:bodyPr/>
                    <a:lstStyle/>
                    <a:p>
                      <a:pPr marL="354013" indent="-354013" algn="ctr">
                        <a:buFont typeface="Wingdings" pitchFamily="2" charset="2"/>
                        <a:buNone/>
                      </a:pPr>
                      <a:r>
                        <a:rPr lang="es-CO" sz="2000" b="1" dirty="0" smtClean="0">
                          <a:solidFill>
                            <a:schemeClr val="tx1"/>
                          </a:solidFill>
                          <a:latin typeface="Calibri" pitchFamily="34" charset="0"/>
                        </a:rPr>
                        <a:t>Decreto 714 de 1996</a:t>
                      </a:r>
                    </a:p>
                    <a:p>
                      <a:pPr marL="354013" indent="-354013" algn="ctr">
                        <a:buFont typeface="Wingdings" pitchFamily="2" charset="2"/>
                        <a:buNone/>
                      </a:pPr>
                      <a:endParaRPr lang="es-CO" sz="2000" b="1" baseline="0" dirty="0" smtClean="0">
                        <a:solidFill>
                          <a:schemeClr val="tx1"/>
                        </a:solidFill>
                        <a:latin typeface="Calibri" pitchFamily="34" charset="0"/>
                      </a:endParaRPr>
                    </a:p>
                    <a:p>
                      <a:pPr marL="0" indent="0" algn="just">
                        <a:buFont typeface="Wingdings" pitchFamily="2" charset="2"/>
                        <a:buNone/>
                      </a:pPr>
                      <a:r>
                        <a:rPr lang="es-CO" sz="2000" b="0" dirty="0" smtClean="0">
                          <a:solidFill>
                            <a:schemeClr val="tx1"/>
                          </a:solidFill>
                          <a:latin typeface="Calibri" pitchFamily="34" charset="0"/>
                        </a:rPr>
                        <a:t>Artículo  35º: Créase el Fondo de Compensación Distrital, en cuantía anual hasta del uno (1%) por ciento de los ingresos corrientes del Distrito Capital cuya apropiación se incorporará en el Presupuesto de la Secretaría de Hacienda Distrital, con sujeción a los reglamentos que al respecto expida el Gobierno Distrital, con el propósito de atender los faltantes de apropiación en gastos de funcionamiento de las Entidades en la respectiva vigencia fiscal y para los casos que el Alcalde Mayor del Distrito Capital y el Consejo de Gobierno califiquen de excepcional urgencia. </a:t>
                      </a:r>
                    </a:p>
                    <a:p>
                      <a:pPr marL="0" indent="0" algn="just">
                        <a:buFont typeface="Wingdings" pitchFamily="2" charset="2"/>
                        <a:buNone/>
                      </a:pPr>
                      <a:endParaRPr lang="es-CO" sz="2000" b="0" dirty="0" smtClean="0">
                        <a:solidFill>
                          <a:schemeClr val="tx1"/>
                        </a:solidFill>
                        <a:latin typeface="Calibri" pitchFamily="34" charset="0"/>
                      </a:endParaRPr>
                    </a:p>
                    <a:p>
                      <a:pPr marL="0" indent="0" algn="just">
                        <a:buFont typeface="Wingdings" pitchFamily="2" charset="2"/>
                        <a:buNone/>
                      </a:pPr>
                      <a:r>
                        <a:rPr lang="es-CO" sz="2000" b="0" dirty="0" smtClean="0">
                          <a:solidFill>
                            <a:schemeClr val="tx1"/>
                          </a:solidFill>
                          <a:latin typeface="Calibri" pitchFamily="34" charset="0"/>
                        </a:rPr>
                        <a:t>La Secretaría de Hacienda ordenará efectuar los traslados presupuestales con cargo a este Fondo, únicamente con la expedición previa del certificado de disponibilidad presupuestal.</a:t>
                      </a:r>
                    </a:p>
                  </a:txBody>
                  <a:tcPr marL="91439" marR="91439">
                    <a:solidFill>
                      <a:schemeClr val="accent3">
                        <a:lumMod val="20000"/>
                        <a:lumOff val="80000"/>
                        <a:alpha val="50000"/>
                      </a:schemeClr>
                    </a:solidFill>
                  </a:tcPr>
                </a:tc>
              </a:tr>
            </a:tbl>
          </a:graphicData>
        </a:graphic>
      </p:graphicFrame>
      <p:sp>
        <p:nvSpPr>
          <p:cNvPr id="6" name="1 Título"/>
          <p:cNvSpPr txBox="1">
            <a:spLocks/>
          </p:cNvSpPr>
          <p:nvPr/>
        </p:nvSpPr>
        <p:spPr bwMode="auto">
          <a:xfrm>
            <a:off x="3492500" y="188913"/>
            <a:ext cx="5651500" cy="500062"/>
          </a:xfrm>
          <a:prstGeom prst="rect">
            <a:avLst/>
          </a:prstGeom>
          <a:noFill/>
          <a:ln w="9525">
            <a:noFill/>
            <a:miter lim="800000"/>
            <a:headEnd/>
            <a:tailEnd/>
          </a:ln>
        </p:spPr>
        <p:txBody>
          <a:bodyPr/>
          <a:lstStyle/>
          <a:p>
            <a:pPr algn="ctr">
              <a:defRPr/>
            </a:pPr>
            <a:r>
              <a:rPr lang="es-CO" sz="3200" b="1" dirty="0">
                <a:solidFill>
                  <a:schemeClr val="bg1"/>
                </a:solidFill>
                <a:latin typeface="+mj-lt"/>
                <a:ea typeface="+mj-ea"/>
                <a:cs typeface="+mj-cs"/>
              </a:rPr>
              <a:t>Modificaciones Presupuestales</a:t>
            </a:r>
            <a:endParaRPr lang="es-ES" sz="3200" b="1" dirty="0">
              <a:solidFill>
                <a:schemeClr val="bg1"/>
              </a:solidFill>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p:cNvPicPr>
            <a:picLocks noChangeAspect="1" noChangeArrowheads="1"/>
          </p:cNvPicPr>
          <p:nvPr/>
        </p:nvPicPr>
        <p:blipFill>
          <a:blip r:embed="rId2" cstate="print"/>
          <a:srcRect/>
          <a:stretch>
            <a:fillRect/>
          </a:stretch>
        </p:blipFill>
        <p:spPr bwMode="auto">
          <a:xfrm>
            <a:off x="1835696" y="836712"/>
            <a:ext cx="4839618" cy="5546603"/>
          </a:xfrm>
          <a:prstGeom prst="rect">
            <a:avLst/>
          </a:prstGeom>
          <a:noFill/>
          <a:ln w="9525">
            <a:noFill/>
            <a:miter lim="800000"/>
            <a:headEnd/>
            <a:tailEnd/>
          </a:ln>
          <a:effectLst/>
        </p:spPr>
      </p:pic>
      <p:sp>
        <p:nvSpPr>
          <p:cNvPr id="5" name="1 Título"/>
          <p:cNvSpPr txBox="1">
            <a:spLocks/>
          </p:cNvSpPr>
          <p:nvPr/>
        </p:nvSpPr>
        <p:spPr bwMode="auto">
          <a:xfrm>
            <a:off x="3492500" y="188913"/>
            <a:ext cx="5651500" cy="500062"/>
          </a:xfrm>
          <a:prstGeom prst="rect">
            <a:avLst/>
          </a:prstGeom>
          <a:noFill/>
          <a:ln w="9525">
            <a:noFill/>
            <a:miter lim="800000"/>
            <a:headEnd/>
            <a:tailEnd/>
          </a:ln>
        </p:spPr>
        <p:txBody>
          <a:bodyPr/>
          <a:lstStyle/>
          <a:p>
            <a:pPr algn="ctr">
              <a:defRPr/>
            </a:pPr>
            <a:r>
              <a:rPr lang="es-CO" sz="3200" b="1" dirty="0">
                <a:solidFill>
                  <a:schemeClr val="bg1"/>
                </a:solidFill>
                <a:latin typeface="+mj-lt"/>
                <a:ea typeface="+mj-ea"/>
                <a:cs typeface="+mj-cs"/>
              </a:rPr>
              <a:t>Modificaciones Presupuestales</a:t>
            </a:r>
            <a:endParaRPr lang="es-ES" sz="3200" b="1" dirty="0">
              <a:solidFill>
                <a:schemeClr val="bg1"/>
              </a:solidFill>
              <a:latin typeface="+mj-lt"/>
              <a:ea typeface="+mj-ea"/>
              <a:cs typeface="+mj-cs"/>
            </a:endParaRPr>
          </a:p>
        </p:txBody>
      </p:sp>
      <p:sp>
        <p:nvSpPr>
          <p:cNvPr id="6" name="5 CuadroTexto"/>
          <p:cNvSpPr txBox="1"/>
          <p:nvPr/>
        </p:nvSpPr>
        <p:spPr>
          <a:xfrm>
            <a:off x="7092280" y="836712"/>
            <a:ext cx="1656184" cy="369332"/>
          </a:xfrm>
          <a:prstGeom prst="rect">
            <a:avLst/>
          </a:prstGeom>
          <a:noFill/>
        </p:spPr>
        <p:txBody>
          <a:bodyPr wrap="square" rtlCol="0">
            <a:spAutoFit/>
          </a:bodyPr>
          <a:lstStyle/>
          <a:p>
            <a:r>
              <a:rPr lang="es-CO" dirty="0" smtClean="0"/>
              <a:t>Millones de $</a:t>
            </a:r>
            <a:endParaRPr lang="es-CO"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3492500" y="188913"/>
            <a:ext cx="5651500" cy="500062"/>
          </a:xfrm>
          <a:prstGeom prst="rect">
            <a:avLst/>
          </a:prstGeom>
          <a:noFill/>
          <a:ln w="9525">
            <a:noFill/>
            <a:miter lim="800000"/>
            <a:headEnd/>
            <a:tailEnd/>
          </a:ln>
        </p:spPr>
        <p:txBody>
          <a:bodyPr/>
          <a:lstStyle/>
          <a:p>
            <a:pPr algn="ctr">
              <a:defRPr/>
            </a:pPr>
            <a:r>
              <a:rPr lang="es-CO" sz="3200" b="1" dirty="0">
                <a:solidFill>
                  <a:schemeClr val="bg1"/>
                </a:solidFill>
                <a:latin typeface="+mj-lt"/>
                <a:ea typeface="+mj-ea"/>
                <a:cs typeface="+mj-cs"/>
              </a:rPr>
              <a:t>Modificaciones Presupuestales</a:t>
            </a:r>
            <a:endParaRPr lang="es-ES" sz="3200" b="1" dirty="0">
              <a:solidFill>
                <a:schemeClr val="bg1"/>
              </a:solidFill>
              <a:latin typeface="+mj-lt"/>
              <a:ea typeface="+mj-ea"/>
              <a:cs typeface="+mj-cs"/>
            </a:endParaRPr>
          </a:p>
        </p:txBody>
      </p:sp>
      <p:pic>
        <p:nvPicPr>
          <p:cNvPr id="123907" name="Picture 3"/>
          <p:cNvPicPr>
            <a:picLocks noChangeAspect="1" noChangeArrowheads="1"/>
          </p:cNvPicPr>
          <p:nvPr/>
        </p:nvPicPr>
        <p:blipFill>
          <a:blip r:embed="rId2" cstate="print"/>
          <a:srcRect/>
          <a:stretch>
            <a:fillRect/>
          </a:stretch>
        </p:blipFill>
        <p:spPr bwMode="auto">
          <a:xfrm>
            <a:off x="1331641" y="836712"/>
            <a:ext cx="4392488" cy="5899729"/>
          </a:xfrm>
          <a:prstGeom prst="rect">
            <a:avLst/>
          </a:prstGeom>
          <a:noFill/>
          <a:ln w="9525">
            <a:noFill/>
            <a:miter lim="800000"/>
            <a:headEnd/>
            <a:tailEnd/>
          </a:ln>
          <a:effectLst/>
        </p:spPr>
      </p:pic>
      <p:sp>
        <p:nvSpPr>
          <p:cNvPr id="6" name="5 CuadroTexto"/>
          <p:cNvSpPr txBox="1"/>
          <p:nvPr/>
        </p:nvSpPr>
        <p:spPr>
          <a:xfrm>
            <a:off x="6444208" y="764704"/>
            <a:ext cx="1656184" cy="369332"/>
          </a:xfrm>
          <a:prstGeom prst="rect">
            <a:avLst/>
          </a:prstGeom>
          <a:noFill/>
        </p:spPr>
        <p:txBody>
          <a:bodyPr wrap="square" rtlCol="0">
            <a:spAutoFit/>
          </a:bodyPr>
          <a:lstStyle/>
          <a:p>
            <a:r>
              <a:rPr lang="es-CO" dirty="0" smtClean="0"/>
              <a:t>Millones de $</a:t>
            </a:r>
            <a:endParaRPr lang="es-CO"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3492500" y="188913"/>
            <a:ext cx="5651500" cy="500062"/>
          </a:xfrm>
          <a:prstGeom prst="rect">
            <a:avLst/>
          </a:prstGeom>
          <a:noFill/>
          <a:ln w="9525">
            <a:noFill/>
            <a:miter lim="800000"/>
            <a:headEnd/>
            <a:tailEnd/>
          </a:ln>
        </p:spPr>
        <p:txBody>
          <a:bodyPr/>
          <a:lstStyle/>
          <a:p>
            <a:pPr algn="ctr">
              <a:defRPr/>
            </a:pPr>
            <a:r>
              <a:rPr lang="es-CO" sz="3200" b="1" dirty="0">
                <a:solidFill>
                  <a:schemeClr val="bg1"/>
                </a:solidFill>
                <a:latin typeface="+mj-lt"/>
                <a:ea typeface="+mj-ea"/>
                <a:cs typeface="+mj-cs"/>
              </a:rPr>
              <a:t>Modificaciones Presupuestales</a:t>
            </a:r>
            <a:endParaRPr lang="es-ES" sz="3200" b="1" dirty="0">
              <a:solidFill>
                <a:schemeClr val="bg1"/>
              </a:solidFill>
              <a:latin typeface="+mj-lt"/>
              <a:ea typeface="+mj-ea"/>
              <a:cs typeface="+mj-cs"/>
            </a:endParaRPr>
          </a:p>
        </p:txBody>
      </p:sp>
      <p:pic>
        <p:nvPicPr>
          <p:cNvPr id="124931" name="Picture 3"/>
          <p:cNvPicPr>
            <a:picLocks noChangeAspect="1" noChangeArrowheads="1"/>
          </p:cNvPicPr>
          <p:nvPr/>
        </p:nvPicPr>
        <p:blipFill>
          <a:blip r:embed="rId2" cstate="print"/>
          <a:srcRect/>
          <a:stretch>
            <a:fillRect/>
          </a:stretch>
        </p:blipFill>
        <p:spPr bwMode="auto">
          <a:xfrm>
            <a:off x="1403648" y="836712"/>
            <a:ext cx="4392488" cy="5899728"/>
          </a:xfrm>
          <a:prstGeom prst="rect">
            <a:avLst/>
          </a:prstGeom>
          <a:noFill/>
          <a:ln w="9525">
            <a:noFill/>
            <a:miter lim="800000"/>
            <a:headEnd/>
            <a:tailEnd/>
          </a:ln>
          <a:effectLst/>
        </p:spPr>
      </p:pic>
      <p:sp>
        <p:nvSpPr>
          <p:cNvPr id="6" name="5 CuadroTexto"/>
          <p:cNvSpPr txBox="1"/>
          <p:nvPr/>
        </p:nvSpPr>
        <p:spPr>
          <a:xfrm>
            <a:off x="5940152" y="836712"/>
            <a:ext cx="1656184" cy="369332"/>
          </a:xfrm>
          <a:prstGeom prst="rect">
            <a:avLst/>
          </a:prstGeom>
          <a:noFill/>
        </p:spPr>
        <p:txBody>
          <a:bodyPr wrap="square" rtlCol="0">
            <a:spAutoFit/>
          </a:bodyPr>
          <a:lstStyle/>
          <a:p>
            <a:r>
              <a:rPr lang="es-CO" dirty="0" smtClean="0"/>
              <a:t>Millones de $</a:t>
            </a:r>
            <a:endParaRPr lang="es-CO"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3492500" y="188913"/>
            <a:ext cx="5651500" cy="500062"/>
          </a:xfrm>
          <a:prstGeom prst="rect">
            <a:avLst/>
          </a:prstGeom>
          <a:noFill/>
          <a:ln w="9525">
            <a:noFill/>
            <a:miter lim="800000"/>
            <a:headEnd/>
            <a:tailEnd/>
          </a:ln>
        </p:spPr>
        <p:txBody>
          <a:bodyPr/>
          <a:lstStyle/>
          <a:p>
            <a:pPr algn="ctr">
              <a:defRPr/>
            </a:pPr>
            <a:r>
              <a:rPr lang="es-CO" sz="3200" b="1" dirty="0">
                <a:solidFill>
                  <a:schemeClr val="bg1"/>
                </a:solidFill>
                <a:latin typeface="+mj-lt"/>
                <a:ea typeface="+mj-ea"/>
                <a:cs typeface="+mj-cs"/>
              </a:rPr>
              <a:t>Modificaciones Presupuestales</a:t>
            </a:r>
            <a:endParaRPr lang="es-ES" sz="3200" b="1" dirty="0">
              <a:solidFill>
                <a:schemeClr val="bg1"/>
              </a:solidFill>
              <a:latin typeface="+mj-lt"/>
              <a:ea typeface="+mj-ea"/>
              <a:cs typeface="+mj-cs"/>
            </a:endParaRPr>
          </a:p>
        </p:txBody>
      </p:sp>
      <p:pic>
        <p:nvPicPr>
          <p:cNvPr id="125954" name="Picture 2"/>
          <p:cNvPicPr>
            <a:picLocks noChangeAspect="1" noChangeArrowheads="1"/>
          </p:cNvPicPr>
          <p:nvPr/>
        </p:nvPicPr>
        <p:blipFill>
          <a:blip r:embed="rId2" cstate="print"/>
          <a:srcRect/>
          <a:stretch>
            <a:fillRect/>
          </a:stretch>
        </p:blipFill>
        <p:spPr bwMode="auto">
          <a:xfrm>
            <a:off x="827584" y="1340768"/>
            <a:ext cx="5860151" cy="4176083"/>
          </a:xfrm>
          <a:prstGeom prst="rect">
            <a:avLst/>
          </a:prstGeom>
          <a:noFill/>
          <a:ln w="9525">
            <a:noFill/>
            <a:miter lim="800000"/>
            <a:headEnd/>
            <a:tailEnd/>
          </a:ln>
          <a:effectLst/>
        </p:spPr>
      </p:pic>
      <p:sp>
        <p:nvSpPr>
          <p:cNvPr id="6" name="5 CuadroTexto"/>
          <p:cNvSpPr txBox="1"/>
          <p:nvPr/>
        </p:nvSpPr>
        <p:spPr>
          <a:xfrm>
            <a:off x="6804248" y="1340768"/>
            <a:ext cx="1656184" cy="369332"/>
          </a:xfrm>
          <a:prstGeom prst="rect">
            <a:avLst/>
          </a:prstGeom>
          <a:noFill/>
        </p:spPr>
        <p:txBody>
          <a:bodyPr wrap="square" rtlCol="0">
            <a:spAutoFit/>
          </a:bodyPr>
          <a:lstStyle/>
          <a:p>
            <a:r>
              <a:rPr lang="es-CO" dirty="0" smtClean="0"/>
              <a:t>Millones de $</a:t>
            </a:r>
            <a:endParaRPr lang="es-CO"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ChangeArrowheads="1"/>
          </p:cNvSpPr>
          <p:nvPr/>
        </p:nvSpPr>
        <p:spPr bwMode="auto">
          <a:xfrm>
            <a:off x="3508375" y="41275"/>
            <a:ext cx="5635625" cy="646113"/>
          </a:xfrm>
          <a:prstGeom prst="rect">
            <a:avLst/>
          </a:prstGeom>
          <a:noFill/>
          <a:ln w="9525">
            <a:noFill/>
            <a:miter lim="800000"/>
            <a:headEnd/>
            <a:tailEnd/>
          </a:ln>
        </p:spPr>
        <p:txBody>
          <a:bodyPr>
            <a:spAutoFit/>
          </a:bodyPr>
          <a:lstStyle/>
          <a:p>
            <a:pPr>
              <a:defRPr/>
            </a:pPr>
            <a:r>
              <a:rPr lang="es-ES_tradnl" sz="3600" b="1" dirty="0">
                <a:solidFill>
                  <a:schemeClr val="bg1"/>
                </a:solidFill>
                <a:latin typeface="+mj-lt"/>
                <a:cs typeface="Arial" pitchFamily="34" charset="0"/>
              </a:rPr>
              <a:t>Marco Normativo Nacional</a:t>
            </a:r>
          </a:p>
        </p:txBody>
      </p:sp>
      <p:graphicFrame>
        <p:nvGraphicFramePr>
          <p:cNvPr id="10" name="9 Diagrama"/>
          <p:cNvGraphicFramePr/>
          <p:nvPr/>
        </p:nvGraphicFramePr>
        <p:xfrm>
          <a:off x="539552" y="476672"/>
          <a:ext cx="8286808" cy="327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11 Diagrama"/>
          <p:cNvGraphicFramePr/>
          <p:nvPr/>
        </p:nvGraphicFramePr>
        <p:xfrm>
          <a:off x="0" y="2924944"/>
          <a:ext cx="7929618" cy="30638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12 Flecha arriba"/>
          <p:cNvSpPr/>
          <p:nvPr/>
        </p:nvSpPr>
        <p:spPr bwMode="auto">
          <a:xfrm>
            <a:off x="7596336" y="3071810"/>
            <a:ext cx="1424860" cy="3357586"/>
          </a:xfrm>
          <a:prstGeom prst="upArrow">
            <a:avLst>
              <a:gd name="adj1" fmla="val 65686"/>
              <a:gd name="adj2" fmla="val 38235"/>
            </a:avLst>
          </a:prstGeom>
          <a:solidFill>
            <a:srgbClr val="CDCDDA"/>
          </a:solidFill>
          <a:ln w="12700" cap="flat" cmpd="sng" algn="ctr">
            <a:noFill/>
            <a:prstDash val="solid"/>
            <a:round/>
            <a:headEnd type="none" w="sm" len="sm"/>
            <a:tailEnd type="none" w="sm" len="sm"/>
          </a:ln>
          <a:effectLst/>
          <a:scene3d>
            <a:camera prst="orthographicFront"/>
            <a:lightRig rig="contrasting" dir="t">
              <a:rot lat="0" lon="0" rev="1200000"/>
            </a:lightRig>
          </a:scene3d>
          <a:sp3d z="-299720" contourW="19050" prstMaterial="metal">
            <a:bevelT w="88900" h="203200"/>
            <a:bevelB w="165100" h="254000"/>
          </a:sp3d>
        </p:spPr>
        <p:txBody>
          <a:bodyPr vert="vert270" anchor="ctr" anchorCtr="1"/>
          <a:lstStyle/>
          <a:p>
            <a:pPr algn="ctr">
              <a:defRPr/>
            </a:pPr>
            <a:r>
              <a:rPr lang="es-MX" b="1" dirty="0">
                <a:latin typeface="Arial" charset="0"/>
              </a:rPr>
              <a:t>Estatuto Orgánico del Presupuesto Nacional</a:t>
            </a:r>
            <a:endParaRPr lang="es-CO" b="1" dirty="0">
              <a:latin typeface="Arial"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nvGraphicFramePr>
        <p:xfrm>
          <a:off x="179388" y="931863"/>
          <a:ext cx="8784977" cy="5809046"/>
        </p:xfrm>
        <a:graphic>
          <a:graphicData uri="http://schemas.openxmlformats.org/drawingml/2006/table">
            <a:tbl>
              <a:tblPr firstRow="1" bandRow="1">
                <a:tableStyleId>{5C22544A-7EE6-4342-B048-85BDC9FD1C3A}</a:tableStyleId>
              </a:tblPr>
              <a:tblGrid>
                <a:gridCol w="2448272"/>
                <a:gridCol w="1296144"/>
                <a:gridCol w="5040561"/>
              </a:tblGrid>
              <a:tr h="2764117">
                <a:tc>
                  <a:txBody>
                    <a:bodyPr/>
                    <a:lstStyle/>
                    <a:p>
                      <a:pPr algn="ctr"/>
                      <a:r>
                        <a:rPr lang="es-CO" sz="2000" dirty="0" smtClean="0">
                          <a:solidFill>
                            <a:schemeClr val="tx1"/>
                          </a:solidFill>
                        </a:rPr>
                        <a:t>Reducción Presupuestal</a:t>
                      </a:r>
                    </a:p>
                    <a:p>
                      <a:pPr algn="ctr"/>
                      <a:r>
                        <a:rPr lang="es-CO" sz="1800" baseline="0" dirty="0" smtClean="0">
                          <a:solidFill>
                            <a:schemeClr val="tx1"/>
                          </a:solidFill>
                        </a:rPr>
                        <a:t>(Cuando se estime que ingresos a recaudar serán menores a los presupuestados)</a:t>
                      </a:r>
                    </a:p>
                  </a:txBody>
                  <a:tcPr marL="91439" marR="91439" marT="45710" marB="45710" anchor="ctr">
                    <a:solidFill>
                      <a:schemeClr val="accent6">
                        <a:lumMod val="40000"/>
                        <a:lumOff val="60000"/>
                      </a:schemeClr>
                    </a:solidFill>
                  </a:tcPr>
                </a:tc>
                <a:tc>
                  <a:txBody>
                    <a:bodyPr/>
                    <a:lstStyle/>
                    <a:p>
                      <a:pPr algn="ctr"/>
                      <a:r>
                        <a:rPr lang="es-CO" sz="2000" b="1" dirty="0" smtClean="0">
                          <a:solidFill>
                            <a:schemeClr val="tx1"/>
                          </a:solidFill>
                        </a:rPr>
                        <a:t>Decreto </a:t>
                      </a:r>
                    </a:p>
                    <a:p>
                      <a:pPr algn="ctr"/>
                      <a:r>
                        <a:rPr lang="es-CO" sz="2000" b="1" dirty="0" smtClean="0">
                          <a:solidFill>
                            <a:schemeClr val="tx1"/>
                          </a:solidFill>
                        </a:rPr>
                        <a:t>Distrital</a:t>
                      </a:r>
                      <a:endParaRPr lang="es-ES" sz="2000" b="1" dirty="0">
                        <a:solidFill>
                          <a:schemeClr val="tx1"/>
                        </a:solidFill>
                      </a:endParaRPr>
                    </a:p>
                  </a:txBody>
                  <a:tcPr marL="91439" marR="91439" marT="45710" marB="45710" anchor="ctr">
                    <a:solidFill>
                      <a:schemeClr val="accent6">
                        <a:lumMod val="40000"/>
                        <a:lumOff val="60000"/>
                        <a:alpha val="75000"/>
                      </a:schemeClr>
                    </a:solidFill>
                  </a:tcPr>
                </a:tc>
                <a:tc>
                  <a:txBody>
                    <a:bodyPr/>
                    <a:lstStyle/>
                    <a:p>
                      <a:pPr marL="354013" indent="-354013">
                        <a:buFont typeface="Wingdings" pitchFamily="2" charset="2"/>
                        <a:buChar char="ü"/>
                      </a:pPr>
                      <a:endParaRPr lang="es-CO" sz="2000" b="0" dirty="0" smtClean="0">
                        <a:solidFill>
                          <a:schemeClr val="tx1"/>
                        </a:solidFill>
                        <a:latin typeface="Calibri" pitchFamily="34" charset="0"/>
                      </a:endParaRPr>
                    </a:p>
                    <a:p>
                      <a:pPr marL="354013" indent="-354013">
                        <a:buFont typeface="Wingdings" pitchFamily="2" charset="2"/>
                        <a:buChar char="ü"/>
                      </a:pPr>
                      <a:r>
                        <a:rPr lang="es-CO" sz="2100" b="0" dirty="0" smtClean="0">
                          <a:solidFill>
                            <a:schemeClr val="tx1"/>
                          </a:solidFill>
                          <a:latin typeface="Calibri" pitchFamily="34" charset="0"/>
                        </a:rPr>
                        <a:t>Solicitud motivada y firmada Representante Legal</a:t>
                      </a:r>
                    </a:p>
                    <a:p>
                      <a:pPr marL="354013" indent="-354013">
                        <a:buFont typeface="Wingdings" pitchFamily="2" charset="2"/>
                        <a:buChar char="ü"/>
                      </a:pPr>
                      <a:r>
                        <a:rPr lang="es-CO" sz="2100" b="0" dirty="0" smtClean="0">
                          <a:solidFill>
                            <a:schemeClr val="tx1"/>
                          </a:solidFill>
                          <a:latin typeface="Calibri" pitchFamily="34" charset="0"/>
                        </a:rPr>
                        <a:t>Justificación económica</a:t>
                      </a:r>
                    </a:p>
                    <a:p>
                      <a:pPr marL="354013" indent="-354013">
                        <a:buFont typeface="Wingdings" pitchFamily="2" charset="2"/>
                        <a:buChar char="ü"/>
                      </a:pPr>
                      <a:r>
                        <a:rPr lang="es-CO" sz="2100" b="0" dirty="0" smtClean="0">
                          <a:solidFill>
                            <a:schemeClr val="tx1"/>
                          </a:solidFill>
                          <a:latin typeface="Calibri" pitchFamily="34" charset="0"/>
                        </a:rPr>
                        <a:t>CDP que garantice existencia de los recursos</a:t>
                      </a:r>
                    </a:p>
                    <a:p>
                      <a:pPr marL="354013" indent="-354013">
                        <a:buFont typeface="Wingdings" pitchFamily="2" charset="2"/>
                        <a:buChar char="ü"/>
                      </a:pPr>
                      <a:r>
                        <a:rPr lang="es-CO" sz="2100" b="0" dirty="0" smtClean="0">
                          <a:solidFill>
                            <a:schemeClr val="tx1"/>
                          </a:solidFill>
                          <a:latin typeface="Calibri" pitchFamily="34" charset="0"/>
                        </a:rPr>
                        <a:t>Concepto previo de la SDP (inversión)</a:t>
                      </a:r>
                    </a:p>
                    <a:p>
                      <a:pPr marL="354013" indent="-354013">
                        <a:buFont typeface="Wingdings" pitchFamily="2" charset="2"/>
                        <a:buChar char="ü"/>
                      </a:pPr>
                      <a:r>
                        <a:rPr lang="es-CO" sz="2100" b="0" dirty="0" smtClean="0">
                          <a:solidFill>
                            <a:schemeClr val="tx1"/>
                          </a:solidFill>
                          <a:latin typeface="Calibri" pitchFamily="34" charset="0"/>
                        </a:rPr>
                        <a:t>Presupuesto</a:t>
                      </a:r>
                      <a:r>
                        <a:rPr lang="es-CO" sz="2100" b="0" baseline="0" dirty="0" smtClean="0">
                          <a:solidFill>
                            <a:schemeClr val="tx1"/>
                          </a:solidFill>
                          <a:latin typeface="Calibri" pitchFamily="34" charset="0"/>
                        </a:rPr>
                        <a:t> Ajustado de Ingresos y Gastos</a:t>
                      </a:r>
                      <a:endParaRPr lang="es-CO" sz="2000" b="0" dirty="0" smtClean="0">
                        <a:solidFill>
                          <a:schemeClr val="tx1"/>
                        </a:solidFill>
                        <a:latin typeface="Calibri" pitchFamily="34" charset="0"/>
                      </a:endParaRPr>
                    </a:p>
                  </a:txBody>
                  <a:tcPr marL="91439" marR="91439" marT="45710" marB="45710">
                    <a:solidFill>
                      <a:schemeClr val="accent6">
                        <a:lumMod val="20000"/>
                        <a:lumOff val="80000"/>
                        <a:alpha val="50000"/>
                      </a:schemeClr>
                    </a:solidFill>
                  </a:tcPr>
                </a:tc>
              </a:tr>
              <a:tr h="2852506">
                <a:tc>
                  <a:txBody>
                    <a:bodyPr/>
                    <a:lstStyle/>
                    <a:p>
                      <a:pPr algn="ctr"/>
                      <a:r>
                        <a:rPr lang="es-CO" sz="2000" baseline="0" dirty="0" smtClean="0">
                          <a:solidFill>
                            <a:schemeClr val="tx1"/>
                          </a:solidFill>
                        </a:rPr>
                        <a:t>Suspensión Presupuestal</a:t>
                      </a:r>
                    </a:p>
                    <a:p>
                      <a:pPr algn="ctr"/>
                      <a:r>
                        <a:rPr lang="es-CO" sz="2000" baseline="0" dirty="0" smtClean="0">
                          <a:solidFill>
                            <a:schemeClr val="tx1"/>
                          </a:solidFill>
                        </a:rPr>
                        <a:t>(por suspensión en giros Nación, por recomendación de la SDH o de Junta Directiva (EP))</a:t>
                      </a:r>
                    </a:p>
                  </a:txBody>
                  <a:tcPr marL="91439" marR="91439" marT="45710" marB="45710" anchor="ctr">
                    <a:solidFill>
                      <a:schemeClr val="accent2">
                        <a:lumMod val="60000"/>
                        <a:lumOff val="40000"/>
                      </a:schemeClr>
                    </a:solidFill>
                  </a:tcPr>
                </a:tc>
                <a:tc>
                  <a:txBody>
                    <a:bodyPr/>
                    <a:lstStyle/>
                    <a:p>
                      <a:pPr algn="ctr"/>
                      <a:r>
                        <a:rPr lang="es-ES" sz="2000" b="1" dirty="0" smtClean="0">
                          <a:solidFill>
                            <a:schemeClr val="tx1"/>
                          </a:solidFill>
                        </a:rPr>
                        <a:t>Decreto Distrital</a:t>
                      </a:r>
                      <a:endParaRPr lang="es-ES" sz="2000" b="1" dirty="0">
                        <a:solidFill>
                          <a:schemeClr val="tx1"/>
                        </a:solidFill>
                      </a:endParaRPr>
                    </a:p>
                  </a:txBody>
                  <a:tcPr marL="91439" marR="91439" marT="45710" marB="45710" anchor="ctr">
                    <a:solidFill>
                      <a:schemeClr val="accent2">
                        <a:lumMod val="40000"/>
                        <a:lumOff val="60000"/>
                      </a:schemeClr>
                    </a:solidFill>
                  </a:tcPr>
                </a:tc>
                <a:tc>
                  <a:txBody>
                    <a:bodyPr/>
                    <a:lstStyle/>
                    <a:p>
                      <a:pPr marL="354013" indent="-354013">
                        <a:buFont typeface="Wingdings" pitchFamily="2" charset="2"/>
                        <a:buChar char="ü"/>
                      </a:pPr>
                      <a:endParaRPr lang="es-CO" sz="2000" b="0" dirty="0" smtClean="0">
                        <a:solidFill>
                          <a:schemeClr val="tx1"/>
                        </a:solidFill>
                        <a:latin typeface="Calibri" pitchFamily="34" charset="0"/>
                      </a:endParaRPr>
                    </a:p>
                    <a:p>
                      <a:pPr marL="354013" indent="-354013">
                        <a:buFont typeface="Wingdings" pitchFamily="2" charset="2"/>
                        <a:buChar char="ü"/>
                      </a:pPr>
                      <a:r>
                        <a:rPr lang="es-CO" sz="2000" b="0" dirty="0" smtClean="0">
                          <a:solidFill>
                            <a:schemeClr val="tx1"/>
                          </a:solidFill>
                          <a:latin typeface="Calibri" pitchFamily="34" charset="0"/>
                        </a:rPr>
                        <a:t>Solicitud motivada y firmada Representante Legal</a:t>
                      </a:r>
                    </a:p>
                    <a:p>
                      <a:pPr marL="354013" indent="-354013">
                        <a:buFont typeface="Wingdings" pitchFamily="2" charset="2"/>
                        <a:buChar char="ü"/>
                      </a:pPr>
                      <a:r>
                        <a:rPr lang="es-CO" sz="2000" b="0" dirty="0" smtClean="0">
                          <a:solidFill>
                            <a:schemeClr val="tx1"/>
                          </a:solidFill>
                          <a:latin typeface="Calibri" pitchFamily="34" charset="0"/>
                        </a:rPr>
                        <a:t>Justificación económica</a:t>
                      </a:r>
                    </a:p>
                    <a:p>
                      <a:pPr marL="354013" indent="-354013">
                        <a:buFont typeface="Wingdings" pitchFamily="2" charset="2"/>
                        <a:buChar char="ü"/>
                      </a:pPr>
                      <a:r>
                        <a:rPr lang="es-CO" sz="2000" b="0" dirty="0" smtClean="0">
                          <a:solidFill>
                            <a:schemeClr val="tx1"/>
                          </a:solidFill>
                          <a:latin typeface="Calibri" pitchFamily="34" charset="0"/>
                        </a:rPr>
                        <a:t>CDP que garantice existencia de los recursos</a:t>
                      </a:r>
                    </a:p>
                    <a:p>
                      <a:pPr marL="354013" marR="0" indent="-354013"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CO" sz="2000" b="0" dirty="0" smtClean="0">
                          <a:solidFill>
                            <a:schemeClr val="tx1"/>
                          </a:solidFill>
                          <a:latin typeface="Calibri" pitchFamily="34" charset="0"/>
                        </a:rPr>
                        <a:t>Presupuesto</a:t>
                      </a:r>
                      <a:r>
                        <a:rPr lang="es-CO" sz="2000" b="0" baseline="0" dirty="0" smtClean="0">
                          <a:solidFill>
                            <a:schemeClr val="tx1"/>
                          </a:solidFill>
                          <a:latin typeface="Calibri" pitchFamily="34" charset="0"/>
                        </a:rPr>
                        <a:t> Ajustado de Gastos</a:t>
                      </a:r>
                      <a:endParaRPr lang="es-CO" sz="2000" b="0" dirty="0" smtClean="0">
                        <a:solidFill>
                          <a:schemeClr val="tx1"/>
                        </a:solidFill>
                        <a:latin typeface="Calibri" pitchFamily="34" charset="0"/>
                      </a:endParaRPr>
                    </a:p>
                  </a:txBody>
                  <a:tcPr marL="91439" marR="91439" marT="45710" marB="45710">
                    <a:solidFill>
                      <a:schemeClr val="accent2">
                        <a:lumMod val="20000"/>
                        <a:lumOff val="80000"/>
                      </a:schemeClr>
                    </a:solidFill>
                  </a:tcPr>
                </a:tc>
              </a:tr>
            </a:tbl>
          </a:graphicData>
        </a:graphic>
      </p:graphicFrame>
      <p:sp>
        <p:nvSpPr>
          <p:cNvPr id="6" name="1 Título"/>
          <p:cNvSpPr txBox="1">
            <a:spLocks/>
          </p:cNvSpPr>
          <p:nvPr/>
        </p:nvSpPr>
        <p:spPr bwMode="auto">
          <a:xfrm>
            <a:off x="3492500" y="188913"/>
            <a:ext cx="5651500" cy="500062"/>
          </a:xfrm>
          <a:prstGeom prst="rect">
            <a:avLst/>
          </a:prstGeom>
          <a:noFill/>
          <a:ln w="9525">
            <a:noFill/>
            <a:miter lim="800000"/>
            <a:headEnd/>
            <a:tailEnd/>
          </a:ln>
        </p:spPr>
        <p:txBody>
          <a:bodyPr/>
          <a:lstStyle/>
          <a:p>
            <a:pPr algn="ctr">
              <a:defRPr/>
            </a:pPr>
            <a:r>
              <a:rPr lang="es-CO" sz="3200" b="1">
                <a:solidFill>
                  <a:schemeClr val="bg1"/>
                </a:solidFill>
                <a:latin typeface="+mj-lt"/>
                <a:ea typeface="+mj-ea"/>
                <a:cs typeface="+mj-cs"/>
              </a:rPr>
              <a:t>Modificaciones Presupuestales</a:t>
            </a:r>
            <a:endParaRPr lang="es-ES" sz="3200" b="1" dirty="0">
              <a:solidFill>
                <a:schemeClr val="bg1"/>
              </a:solidFill>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1928"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dirty="0" smtClean="0">
                <a:solidFill>
                  <a:schemeClr val="bg1"/>
                </a:solidFill>
              </a:rPr>
              <a:t>Fuentes de Financiación</a:t>
            </a:r>
            <a:endParaRPr lang="es-ES" sz="3000" dirty="0" smtClean="0">
              <a:solidFill>
                <a:schemeClr val="bg1"/>
              </a:solidFill>
            </a:endParaRPr>
          </a:p>
        </p:txBody>
      </p:sp>
      <p:graphicFrame>
        <p:nvGraphicFramePr>
          <p:cNvPr id="6" name="5 Tabla"/>
          <p:cNvGraphicFramePr>
            <a:graphicFrameLocks noGrp="1"/>
          </p:cNvGraphicFramePr>
          <p:nvPr/>
        </p:nvGraphicFramePr>
        <p:xfrm>
          <a:off x="107950" y="855663"/>
          <a:ext cx="8928546" cy="5120640"/>
        </p:xfrm>
        <a:graphic>
          <a:graphicData uri="http://schemas.openxmlformats.org/drawingml/2006/table">
            <a:tbl>
              <a:tblPr firstRow="1" bandRow="1">
                <a:tableStyleId>{5C22544A-7EE6-4342-B048-85BDC9FD1C3A}</a:tableStyleId>
              </a:tblPr>
              <a:tblGrid>
                <a:gridCol w="2812326"/>
                <a:gridCol w="6116220"/>
              </a:tblGrid>
              <a:tr h="701129">
                <a:tc rowSpan="2">
                  <a:txBody>
                    <a:bodyPr/>
                    <a:lstStyle/>
                    <a:p>
                      <a:pPr algn="ctr"/>
                      <a:r>
                        <a:rPr lang="es-CO" sz="2300" dirty="0" smtClean="0">
                          <a:solidFill>
                            <a:schemeClr val="tx1"/>
                          </a:solidFill>
                        </a:rPr>
                        <a:t>Destinación Especifica</a:t>
                      </a:r>
                      <a:endParaRPr lang="es-CO" sz="2300" baseline="0" dirty="0" smtClean="0">
                        <a:solidFill>
                          <a:schemeClr val="tx1"/>
                        </a:solidFill>
                      </a:endParaRPr>
                    </a:p>
                  </a:txBody>
                  <a:tcPr marL="91439" marR="91439" anchor="ctr">
                    <a:solidFill>
                      <a:schemeClr val="accent3">
                        <a:lumMod val="60000"/>
                        <a:lumOff val="40000"/>
                      </a:schemeClr>
                    </a:solidFill>
                  </a:tcPr>
                </a:tc>
                <a:tc>
                  <a:txBody>
                    <a:bodyPr/>
                    <a:lstStyle/>
                    <a:p>
                      <a:pPr marL="354013" indent="-354013" algn="just">
                        <a:buFont typeface="Wingdings" pitchFamily="2" charset="2"/>
                        <a:buChar char="ü"/>
                      </a:pPr>
                      <a:r>
                        <a:rPr lang="es-CO" sz="2000" dirty="0" smtClean="0">
                          <a:solidFill>
                            <a:schemeClr val="tx1"/>
                          </a:solidFill>
                        </a:rPr>
                        <a:t>Recursos que corresponden a fuentes externas o exógenas provenientes de la Nación, tales como el </a:t>
                      </a:r>
                      <a:r>
                        <a:rPr lang="es-CO" sz="2000" dirty="0" smtClean="0">
                          <a:solidFill>
                            <a:srgbClr val="FF0000"/>
                          </a:solidFill>
                        </a:rPr>
                        <a:t>Sistema General de Participaciones</a:t>
                      </a:r>
                      <a:r>
                        <a:rPr lang="es-CO" sz="2000" dirty="0" smtClean="0">
                          <a:solidFill>
                            <a:schemeClr val="tx1"/>
                          </a:solidFill>
                        </a:rPr>
                        <a:t>, las rentas cedidas entre otras; se manejan en cuentas </a:t>
                      </a:r>
                      <a:r>
                        <a:rPr lang="es-CO" sz="2000" dirty="0" err="1" smtClean="0">
                          <a:solidFill>
                            <a:schemeClr val="tx1"/>
                          </a:solidFill>
                        </a:rPr>
                        <a:t>tesorales</a:t>
                      </a:r>
                      <a:r>
                        <a:rPr lang="es-CO" sz="2000" dirty="0" smtClean="0">
                          <a:solidFill>
                            <a:schemeClr val="tx1"/>
                          </a:solidFill>
                        </a:rPr>
                        <a:t> y contables en forma separada.</a:t>
                      </a:r>
                      <a:endParaRPr lang="es-CO" sz="2000" b="0" dirty="0" smtClean="0">
                        <a:solidFill>
                          <a:schemeClr val="tx1"/>
                        </a:solidFill>
                        <a:latin typeface="Calibri" pitchFamily="34" charset="0"/>
                      </a:endParaRPr>
                    </a:p>
                  </a:txBody>
                  <a:tcPr marL="91439" marR="91439">
                    <a:solidFill>
                      <a:schemeClr val="accent3">
                        <a:lumMod val="20000"/>
                        <a:lumOff val="80000"/>
                        <a:alpha val="50000"/>
                      </a:schemeClr>
                    </a:solidFill>
                  </a:tcPr>
                </a:tc>
              </a:tr>
              <a:tr h="708337">
                <a:tc vMerge="1">
                  <a:txBody>
                    <a:bodyPr/>
                    <a:lstStyle/>
                    <a:p>
                      <a:endParaRPr lang="es-ES" dirty="0">
                        <a:solidFill>
                          <a:schemeClr val="tx1"/>
                        </a:solidFill>
                      </a:endParaRPr>
                    </a:p>
                  </a:txBody>
                  <a:tcPr/>
                </a:tc>
                <a:tc>
                  <a:txBody>
                    <a:bodyPr/>
                    <a:lstStyle/>
                    <a:p>
                      <a:pPr marL="354013" indent="-354013" algn="just">
                        <a:buFont typeface="Wingdings" pitchFamily="2" charset="2"/>
                        <a:buChar char="ü"/>
                      </a:pPr>
                      <a:r>
                        <a:rPr lang="es-CO" sz="2000" b="1" kern="1200" dirty="0" smtClean="0">
                          <a:solidFill>
                            <a:schemeClr val="tx1"/>
                          </a:solidFill>
                          <a:latin typeface="+mn-lt"/>
                          <a:ea typeface="+mn-ea"/>
                          <a:cs typeface="+mn-cs"/>
                        </a:rPr>
                        <a:t>Aunque no hacen unidad de caja en esta clasificación se incluyen los ingresos corrientes que por un acto administrativo tienen una Destinación Especifica como la Plusvalía o la Sobretasa a la Gasolina</a:t>
                      </a:r>
                    </a:p>
                    <a:p>
                      <a:pPr marL="354013" indent="-354013">
                        <a:buFont typeface="Wingdings" pitchFamily="2" charset="2"/>
                        <a:buChar char="ü"/>
                      </a:pPr>
                      <a:endParaRPr lang="es-CO" sz="1800" dirty="0" smtClean="0">
                        <a:latin typeface="Calibri" pitchFamily="34" charset="0"/>
                      </a:endParaRPr>
                    </a:p>
                  </a:txBody>
                  <a:tcPr marL="91439" marR="91439">
                    <a:solidFill>
                      <a:schemeClr val="accent3">
                        <a:lumMod val="20000"/>
                        <a:lumOff val="80000"/>
                        <a:alpha val="50000"/>
                      </a:schemeClr>
                    </a:solidFill>
                  </a:tcPr>
                </a:tc>
              </a:tr>
              <a:tr h="905583">
                <a:tc>
                  <a:txBody>
                    <a:bodyPr/>
                    <a:lstStyle/>
                    <a:p>
                      <a:pPr algn="ctr"/>
                      <a:r>
                        <a:rPr lang="es-CO" sz="2300" b="1" baseline="0" dirty="0" smtClean="0">
                          <a:solidFill>
                            <a:schemeClr val="tx1"/>
                          </a:solidFill>
                        </a:rPr>
                        <a:t>Libre Destinación</a:t>
                      </a:r>
                    </a:p>
                  </a:txBody>
                  <a:tcPr marL="91439" marR="91439" anchor="ctr">
                    <a:solidFill>
                      <a:schemeClr val="accent3">
                        <a:lumMod val="60000"/>
                        <a:lumOff val="40000"/>
                      </a:schemeClr>
                    </a:solidFill>
                  </a:tcPr>
                </a:tc>
                <a:tc>
                  <a:txBody>
                    <a:bodyPr/>
                    <a:lstStyle/>
                    <a:p>
                      <a:pPr algn="just">
                        <a:buFont typeface="Wingdings" pitchFamily="2" charset="2"/>
                        <a:buChar char="ü"/>
                      </a:pPr>
                      <a:r>
                        <a:rPr lang="es-CO" sz="2000" b="1" kern="1200" dirty="0" smtClean="0">
                          <a:solidFill>
                            <a:schemeClr val="tx1"/>
                          </a:solidFill>
                          <a:latin typeface="+mn-lt"/>
                          <a:ea typeface="+mn-ea"/>
                          <a:cs typeface="+mn-cs"/>
                        </a:rPr>
                        <a:t>Provienen del recaudo de los ingresos ordinarios de las entidades territoriales, cumplen con el Principio de Unidad de Caja, no están atadas a la financiación de gastos predeterminados, permiten la flexibilidad al manejo de las finanzas.</a:t>
                      </a:r>
                    </a:p>
                  </a:txBody>
                  <a:tcPr marL="91439" marR="91439">
                    <a:solidFill>
                      <a:schemeClr val="accent3">
                        <a:lumMod val="20000"/>
                        <a:lumOff val="80000"/>
                        <a:alpha val="5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1928"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dirty="0" smtClean="0">
                <a:solidFill>
                  <a:schemeClr val="bg1"/>
                </a:solidFill>
              </a:rPr>
              <a:t>Fuentes de Financiación</a:t>
            </a:r>
            <a:endParaRPr lang="es-ES" sz="3000" dirty="0" smtClean="0">
              <a:solidFill>
                <a:schemeClr val="bg1"/>
              </a:solidFill>
            </a:endParaRPr>
          </a:p>
        </p:txBody>
      </p:sp>
      <p:graphicFrame>
        <p:nvGraphicFramePr>
          <p:cNvPr id="7" name="6 Tabla"/>
          <p:cNvGraphicFramePr>
            <a:graphicFrameLocks noGrp="1"/>
          </p:cNvGraphicFramePr>
          <p:nvPr/>
        </p:nvGraphicFramePr>
        <p:xfrm>
          <a:off x="179512" y="1268760"/>
          <a:ext cx="8713092" cy="4206220"/>
        </p:xfrm>
        <a:graphic>
          <a:graphicData uri="http://schemas.openxmlformats.org/drawingml/2006/table">
            <a:tbl>
              <a:tblPr firstRow="1" bandRow="1">
                <a:tableStyleId>{5C22544A-7EE6-4342-B048-85BDC9FD1C3A}</a:tableStyleId>
              </a:tblPr>
              <a:tblGrid>
                <a:gridCol w="2848510"/>
                <a:gridCol w="5864582"/>
              </a:tblGrid>
              <a:tr h="2979683">
                <a:tc>
                  <a:txBody>
                    <a:bodyPr/>
                    <a:lstStyle/>
                    <a:p>
                      <a:pPr algn="ctr"/>
                      <a:r>
                        <a:rPr lang="es-CO" sz="2000" dirty="0" smtClean="0">
                          <a:solidFill>
                            <a:schemeClr val="tx1"/>
                          </a:solidFill>
                        </a:rPr>
                        <a:t>Modificación</a:t>
                      </a:r>
                      <a:r>
                        <a:rPr lang="es-CO" sz="2000" baseline="0" dirty="0" smtClean="0">
                          <a:solidFill>
                            <a:schemeClr val="tx1"/>
                          </a:solidFill>
                        </a:rPr>
                        <a:t> de Fuentes de Financiación</a:t>
                      </a:r>
                      <a:endParaRPr lang="es-CO" sz="1800" baseline="0" dirty="0" smtClean="0">
                        <a:solidFill>
                          <a:schemeClr val="tx1"/>
                        </a:solidFill>
                      </a:endParaRPr>
                    </a:p>
                  </a:txBody>
                  <a:tcPr marL="91439" marR="91439" marT="45710" marB="45710" anchor="ctr">
                    <a:solidFill>
                      <a:schemeClr val="accent6">
                        <a:lumMod val="40000"/>
                        <a:lumOff val="60000"/>
                      </a:schemeClr>
                    </a:solidFill>
                  </a:tcPr>
                </a:tc>
                <a:tc>
                  <a:txBody>
                    <a:bodyPr/>
                    <a:lstStyle/>
                    <a:p>
                      <a:pPr lvl="0" algn="just">
                        <a:buFont typeface="Wingdings" pitchFamily="2" charset="2"/>
                        <a:buChar char="ü"/>
                      </a:pPr>
                      <a:r>
                        <a:rPr lang="es-CO" sz="1800" b="1" kern="1200" dirty="0" smtClean="0">
                          <a:solidFill>
                            <a:schemeClr val="tx1"/>
                          </a:solidFill>
                          <a:latin typeface="+mn-lt"/>
                          <a:ea typeface="+mn-ea"/>
                          <a:cs typeface="+mn-cs"/>
                        </a:rPr>
                        <a:t>Solicitud suscrita por el representante legal de la entidad, en la que se detalle la modificación de las fuentes de financiación de las apropiaciones de inversión y de los conceptos de gasto</a:t>
                      </a:r>
                    </a:p>
                    <a:p>
                      <a:pPr lvl="0" algn="just">
                        <a:buFont typeface="Wingdings" pitchFamily="2" charset="2"/>
                        <a:buChar char="ü"/>
                      </a:pPr>
                      <a:endParaRPr lang="es-CO" sz="1800" b="1" kern="1200" dirty="0" smtClean="0">
                        <a:solidFill>
                          <a:schemeClr val="tx1"/>
                        </a:solidFill>
                        <a:latin typeface="+mn-lt"/>
                        <a:ea typeface="+mn-ea"/>
                        <a:cs typeface="+mn-cs"/>
                      </a:endParaRPr>
                    </a:p>
                    <a:p>
                      <a:pPr lvl="0" algn="just">
                        <a:buFont typeface="Wingdings" pitchFamily="2" charset="2"/>
                        <a:buChar char="ü"/>
                      </a:pPr>
                      <a:r>
                        <a:rPr lang="es-CO" sz="1800" b="1" kern="1200" dirty="0" smtClean="0">
                          <a:solidFill>
                            <a:schemeClr val="tx1"/>
                          </a:solidFill>
                          <a:latin typeface="+mn-lt"/>
                          <a:ea typeface="+mn-ea"/>
                          <a:cs typeface="+mn-cs"/>
                        </a:rPr>
                        <a:t>Verificación en el Sistema PREDIS sobre el saldo de apropiación disponible</a:t>
                      </a:r>
                    </a:p>
                    <a:p>
                      <a:pPr lvl="0" algn="just">
                        <a:buFont typeface="Wingdings" pitchFamily="2" charset="2"/>
                        <a:buChar char="ü"/>
                      </a:pPr>
                      <a:endParaRPr lang="es-CO" sz="1800" b="1" kern="1200" dirty="0" smtClean="0">
                        <a:solidFill>
                          <a:schemeClr val="tx1"/>
                        </a:solidFill>
                        <a:latin typeface="+mn-lt"/>
                        <a:ea typeface="+mn-ea"/>
                        <a:cs typeface="+mn-cs"/>
                      </a:endParaRPr>
                    </a:p>
                    <a:p>
                      <a:pPr lvl="0" algn="just">
                        <a:buFont typeface="Wingdings" pitchFamily="2" charset="2"/>
                        <a:buChar char="ü"/>
                      </a:pPr>
                      <a:r>
                        <a:rPr lang="es-CO" sz="1800" b="1" kern="1200" dirty="0" smtClean="0">
                          <a:solidFill>
                            <a:schemeClr val="tx1"/>
                          </a:solidFill>
                          <a:latin typeface="+mn-lt"/>
                          <a:ea typeface="+mn-ea"/>
                          <a:cs typeface="+mn-cs"/>
                        </a:rPr>
                        <a:t>Oficio de la DDP informando a la entidad sobre el cambio de fuentes</a:t>
                      </a:r>
                    </a:p>
                    <a:p>
                      <a:pPr lvl="0" algn="just">
                        <a:buFont typeface="Wingdings" pitchFamily="2" charset="2"/>
                        <a:buNone/>
                      </a:pPr>
                      <a:endParaRPr lang="es-CO" sz="1800" b="1" kern="1200" dirty="0" smtClean="0">
                        <a:solidFill>
                          <a:schemeClr val="tx1"/>
                        </a:solidFill>
                        <a:latin typeface="+mn-lt"/>
                        <a:ea typeface="+mn-ea"/>
                        <a:cs typeface="+mn-cs"/>
                      </a:endParaRPr>
                    </a:p>
                    <a:p>
                      <a:pPr lvl="0" algn="just">
                        <a:buFont typeface="Wingdings" pitchFamily="2" charset="2"/>
                        <a:buChar char="ü"/>
                      </a:pPr>
                      <a:r>
                        <a:rPr lang="es-CO" sz="1800" b="1" kern="1200" dirty="0" smtClean="0">
                          <a:solidFill>
                            <a:schemeClr val="tx1"/>
                          </a:solidFill>
                          <a:latin typeface="+mn-lt"/>
                          <a:ea typeface="+mn-ea"/>
                          <a:cs typeface="+mn-cs"/>
                        </a:rPr>
                        <a:t>Garantizar</a:t>
                      </a:r>
                      <a:r>
                        <a:rPr lang="es-CO" sz="1800" b="1" kern="1200" baseline="0" dirty="0" smtClean="0">
                          <a:solidFill>
                            <a:schemeClr val="tx1"/>
                          </a:solidFill>
                          <a:latin typeface="+mn-lt"/>
                          <a:ea typeface="+mn-ea"/>
                          <a:cs typeface="+mn-cs"/>
                        </a:rPr>
                        <a:t> equilibrio entre fuentes y usos</a:t>
                      </a:r>
                    </a:p>
                    <a:p>
                      <a:pPr lvl="0" algn="just">
                        <a:buFont typeface="Wingdings" pitchFamily="2" charset="2"/>
                        <a:buChar char="ü"/>
                      </a:pPr>
                      <a:endParaRPr lang="es-CO" sz="1800" b="1" kern="1200" baseline="0" dirty="0" smtClean="0">
                        <a:solidFill>
                          <a:schemeClr val="tx1"/>
                        </a:solidFill>
                        <a:latin typeface="+mn-lt"/>
                        <a:ea typeface="+mn-ea"/>
                        <a:cs typeface="+mn-cs"/>
                      </a:endParaRPr>
                    </a:p>
                    <a:p>
                      <a:pPr lvl="0" algn="just">
                        <a:buFont typeface="Wingdings" pitchFamily="2" charset="2"/>
                        <a:buChar char="ü"/>
                      </a:pPr>
                      <a:r>
                        <a:rPr lang="es-CO" sz="1800" b="1" kern="1200" baseline="0" dirty="0" smtClean="0">
                          <a:solidFill>
                            <a:schemeClr val="tx1"/>
                          </a:solidFill>
                          <a:latin typeface="+mn-lt"/>
                          <a:ea typeface="+mn-ea"/>
                          <a:cs typeface="+mn-cs"/>
                        </a:rPr>
                        <a:t>Verificar la consistencia entre la fuente y el uso conforme a la destinación establecida por los actos administrativos</a:t>
                      </a:r>
                      <a:endParaRPr lang="es-CO" sz="1800" b="1" kern="1200" dirty="0" smtClean="0">
                        <a:solidFill>
                          <a:schemeClr val="tx1"/>
                        </a:solidFill>
                        <a:latin typeface="+mn-lt"/>
                        <a:ea typeface="+mn-ea"/>
                        <a:cs typeface="+mn-cs"/>
                      </a:endParaRPr>
                    </a:p>
                  </a:txBody>
                  <a:tcPr marL="91439" marR="91439" marT="45710" marB="45710">
                    <a:solidFill>
                      <a:schemeClr val="accent6">
                        <a:lumMod val="20000"/>
                        <a:lumOff val="80000"/>
                        <a:alpha val="5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2952"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Conceptos de Gasto</a:t>
            </a:r>
            <a:endParaRPr lang="es-ES" sz="3000" smtClean="0">
              <a:solidFill>
                <a:schemeClr val="bg1"/>
              </a:solidFill>
            </a:endParaRPr>
          </a:p>
        </p:txBody>
      </p:sp>
      <p:sp>
        <p:nvSpPr>
          <p:cNvPr id="82953" name="2 Marcador de contenido"/>
          <p:cNvSpPr txBox="1">
            <a:spLocks/>
          </p:cNvSpPr>
          <p:nvPr/>
        </p:nvSpPr>
        <p:spPr bwMode="auto">
          <a:xfrm>
            <a:off x="179388" y="765175"/>
            <a:ext cx="8713787" cy="5572125"/>
          </a:xfrm>
          <a:prstGeom prst="rect">
            <a:avLst/>
          </a:prstGeom>
          <a:noFill/>
          <a:ln w="9525">
            <a:noFill/>
            <a:miter lim="800000"/>
            <a:headEnd/>
            <a:tailEnd/>
          </a:ln>
        </p:spPr>
        <p:txBody>
          <a:bodyPr/>
          <a:lstStyle/>
          <a:p>
            <a:pPr algn="ctr"/>
            <a:endParaRPr lang="es-ES" sz="2400"/>
          </a:p>
        </p:txBody>
      </p:sp>
      <p:graphicFrame>
        <p:nvGraphicFramePr>
          <p:cNvPr id="11" name="10 Tabla"/>
          <p:cNvGraphicFramePr>
            <a:graphicFrameLocks noGrp="1"/>
          </p:cNvGraphicFramePr>
          <p:nvPr/>
        </p:nvGraphicFramePr>
        <p:xfrm>
          <a:off x="323850" y="1330325"/>
          <a:ext cx="8676456" cy="4592320"/>
        </p:xfrm>
        <a:graphic>
          <a:graphicData uri="http://schemas.openxmlformats.org/drawingml/2006/table">
            <a:tbl>
              <a:tblPr firstRow="1" bandRow="1">
                <a:tableStyleId>{5C22544A-7EE6-4342-B048-85BDC9FD1C3A}</a:tableStyleId>
              </a:tblPr>
              <a:tblGrid>
                <a:gridCol w="4929381"/>
                <a:gridCol w="3747075"/>
              </a:tblGrid>
              <a:tr h="370840">
                <a:tc>
                  <a:txBody>
                    <a:bodyPr/>
                    <a:lstStyle/>
                    <a:p>
                      <a:pPr algn="ctr"/>
                      <a:r>
                        <a:rPr lang="es-MX" dirty="0" smtClean="0"/>
                        <a:t>FORMATO</a:t>
                      </a:r>
                      <a:r>
                        <a:rPr lang="es-MX" baseline="0" dirty="0" smtClean="0"/>
                        <a:t> UNICO TERRITORIAL – ART. 19 LEY 1450 DE 2011 - PND</a:t>
                      </a:r>
                      <a:endParaRPr lang="es-ES" dirty="0"/>
                    </a:p>
                  </a:txBody>
                  <a:tcPr/>
                </a:tc>
                <a:tc>
                  <a:txBody>
                    <a:bodyPr/>
                    <a:lstStyle/>
                    <a:p>
                      <a:pPr algn="ctr"/>
                      <a:r>
                        <a:rPr lang="es-MX" dirty="0" smtClean="0"/>
                        <a:t>CONSOLIDADOR</a:t>
                      </a:r>
                      <a:r>
                        <a:rPr lang="es-MX" baseline="0" dirty="0" smtClean="0"/>
                        <a:t> DE HACIENDA E INFORMACIÓN PÚBLICA-C</a:t>
                      </a:r>
                      <a:r>
                        <a:rPr lang="es-MX" dirty="0" smtClean="0"/>
                        <a:t>HIP</a:t>
                      </a:r>
                      <a:r>
                        <a:rPr lang="es-MX" baseline="0" dirty="0" smtClean="0"/>
                        <a:t> – CGR </a:t>
                      </a:r>
                      <a:r>
                        <a:rPr lang="es-ES" sz="1800" b="1" kern="1200" baseline="0" dirty="0" smtClean="0">
                          <a:solidFill>
                            <a:schemeClr val="lt1"/>
                          </a:solidFill>
                          <a:latin typeface="+mn-lt"/>
                          <a:ea typeface="+mn-ea"/>
                          <a:cs typeface="+mn-cs"/>
                        </a:rPr>
                        <a:t>Resoluciones 5544/2003, 5993/2008, 6054/2009 y 6224/2010</a:t>
                      </a:r>
                    </a:p>
                  </a:txBody>
                  <a:tcPr/>
                </a:tc>
              </a:tr>
              <a:tr h="370840">
                <a:tc>
                  <a:txBody>
                    <a:bodyPr/>
                    <a:lstStyle/>
                    <a:p>
                      <a:r>
                        <a:rPr lang="es-CO" sz="1800" b="1" dirty="0" smtClean="0">
                          <a:solidFill>
                            <a:schemeClr val="tx2"/>
                          </a:solidFill>
                          <a:effectLst>
                            <a:outerShdw blurRad="38100" dist="38100" dir="2700000" algn="tl">
                              <a:srgbClr val="C0C0C0"/>
                            </a:outerShdw>
                          </a:effectLst>
                          <a:latin typeface="+mn-lt"/>
                          <a:cs typeface="+mn-cs"/>
                        </a:rPr>
                        <a:t>Evaluación del desempeño integral </a:t>
                      </a:r>
                      <a:endParaRPr lang="es-ES" dirty="0"/>
                    </a:p>
                  </a:txBody>
                  <a:tcPr/>
                </a:tc>
                <a:tc>
                  <a:txBody>
                    <a:bodyPr/>
                    <a:lstStyle/>
                    <a:p>
                      <a:r>
                        <a:rPr lang="es-ES" sz="1800" b="1" kern="1200" dirty="0" smtClean="0">
                          <a:solidFill>
                            <a:schemeClr val="tx2"/>
                          </a:solidFill>
                          <a:effectLst>
                            <a:outerShdw blurRad="38100" dist="38100" dir="2700000" algn="tl">
                              <a:srgbClr val="C0C0C0"/>
                            </a:outerShdw>
                          </a:effectLst>
                          <a:latin typeface="+mn-lt"/>
                          <a:ea typeface="+mn-ea"/>
                          <a:cs typeface="+mn-cs"/>
                        </a:rPr>
                        <a:t>Certificar las finanzas</a:t>
                      </a:r>
                    </a:p>
                  </a:txBody>
                  <a:tcPr/>
                </a:tc>
              </a:tr>
              <a:tr h="370840">
                <a:tc>
                  <a:txBody>
                    <a:bodyPr/>
                    <a:lstStyle/>
                    <a:p>
                      <a:r>
                        <a:rPr lang="es-CO" sz="1800" b="1" dirty="0" smtClean="0">
                          <a:solidFill>
                            <a:schemeClr val="tx2"/>
                          </a:solidFill>
                          <a:effectLst>
                            <a:outerShdw blurRad="38100" dist="38100" dir="2700000" algn="tl">
                              <a:srgbClr val="C0C0C0"/>
                            </a:outerShdw>
                          </a:effectLst>
                          <a:latin typeface="+mn-lt"/>
                          <a:cs typeface="+mn-cs"/>
                        </a:rPr>
                        <a:t>Evaluación del desempeño fiscal</a:t>
                      </a:r>
                      <a:endParaRPr lang="es-ES" dirty="0"/>
                    </a:p>
                  </a:txBody>
                  <a:tcPr/>
                </a:tc>
                <a:tc>
                  <a:txBody>
                    <a:bodyPr/>
                    <a:lstStyle/>
                    <a:p>
                      <a:r>
                        <a:rPr lang="es-ES" sz="1800" b="1" kern="1200" dirty="0" smtClean="0">
                          <a:solidFill>
                            <a:schemeClr val="tx2"/>
                          </a:solidFill>
                          <a:effectLst>
                            <a:outerShdw blurRad="38100" dist="38100" dir="2700000" algn="tl">
                              <a:srgbClr val="C0C0C0"/>
                            </a:outerShdw>
                          </a:effectLst>
                          <a:latin typeface="+mn-lt"/>
                          <a:ea typeface="+mn-ea"/>
                          <a:cs typeface="+mn-cs"/>
                        </a:rPr>
                        <a:t>Ser el banco de datos fiscales</a:t>
                      </a:r>
                    </a:p>
                  </a:txBody>
                  <a:tcPr/>
                </a:tc>
              </a:tr>
              <a:tr h="370840">
                <a:tc>
                  <a:txBody>
                    <a:bodyPr/>
                    <a:lstStyle/>
                    <a:p>
                      <a:r>
                        <a:rPr lang="es-CO" sz="1800" b="1" dirty="0" smtClean="0">
                          <a:solidFill>
                            <a:schemeClr val="tx2"/>
                          </a:solidFill>
                          <a:effectLst>
                            <a:outerShdw blurRad="38100" dist="38100" dir="2700000" algn="tl">
                              <a:srgbClr val="C0C0C0"/>
                            </a:outerShdw>
                          </a:effectLst>
                          <a:latin typeface="+mn-lt"/>
                          <a:cs typeface="+mn-cs"/>
                        </a:rPr>
                        <a:t>Distribución de los recursos de Propósito</a:t>
                      </a:r>
                      <a:r>
                        <a:rPr lang="es-CO" sz="1800" b="1" baseline="0" dirty="0" smtClean="0">
                          <a:solidFill>
                            <a:schemeClr val="tx2"/>
                          </a:solidFill>
                          <a:effectLst>
                            <a:outerShdw blurRad="38100" dist="38100" dir="2700000" algn="tl">
                              <a:srgbClr val="C0C0C0"/>
                            </a:outerShdw>
                          </a:effectLst>
                          <a:latin typeface="+mn-lt"/>
                          <a:cs typeface="+mn-cs"/>
                        </a:rPr>
                        <a:t> General - </a:t>
                      </a:r>
                      <a:r>
                        <a:rPr lang="es-CO" sz="1800" b="1" dirty="0" smtClean="0">
                          <a:solidFill>
                            <a:schemeClr val="tx2"/>
                          </a:solidFill>
                          <a:effectLst>
                            <a:outerShdw blurRad="38100" dist="38100" dir="2700000" algn="tl">
                              <a:srgbClr val="C0C0C0"/>
                            </a:outerShdw>
                          </a:effectLst>
                          <a:latin typeface="+mn-lt"/>
                          <a:cs typeface="+mn-cs"/>
                        </a:rPr>
                        <a:t>Esfuerzo Fiscal </a:t>
                      </a:r>
                      <a:endParaRPr lang="es-ES" dirty="0"/>
                    </a:p>
                  </a:txBody>
                  <a:tcPr/>
                </a:tc>
                <a:tc>
                  <a:txBody>
                    <a:bodyPr/>
                    <a:lstStyle/>
                    <a:p>
                      <a:r>
                        <a:rPr lang="es-ES" sz="1800" b="1" kern="1200" dirty="0" smtClean="0">
                          <a:solidFill>
                            <a:schemeClr val="tx2"/>
                          </a:solidFill>
                          <a:effectLst>
                            <a:outerShdw blurRad="38100" dist="38100" dir="2700000" algn="tl">
                              <a:srgbClr val="C0C0C0"/>
                            </a:outerShdw>
                          </a:effectLst>
                          <a:latin typeface="+mn-lt"/>
                          <a:ea typeface="+mn-ea"/>
                          <a:cs typeface="+mn-cs"/>
                        </a:rPr>
                        <a:t>Certificación de los ICLD de las entidades territoriales -Ley 617/ 2000</a:t>
                      </a:r>
                    </a:p>
                  </a:txBody>
                  <a:tcPr/>
                </a:tc>
              </a:tr>
              <a:tr h="370840">
                <a:tc>
                  <a:txBody>
                    <a:bodyPr/>
                    <a:lstStyle/>
                    <a:p>
                      <a:r>
                        <a:rPr lang="es-CO" sz="1800" b="1" dirty="0" smtClean="0">
                          <a:solidFill>
                            <a:schemeClr val="tx2"/>
                          </a:solidFill>
                          <a:effectLst>
                            <a:outerShdw blurRad="38100" dist="38100" dir="2700000" algn="tl">
                              <a:srgbClr val="C0C0C0"/>
                            </a:outerShdw>
                          </a:effectLst>
                          <a:latin typeface="+mn-lt"/>
                          <a:cs typeface="+mn-cs"/>
                        </a:rPr>
                        <a:t>Insumo Monitoreo,  Seguimiento y Control </a:t>
                      </a:r>
                      <a:r>
                        <a:rPr lang="es-CO" sz="1800" b="1" baseline="0" dirty="0" smtClean="0">
                          <a:solidFill>
                            <a:schemeClr val="tx2"/>
                          </a:solidFill>
                          <a:effectLst>
                            <a:outerShdw blurRad="38100" dist="38100" dir="2700000" algn="tl">
                              <a:srgbClr val="C0C0C0"/>
                            </a:outerShdw>
                          </a:effectLst>
                          <a:latin typeface="+mn-lt"/>
                          <a:cs typeface="+mn-cs"/>
                        </a:rPr>
                        <a:t> recursos SGP</a:t>
                      </a:r>
                      <a:endParaRPr lang="es-ES" dirty="0"/>
                    </a:p>
                  </a:txBody>
                  <a:tcPr/>
                </a:tc>
                <a:tc>
                  <a:txBody>
                    <a:bodyPr/>
                    <a:lstStyle/>
                    <a:p>
                      <a:endParaRPr lang="es-ES" dirty="0"/>
                    </a:p>
                  </a:txBody>
                  <a:tcPr/>
                </a:tc>
              </a:tr>
              <a:tr h="370840">
                <a:tc>
                  <a:txBody>
                    <a:bodyPr/>
                    <a:lstStyle/>
                    <a:p>
                      <a:r>
                        <a:rPr lang="es-CO" sz="1800" b="1" dirty="0" smtClean="0">
                          <a:solidFill>
                            <a:schemeClr val="tx2"/>
                          </a:solidFill>
                          <a:effectLst>
                            <a:outerShdw blurRad="38100" dist="38100" dir="2700000" algn="tl">
                              <a:srgbClr val="C0C0C0"/>
                            </a:outerShdw>
                          </a:effectLst>
                          <a:latin typeface="+mn-lt"/>
                          <a:cs typeface="+mn-cs"/>
                        </a:rPr>
                        <a:t>Seguimiento y control  recursos Regalías</a:t>
                      </a:r>
                      <a:endParaRPr lang="es-ES" dirty="0"/>
                    </a:p>
                  </a:txBody>
                  <a:tcPr/>
                </a:tc>
                <a:tc>
                  <a:txBody>
                    <a:bodyPr/>
                    <a:lstStyle/>
                    <a:p>
                      <a:endParaRPr lang="es-ES" dirty="0"/>
                    </a:p>
                  </a:txBody>
                  <a:tcPr/>
                </a:tc>
              </a:tr>
              <a:tr h="370840">
                <a:tc>
                  <a:txBody>
                    <a:bodyPr/>
                    <a:lstStyle/>
                    <a:p>
                      <a:r>
                        <a:rPr lang="es-CO" sz="1800" b="1" dirty="0" smtClean="0">
                          <a:solidFill>
                            <a:schemeClr val="tx2"/>
                          </a:solidFill>
                          <a:effectLst>
                            <a:outerShdw blurRad="38100" dist="38100" dir="2700000" algn="tl">
                              <a:srgbClr val="C0C0C0"/>
                            </a:outerShdw>
                          </a:effectLst>
                          <a:latin typeface="+mn-lt"/>
                          <a:cs typeface="+mn-cs"/>
                        </a:rPr>
                        <a:t>Elaboración de los informes de viabilidad Fiscal</a:t>
                      </a:r>
                      <a:endParaRPr lang="es-ES" dirty="0"/>
                    </a:p>
                  </a:txBody>
                  <a:tcPr/>
                </a:tc>
                <a:tc>
                  <a:txBody>
                    <a:bodyPr/>
                    <a:lstStyle/>
                    <a:p>
                      <a:endParaRPr lang="es-ES" dirty="0"/>
                    </a:p>
                  </a:txBody>
                  <a:tcPr/>
                </a:tc>
              </a:tr>
              <a:tr h="370840">
                <a:tc>
                  <a:txBody>
                    <a:bodyPr/>
                    <a:lstStyle/>
                    <a:p>
                      <a:r>
                        <a:rPr lang="es-CO" b="1" dirty="0" smtClean="0">
                          <a:solidFill>
                            <a:schemeClr val="tx2"/>
                          </a:solidFill>
                          <a:effectLst>
                            <a:outerShdw blurRad="38100" dist="38100" dir="2700000" algn="tl">
                              <a:srgbClr val="C0C0C0"/>
                            </a:outerShdw>
                          </a:effectLst>
                        </a:rPr>
                        <a:t>Control de los recursos destinados a Salud  y            	     Educación</a:t>
                      </a:r>
                      <a:endParaRPr lang="es-ES" dirty="0"/>
                    </a:p>
                  </a:txBody>
                  <a:tcPr/>
                </a:tc>
                <a:tc>
                  <a:txBody>
                    <a:bodyPr/>
                    <a:lstStyle/>
                    <a:p>
                      <a:endParaRPr lang="es-E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3976"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Conceptos de Gasto</a:t>
            </a:r>
            <a:endParaRPr lang="es-ES" sz="3000" smtClean="0">
              <a:solidFill>
                <a:schemeClr val="bg1"/>
              </a:solidFill>
            </a:endParaRPr>
          </a:p>
        </p:txBody>
      </p:sp>
      <p:sp>
        <p:nvSpPr>
          <p:cNvPr id="83977" name="2 Marcador de contenido"/>
          <p:cNvSpPr txBox="1">
            <a:spLocks/>
          </p:cNvSpPr>
          <p:nvPr/>
        </p:nvSpPr>
        <p:spPr bwMode="auto">
          <a:xfrm>
            <a:off x="179388" y="765175"/>
            <a:ext cx="8713787" cy="5572125"/>
          </a:xfrm>
          <a:prstGeom prst="rect">
            <a:avLst/>
          </a:prstGeom>
          <a:noFill/>
          <a:ln w="9525">
            <a:noFill/>
            <a:miter lim="800000"/>
            <a:headEnd/>
            <a:tailEnd/>
          </a:ln>
        </p:spPr>
        <p:txBody>
          <a:bodyPr/>
          <a:lstStyle/>
          <a:p>
            <a:pPr algn="ctr"/>
            <a:endParaRPr lang="es-ES" sz="2400"/>
          </a:p>
        </p:txBody>
      </p:sp>
      <p:graphicFrame>
        <p:nvGraphicFramePr>
          <p:cNvPr id="11" name="10 Tabla"/>
          <p:cNvGraphicFramePr>
            <a:graphicFrameLocks noGrp="1"/>
          </p:cNvGraphicFramePr>
          <p:nvPr/>
        </p:nvGraphicFramePr>
        <p:xfrm>
          <a:off x="250825" y="836613"/>
          <a:ext cx="8676456" cy="6004560"/>
        </p:xfrm>
        <a:graphic>
          <a:graphicData uri="http://schemas.openxmlformats.org/drawingml/2006/table">
            <a:tbl>
              <a:tblPr firstRow="1" bandRow="1">
                <a:tableStyleId>{5C22544A-7EE6-4342-B048-85BDC9FD1C3A}</a:tableStyleId>
              </a:tblPr>
              <a:tblGrid>
                <a:gridCol w="4929381"/>
                <a:gridCol w="3747075"/>
              </a:tblGrid>
              <a:tr h="370840">
                <a:tc>
                  <a:txBody>
                    <a:bodyPr/>
                    <a:lstStyle/>
                    <a:p>
                      <a:pPr algn="ctr"/>
                      <a:r>
                        <a:rPr lang="es-MX" dirty="0" smtClean="0"/>
                        <a:t>FORMATO</a:t>
                      </a:r>
                      <a:r>
                        <a:rPr lang="es-MX" baseline="0" dirty="0" smtClean="0"/>
                        <a:t> UNICO TERRITORIAL – Categorías</a:t>
                      </a:r>
                      <a:endParaRPr lang="es-ES" dirty="0"/>
                    </a:p>
                  </a:txBody>
                  <a:tcPr/>
                </a:tc>
                <a:tc>
                  <a:txBody>
                    <a:bodyPr/>
                    <a:lstStyle/>
                    <a:p>
                      <a:pPr algn="ctr"/>
                      <a:r>
                        <a:rPr lang="es-MX" dirty="0" smtClean="0"/>
                        <a:t>CHIP</a:t>
                      </a:r>
                      <a:r>
                        <a:rPr lang="es-MX" baseline="0" dirty="0" smtClean="0"/>
                        <a:t> – CGR </a:t>
                      </a:r>
                      <a:endParaRPr lang="es-ES" sz="1800" b="1" kern="1200" baseline="0" dirty="0" smtClean="0">
                        <a:solidFill>
                          <a:schemeClr val="lt1"/>
                        </a:solidFill>
                        <a:latin typeface="+mn-lt"/>
                        <a:ea typeface="+mn-ea"/>
                        <a:cs typeface="+mn-cs"/>
                      </a:endParaRPr>
                    </a:p>
                  </a:txBody>
                  <a:tcPr/>
                </a:tc>
              </a:tr>
              <a:tr h="370840">
                <a:tc>
                  <a:txBody>
                    <a:bodyPr/>
                    <a:lstStyle/>
                    <a:p>
                      <a:r>
                        <a:rPr lang="es-ES" sz="1800" b="1" kern="1200" noProof="0" dirty="0" smtClean="0">
                          <a:solidFill>
                            <a:schemeClr val="tx2"/>
                          </a:solidFill>
                          <a:effectLst>
                            <a:outerShdw blurRad="38100" dist="38100" dir="2700000" algn="tl">
                              <a:srgbClr val="C0C0C0"/>
                            </a:outerShdw>
                          </a:effectLst>
                          <a:latin typeface="+mn-lt"/>
                          <a:ea typeface="+mn-ea"/>
                          <a:cs typeface="+mn-cs"/>
                        </a:rPr>
                        <a:t>Ingresos (Ejecución y Transferencias)</a:t>
                      </a:r>
                      <a:endParaRPr lang="es-ES" sz="1800" b="1" kern="1200" dirty="0" smtClean="0">
                        <a:solidFill>
                          <a:schemeClr val="tx2"/>
                        </a:solidFill>
                        <a:effectLst>
                          <a:outerShdw blurRad="38100" dist="38100" dir="2700000" algn="tl">
                            <a:srgbClr val="C0C0C0"/>
                          </a:outerShdw>
                        </a:effectLst>
                        <a:latin typeface="+mn-lt"/>
                        <a:ea typeface="+mn-ea"/>
                        <a:cs typeface="+mn-cs"/>
                      </a:endParaRPr>
                    </a:p>
                  </a:txBody>
                  <a:tcPr/>
                </a:tc>
                <a:tc>
                  <a:txBody>
                    <a:bodyPr/>
                    <a:lstStyle/>
                    <a:p>
                      <a:r>
                        <a:rPr lang="es-ES" sz="1800" b="1" kern="1200" dirty="0" smtClean="0">
                          <a:solidFill>
                            <a:schemeClr val="tx2"/>
                          </a:solidFill>
                          <a:effectLst>
                            <a:outerShdw blurRad="38100" dist="38100" dir="2700000" algn="tl">
                              <a:srgbClr val="C0C0C0"/>
                            </a:outerShdw>
                          </a:effectLst>
                          <a:latin typeface="+mn-lt"/>
                          <a:ea typeface="+mn-ea"/>
                          <a:cs typeface="+mn-cs"/>
                        </a:rPr>
                        <a:t>Programacion</a:t>
                      </a:r>
                      <a:r>
                        <a:rPr lang="es-ES" sz="1800" b="1" kern="1200" baseline="0" dirty="0" smtClean="0">
                          <a:solidFill>
                            <a:schemeClr val="tx2"/>
                          </a:solidFill>
                          <a:effectLst>
                            <a:outerShdw blurRad="38100" dist="38100" dir="2700000" algn="tl">
                              <a:srgbClr val="C0C0C0"/>
                            </a:outerShdw>
                          </a:effectLst>
                          <a:latin typeface="+mn-lt"/>
                          <a:ea typeface="+mn-ea"/>
                          <a:cs typeface="+mn-cs"/>
                        </a:rPr>
                        <a:t> Ingresos</a:t>
                      </a:r>
                      <a:endParaRPr lang="es-ES" sz="1800" b="1" kern="1200" dirty="0" smtClean="0">
                        <a:solidFill>
                          <a:schemeClr val="tx2"/>
                        </a:solidFill>
                        <a:effectLst>
                          <a:outerShdw blurRad="38100" dist="38100" dir="2700000" algn="tl">
                            <a:srgbClr val="C0C0C0"/>
                          </a:outerShdw>
                        </a:effectLst>
                        <a:latin typeface="+mn-lt"/>
                        <a:ea typeface="+mn-ea"/>
                        <a:cs typeface="+mn-cs"/>
                      </a:endParaRPr>
                    </a:p>
                  </a:txBody>
                  <a:tcPr/>
                </a:tc>
              </a:tr>
              <a:tr h="370840">
                <a:tc>
                  <a:txBody>
                    <a:bodyPr/>
                    <a:lstStyle/>
                    <a:p>
                      <a:r>
                        <a:rPr lang="es-ES" sz="1800" b="1" dirty="0" smtClean="0">
                          <a:solidFill>
                            <a:schemeClr val="tx2"/>
                          </a:solidFill>
                          <a:effectLst>
                            <a:outerShdw blurRad="38100" dist="38100" dir="2700000" algn="tl">
                              <a:srgbClr val="C0C0C0"/>
                            </a:outerShdw>
                          </a:effectLst>
                          <a:latin typeface="+mn-lt"/>
                          <a:cs typeface="+mn-cs"/>
                        </a:rPr>
                        <a:t>Gastos de Funcionamiento (Ejecución y transferencias)</a:t>
                      </a:r>
                    </a:p>
                  </a:txBody>
                  <a:tcPr/>
                </a:tc>
                <a:tc>
                  <a:txBody>
                    <a:bodyPr/>
                    <a:lstStyle/>
                    <a:p>
                      <a:r>
                        <a:rPr lang="es-ES" sz="1800" b="1" kern="1200" dirty="0" smtClean="0">
                          <a:solidFill>
                            <a:schemeClr val="tx2"/>
                          </a:solidFill>
                          <a:effectLst>
                            <a:outerShdw blurRad="38100" dist="38100" dir="2700000" algn="tl">
                              <a:srgbClr val="C0C0C0"/>
                            </a:outerShdw>
                          </a:effectLst>
                          <a:latin typeface="+mn-lt"/>
                          <a:ea typeface="+mn-ea"/>
                          <a:cs typeface="+mn-cs"/>
                        </a:rPr>
                        <a:t>Ejecución</a:t>
                      </a:r>
                      <a:r>
                        <a:rPr lang="es-ES" sz="1800" b="1" kern="1200" baseline="0" dirty="0" smtClean="0">
                          <a:solidFill>
                            <a:schemeClr val="tx2"/>
                          </a:solidFill>
                          <a:effectLst>
                            <a:outerShdw blurRad="38100" dist="38100" dir="2700000" algn="tl">
                              <a:srgbClr val="C0C0C0"/>
                            </a:outerShdw>
                          </a:effectLst>
                          <a:latin typeface="+mn-lt"/>
                          <a:ea typeface="+mn-ea"/>
                          <a:cs typeface="+mn-cs"/>
                        </a:rPr>
                        <a:t> Ingresos</a:t>
                      </a:r>
                      <a:endParaRPr lang="es-ES" sz="1800" b="1" kern="1200" dirty="0" smtClean="0">
                        <a:solidFill>
                          <a:schemeClr val="tx2"/>
                        </a:solidFill>
                        <a:effectLst>
                          <a:outerShdw blurRad="38100" dist="38100" dir="2700000" algn="tl">
                            <a:srgbClr val="C0C0C0"/>
                          </a:outerShdw>
                        </a:effectLst>
                        <a:latin typeface="+mn-lt"/>
                        <a:ea typeface="+mn-ea"/>
                        <a:cs typeface="+mn-cs"/>
                      </a:endParaRPr>
                    </a:p>
                  </a:txBody>
                  <a:tcPr/>
                </a:tc>
              </a:tr>
              <a:tr h="370840">
                <a:tc>
                  <a:txBody>
                    <a:bodyPr/>
                    <a:lstStyle/>
                    <a:p>
                      <a:r>
                        <a:rPr lang="es-CO" sz="1800" b="1" dirty="0" smtClean="0">
                          <a:solidFill>
                            <a:schemeClr val="tx2"/>
                          </a:solidFill>
                          <a:effectLst>
                            <a:outerShdw blurRad="38100" dist="38100" dir="2700000" algn="tl">
                              <a:srgbClr val="C0C0C0"/>
                            </a:outerShdw>
                          </a:effectLst>
                          <a:latin typeface="+mn-lt"/>
                          <a:cs typeface="+mn-cs"/>
                        </a:rPr>
                        <a:t>Gastos de Inversión </a:t>
                      </a:r>
                    </a:p>
                  </a:txBody>
                  <a:tcPr/>
                </a:tc>
                <a:tc>
                  <a:txBody>
                    <a:bodyPr/>
                    <a:lstStyle/>
                    <a:p>
                      <a:r>
                        <a:rPr lang="es-MX" sz="1800" b="1" kern="1200" dirty="0" smtClean="0">
                          <a:solidFill>
                            <a:schemeClr val="tx2"/>
                          </a:solidFill>
                          <a:effectLst>
                            <a:outerShdw blurRad="38100" dist="38100" dir="2700000" algn="tl">
                              <a:srgbClr val="C0C0C0"/>
                            </a:outerShdw>
                          </a:effectLst>
                          <a:latin typeface="+mn-lt"/>
                          <a:ea typeface="+mn-ea"/>
                          <a:cs typeface="+mn-cs"/>
                        </a:rPr>
                        <a:t>Programación</a:t>
                      </a:r>
                      <a:r>
                        <a:rPr lang="es-MX" sz="1800" b="1" kern="1200" baseline="0" dirty="0" smtClean="0">
                          <a:solidFill>
                            <a:schemeClr val="tx2"/>
                          </a:solidFill>
                          <a:effectLst>
                            <a:outerShdw blurRad="38100" dist="38100" dir="2700000" algn="tl">
                              <a:srgbClr val="C0C0C0"/>
                            </a:outerShdw>
                          </a:effectLst>
                          <a:latin typeface="+mn-lt"/>
                          <a:ea typeface="+mn-ea"/>
                          <a:cs typeface="+mn-cs"/>
                        </a:rPr>
                        <a:t> y Ejecución gastos</a:t>
                      </a:r>
                      <a:endParaRPr lang="es-ES" sz="1800" b="1" kern="1200" dirty="0" smtClean="0">
                        <a:solidFill>
                          <a:schemeClr val="tx2"/>
                        </a:solidFill>
                        <a:effectLst>
                          <a:outerShdw blurRad="38100" dist="38100" dir="2700000" algn="tl">
                            <a:srgbClr val="C0C0C0"/>
                          </a:outerShdw>
                        </a:effectLst>
                        <a:latin typeface="+mn-lt"/>
                        <a:ea typeface="+mn-ea"/>
                        <a:cs typeface="+mn-cs"/>
                      </a:endParaRPr>
                    </a:p>
                  </a:txBody>
                  <a:tcPr/>
                </a:tc>
              </a:tr>
              <a:tr h="370840">
                <a:tc>
                  <a:txBody>
                    <a:bodyPr/>
                    <a:lstStyle/>
                    <a:p>
                      <a:r>
                        <a:rPr lang="es-ES" sz="1800" b="1" dirty="0" smtClean="0">
                          <a:solidFill>
                            <a:schemeClr val="tx2"/>
                          </a:solidFill>
                          <a:effectLst>
                            <a:outerShdw blurRad="38100" dist="38100" dir="2700000" algn="tl">
                              <a:srgbClr val="C0C0C0"/>
                            </a:outerShdw>
                          </a:effectLst>
                          <a:latin typeface="+mn-lt"/>
                          <a:cs typeface="+mn-cs"/>
                        </a:rPr>
                        <a:t>Servicio de la Deuda</a:t>
                      </a:r>
                    </a:p>
                    <a:p>
                      <a:r>
                        <a:rPr lang="es-ES" sz="1800" b="1" dirty="0" smtClean="0">
                          <a:solidFill>
                            <a:schemeClr val="tx2"/>
                          </a:solidFill>
                          <a:effectLst>
                            <a:outerShdw blurRad="38100" dist="38100" dir="2700000" algn="tl">
                              <a:srgbClr val="C0C0C0"/>
                            </a:outerShdw>
                          </a:effectLst>
                          <a:latin typeface="+mn-lt"/>
                          <a:cs typeface="+mn-cs"/>
                        </a:rPr>
                        <a:t>Vigencias futuras </a:t>
                      </a:r>
                    </a:p>
                    <a:p>
                      <a:r>
                        <a:rPr lang="es-ES" sz="1800" b="1" dirty="0" smtClean="0">
                          <a:solidFill>
                            <a:schemeClr val="tx2"/>
                          </a:solidFill>
                          <a:effectLst>
                            <a:outerShdw blurRad="38100" dist="38100" dir="2700000" algn="tl">
                              <a:srgbClr val="C0C0C0"/>
                            </a:outerShdw>
                          </a:effectLst>
                          <a:latin typeface="+mn-lt"/>
                          <a:cs typeface="+mn-cs"/>
                        </a:rPr>
                        <a:t>Deuda Pública</a:t>
                      </a:r>
                      <a:endParaRPr lang="es-ES" dirty="0"/>
                    </a:p>
                  </a:txBody>
                  <a:tcPr/>
                </a:tc>
                <a:tc>
                  <a:txBody>
                    <a:bodyPr/>
                    <a:lstStyle/>
                    <a:p>
                      <a:r>
                        <a:rPr lang="es-MX" sz="1800" b="1" kern="1200" dirty="0" smtClean="0">
                          <a:solidFill>
                            <a:schemeClr val="tx2"/>
                          </a:solidFill>
                          <a:effectLst>
                            <a:outerShdw blurRad="38100" dist="38100" dir="2700000" algn="tl">
                              <a:srgbClr val="C0C0C0"/>
                            </a:outerShdw>
                          </a:effectLst>
                          <a:latin typeface="+mn-lt"/>
                          <a:ea typeface="+mn-ea"/>
                          <a:cs typeface="+mn-cs"/>
                        </a:rPr>
                        <a:t>Vigencias futuras</a:t>
                      </a:r>
                    </a:p>
                    <a:p>
                      <a:r>
                        <a:rPr lang="es-MX" sz="1800" b="1" kern="1200" dirty="0" smtClean="0">
                          <a:solidFill>
                            <a:schemeClr val="tx2"/>
                          </a:solidFill>
                          <a:effectLst>
                            <a:outerShdw blurRad="38100" dist="38100" dir="2700000" algn="tl">
                              <a:srgbClr val="C0C0C0"/>
                            </a:outerShdw>
                          </a:effectLst>
                          <a:latin typeface="+mn-lt"/>
                          <a:ea typeface="+mn-ea"/>
                          <a:cs typeface="+mn-cs"/>
                        </a:rPr>
                        <a:t>Cuentas por pagar</a:t>
                      </a:r>
                    </a:p>
                    <a:p>
                      <a:r>
                        <a:rPr lang="es-MX" sz="2400" b="1" kern="1200" dirty="0" smtClean="0">
                          <a:solidFill>
                            <a:schemeClr val="tx1"/>
                          </a:solidFill>
                          <a:effectLst>
                            <a:outerShdw blurRad="38100" dist="38100" dir="2700000" algn="tl">
                              <a:srgbClr val="C0C0C0"/>
                            </a:outerShdw>
                          </a:effectLst>
                          <a:latin typeface="+mn-lt"/>
                          <a:ea typeface="+mn-ea"/>
                          <a:cs typeface="+mn-cs"/>
                        </a:rPr>
                        <a:t>Reservas</a:t>
                      </a:r>
                      <a:endParaRPr lang="es-ES" sz="2400" b="1" kern="1200" dirty="0" smtClean="0">
                        <a:solidFill>
                          <a:schemeClr val="tx1"/>
                        </a:solidFill>
                        <a:effectLst>
                          <a:outerShdw blurRad="38100" dist="38100" dir="2700000" algn="tl">
                            <a:srgbClr val="C0C0C0"/>
                          </a:outerShdw>
                        </a:effectLst>
                        <a:latin typeface="+mn-lt"/>
                        <a:ea typeface="+mn-ea"/>
                        <a:cs typeface="+mn-cs"/>
                      </a:endParaRPr>
                    </a:p>
                  </a:txBody>
                  <a:tcPr/>
                </a:tc>
              </a:tr>
              <a:tr h="370840">
                <a:tc>
                  <a:txBody>
                    <a:bodyPr/>
                    <a:lstStyle/>
                    <a:p>
                      <a:r>
                        <a:rPr lang="es-ES" sz="2000" b="1" dirty="0" smtClean="0">
                          <a:solidFill>
                            <a:schemeClr val="tx1"/>
                          </a:solidFill>
                          <a:effectLst>
                            <a:outerShdw blurRad="38100" dist="38100" dir="2700000" algn="tl">
                              <a:srgbClr val="C0C0C0"/>
                            </a:outerShdw>
                          </a:effectLst>
                          <a:latin typeface="+mn-lt"/>
                          <a:cs typeface="+mn-cs"/>
                        </a:rPr>
                        <a:t>Reservas presupuestales</a:t>
                      </a:r>
                    </a:p>
                  </a:txBody>
                  <a:tcPr/>
                </a:tc>
                <a:tc>
                  <a:txBody>
                    <a:bodyPr/>
                    <a:lstStyle/>
                    <a:p>
                      <a:pPr marL="0" algn="l" defTabSz="914400" rtl="0" eaLnBrk="1" latinLnBrk="0" hangingPunct="1"/>
                      <a:r>
                        <a:rPr lang="es-MX" sz="1800" b="1" kern="1200" dirty="0" smtClean="0">
                          <a:solidFill>
                            <a:schemeClr val="tx2"/>
                          </a:solidFill>
                          <a:effectLst>
                            <a:outerShdw blurRad="38100" dist="38100" dir="2700000" algn="tl">
                              <a:srgbClr val="C0C0C0"/>
                            </a:outerShdw>
                          </a:effectLst>
                          <a:latin typeface="+mn-lt"/>
                          <a:ea typeface="+mn-ea"/>
                          <a:cs typeface="+mn-cs"/>
                        </a:rPr>
                        <a:t>Vigencias Futuras Reservas</a:t>
                      </a:r>
                      <a:endParaRPr lang="es-ES" sz="1800" b="1" kern="1200" dirty="0" smtClean="0">
                        <a:solidFill>
                          <a:schemeClr val="tx2"/>
                        </a:solidFill>
                        <a:effectLst>
                          <a:outerShdw blurRad="38100" dist="38100" dir="2700000" algn="tl">
                            <a:srgbClr val="C0C0C0"/>
                          </a:outerShdw>
                        </a:effectLst>
                        <a:latin typeface="+mn-lt"/>
                        <a:ea typeface="+mn-ea"/>
                        <a:cs typeface="+mn-cs"/>
                      </a:endParaRPr>
                    </a:p>
                  </a:txBody>
                  <a:tcPr/>
                </a:tc>
              </a:tr>
              <a:tr h="370840">
                <a:tc>
                  <a:txBody>
                    <a:bodyPr/>
                    <a:lstStyle/>
                    <a:p>
                      <a:r>
                        <a:rPr lang="es-ES" sz="1800" b="1" dirty="0" smtClean="0">
                          <a:solidFill>
                            <a:schemeClr val="tx2"/>
                          </a:solidFill>
                          <a:effectLst>
                            <a:outerShdw blurRad="38100" dist="38100" dir="2700000" algn="tl">
                              <a:srgbClr val="C0C0C0"/>
                            </a:outerShdw>
                          </a:effectLst>
                          <a:latin typeface="+mn-lt"/>
                          <a:cs typeface="+mn-cs"/>
                        </a:rPr>
                        <a:t>Cierre fiscal (se reporta al final de la vigencia) </a:t>
                      </a:r>
                      <a:endParaRPr lang="es-ES" dirty="0"/>
                    </a:p>
                  </a:txBody>
                  <a:tcPr/>
                </a:tc>
                <a:tc>
                  <a:txBody>
                    <a:bodyPr/>
                    <a:lstStyle/>
                    <a:p>
                      <a:endParaRPr lang="es-ES" dirty="0"/>
                    </a:p>
                  </a:txBody>
                  <a:tcPr/>
                </a:tc>
              </a:tr>
              <a:tr h="370840">
                <a:tc>
                  <a:txBody>
                    <a:bodyPr/>
                    <a:lstStyle/>
                    <a:p>
                      <a:r>
                        <a:rPr lang="es-ES" sz="1800" b="1" dirty="0" smtClean="0">
                          <a:solidFill>
                            <a:schemeClr val="tx2"/>
                          </a:solidFill>
                          <a:effectLst>
                            <a:outerShdw blurRad="38100" dist="38100" dir="2700000" algn="tl">
                              <a:srgbClr val="C0C0C0"/>
                            </a:outerShdw>
                          </a:effectLst>
                          <a:latin typeface="+mn-lt"/>
                          <a:cs typeface="+mn-cs"/>
                        </a:rPr>
                        <a:t>Cuentas por pagar (Tesorería Distrital)</a:t>
                      </a:r>
                      <a:endParaRPr lang="es-ES" dirty="0"/>
                    </a:p>
                  </a:txBody>
                  <a:tcPr/>
                </a:tc>
                <a:tc>
                  <a:txBody>
                    <a:bodyPr/>
                    <a:lstStyle/>
                    <a:p>
                      <a:endParaRPr lang="es-ES" dirty="0"/>
                    </a:p>
                  </a:txBody>
                  <a:tcPr/>
                </a:tc>
              </a:tr>
              <a:tr h="370840">
                <a:tc>
                  <a:txBody>
                    <a:bodyPr/>
                    <a:lstStyle/>
                    <a:p>
                      <a:r>
                        <a:rPr lang="es-ES" sz="1800" b="1" dirty="0" smtClean="0">
                          <a:solidFill>
                            <a:schemeClr val="tx2"/>
                          </a:solidFill>
                          <a:effectLst>
                            <a:outerShdw blurRad="38100" dist="38100" dir="2700000" algn="tl">
                              <a:srgbClr val="C0C0C0"/>
                            </a:outerShdw>
                          </a:effectLst>
                          <a:latin typeface="+mn-lt"/>
                          <a:cs typeface="+mn-cs"/>
                        </a:rPr>
                        <a:t>Fondo de Salud (Presupuesto y Tesorería)</a:t>
                      </a:r>
                    </a:p>
                    <a:p>
                      <a:r>
                        <a:rPr lang="es-ES" sz="1800" b="1" dirty="0" smtClean="0">
                          <a:solidFill>
                            <a:schemeClr val="tx2"/>
                          </a:solidFill>
                          <a:effectLst>
                            <a:outerShdw blurRad="38100" dist="38100" dir="2700000" algn="tl">
                              <a:srgbClr val="C0C0C0"/>
                            </a:outerShdw>
                          </a:effectLst>
                          <a:latin typeface="+mn-lt"/>
                          <a:cs typeface="+mn-cs"/>
                        </a:rPr>
                        <a:t>Excedentes de liquidez  (Tesorería Distrital)</a:t>
                      </a:r>
                    </a:p>
                    <a:p>
                      <a:r>
                        <a:rPr lang="es-ES" sz="1800" b="1" dirty="0" smtClean="0">
                          <a:solidFill>
                            <a:schemeClr val="tx2"/>
                          </a:solidFill>
                          <a:effectLst>
                            <a:outerShdw blurRad="38100" dist="38100" dir="2700000" algn="tl">
                              <a:srgbClr val="C0C0C0"/>
                            </a:outerShdw>
                          </a:effectLst>
                          <a:latin typeface="+mn-lt"/>
                          <a:cs typeface="+mn-cs"/>
                        </a:rPr>
                        <a:t>Desplazados I</a:t>
                      </a:r>
                      <a:r>
                        <a:rPr lang="es-ES" sz="1800" b="1" baseline="0" dirty="0" smtClean="0">
                          <a:solidFill>
                            <a:schemeClr val="tx2"/>
                          </a:solidFill>
                          <a:effectLst>
                            <a:outerShdw blurRad="38100" dist="38100" dir="2700000" algn="tl">
                              <a:srgbClr val="C0C0C0"/>
                            </a:outerShdw>
                          </a:effectLst>
                          <a:latin typeface="+mn-lt"/>
                          <a:cs typeface="+mn-cs"/>
                        </a:rPr>
                        <a:t> y II</a:t>
                      </a:r>
                      <a:endParaRPr lang="es-ES" sz="1800" b="1" dirty="0" smtClean="0">
                        <a:solidFill>
                          <a:schemeClr val="tx2"/>
                        </a:solidFill>
                        <a:effectLst>
                          <a:outerShdw blurRad="38100" dist="38100" dir="2700000" algn="tl">
                            <a:srgbClr val="C0C0C0"/>
                          </a:outerShdw>
                        </a:effectLst>
                        <a:latin typeface="+mn-lt"/>
                        <a:cs typeface="+mn-cs"/>
                      </a:endParaRPr>
                    </a:p>
                    <a:p>
                      <a:r>
                        <a:rPr lang="es-ES" sz="1800" b="1" dirty="0" smtClean="0">
                          <a:solidFill>
                            <a:schemeClr val="tx2"/>
                          </a:solidFill>
                          <a:effectLst>
                            <a:outerShdw blurRad="38100" dist="38100" dir="2700000" algn="tl">
                              <a:srgbClr val="C0C0C0"/>
                            </a:outerShdw>
                          </a:effectLst>
                          <a:latin typeface="+mn-lt"/>
                          <a:cs typeface="+mn-cs"/>
                        </a:rPr>
                        <a:t>Regalías I</a:t>
                      </a:r>
                      <a:r>
                        <a:rPr lang="es-ES" sz="1800" b="1" baseline="0" dirty="0" smtClean="0">
                          <a:solidFill>
                            <a:schemeClr val="tx2"/>
                          </a:solidFill>
                          <a:effectLst>
                            <a:outerShdw blurRad="38100" dist="38100" dir="2700000" algn="tl">
                              <a:srgbClr val="C0C0C0"/>
                            </a:outerShdw>
                          </a:effectLst>
                          <a:latin typeface="+mn-lt"/>
                          <a:cs typeface="+mn-cs"/>
                        </a:rPr>
                        <a:t> y II</a:t>
                      </a:r>
                      <a:endParaRPr lang="es-ES" sz="1800" b="1" dirty="0" smtClean="0">
                        <a:solidFill>
                          <a:schemeClr val="tx2"/>
                        </a:solidFill>
                        <a:effectLst>
                          <a:outerShdw blurRad="38100" dist="38100" dir="2700000" algn="tl">
                            <a:srgbClr val="C0C0C0"/>
                          </a:outerShdw>
                        </a:effectLst>
                        <a:latin typeface="+mn-lt"/>
                        <a:cs typeface="+mn-cs"/>
                      </a:endParaRPr>
                    </a:p>
                    <a:p>
                      <a:r>
                        <a:rPr lang="es-ES" sz="1800" b="1" dirty="0" smtClean="0">
                          <a:solidFill>
                            <a:schemeClr val="tx2"/>
                          </a:solidFill>
                          <a:effectLst>
                            <a:outerShdw blurRad="38100" dist="38100" dir="2700000" algn="tl">
                              <a:srgbClr val="C0C0C0"/>
                            </a:outerShdw>
                          </a:effectLst>
                          <a:latin typeface="+mn-lt"/>
                          <a:cs typeface="+mn-cs"/>
                        </a:rPr>
                        <a:t>Registros presupuestales Agua  potable y saneamiento</a:t>
                      </a:r>
                    </a:p>
                  </a:txBody>
                  <a:tcPr/>
                </a:tc>
                <a:tc>
                  <a:txBody>
                    <a:bodyPr/>
                    <a:lstStyle/>
                    <a:p>
                      <a:endParaRPr lang="es-ES" dirty="0"/>
                    </a:p>
                  </a:txBody>
                  <a:tcPr/>
                </a:tc>
              </a:tr>
              <a:tr h="370840">
                <a:tc>
                  <a:txBody>
                    <a:bodyPr/>
                    <a:lstStyle/>
                    <a:p>
                      <a:r>
                        <a:rPr lang="es-ES" sz="1800" b="1" dirty="0" smtClean="0">
                          <a:solidFill>
                            <a:schemeClr val="tx2"/>
                          </a:solidFill>
                          <a:effectLst>
                            <a:outerShdw blurRad="38100" dist="38100" dir="2700000" algn="tl">
                              <a:srgbClr val="C0C0C0"/>
                            </a:outerShdw>
                          </a:effectLst>
                          <a:latin typeface="+mn-lt"/>
                          <a:cs typeface="+mn-cs"/>
                        </a:rPr>
                        <a:t>Sistema General de Regalías - SGR</a:t>
                      </a:r>
                      <a:endParaRPr lang="es-ES" dirty="0"/>
                    </a:p>
                  </a:txBody>
                  <a:tcPr/>
                </a:tc>
                <a:tc>
                  <a:txBody>
                    <a:bodyPr/>
                    <a:lstStyle/>
                    <a:p>
                      <a:endParaRPr lang="es-E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5000"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Conceptos de Gasto</a:t>
            </a:r>
            <a:endParaRPr lang="es-ES" sz="3000" smtClean="0">
              <a:solidFill>
                <a:schemeClr val="bg1"/>
              </a:solidFill>
            </a:endParaRPr>
          </a:p>
        </p:txBody>
      </p:sp>
      <p:sp>
        <p:nvSpPr>
          <p:cNvPr id="85001" name="2 Marcador de contenido"/>
          <p:cNvSpPr txBox="1">
            <a:spLocks/>
          </p:cNvSpPr>
          <p:nvPr/>
        </p:nvSpPr>
        <p:spPr bwMode="auto">
          <a:xfrm>
            <a:off x="179388" y="765175"/>
            <a:ext cx="8713787" cy="5572125"/>
          </a:xfrm>
          <a:prstGeom prst="rect">
            <a:avLst/>
          </a:prstGeom>
          <a:noFill/>
          <a:ln w="9525">
            <a:noFill/>
            <a:miter lim="800000"/>
            <a:headEnd/>
            <a:tailEnd/>
          </a:ln>
        </p:spPr>
        <p:txBody>
          <a:bodyPr/>
          <a:lstStyle/>
          <a:p>
            <a:pPr algn="ctr"/>
            <a:endParaRPr lang="es-ES" sz="2400"/>
          </a:p>
        </p:txBody>
      </p:sp>
      <p:sp>
        <p:nvSpPr>
          <p:cNvPr id="85002" name="7 Rectángulo"/>
          <p:cNvSpPr>
            <a:spLocks noChangeArrowheads="1"/>
          </p:cNvSpPr>
          <p:nvPr/>
        </p:nvSpPr>
        <p:spPr bwMode="auto">
          <a:xfrm>
            <a:off x="684213" y="1052513"/>
            <a:ext cx="5056192" cy="400110"/>
          </a:xfrm>
          <a:prstGeom prst="rect">
            <a:avLst/>
          </a:prstGeom>
          <a:noFill/>
          <a:ln w="9525">
            <a:noFill/>
            <a:miter lim="800000"/>
            <a:headEnd/>
            <a:tailEnd/>
          </a:ln>
        </p:spPr>
        <p:txBody>
          <a:bodyPr wrap="none">
            <a:spAutoFit/>
          </a:bodyPr>
          <a:lstStyle/>
          <a:p>
            <a:r>
              <a:rPr lang="es-MX" sz="2000" b="1" dirty="0" smtClean="0">
                <a:solidFill>
                  <a:srgbClr val="FF0000"/>
                </a:solidFill>
              </a:rPr>
              <a:t>Creación o Modificación Denominación </a:t>
            </a:r>
            <a:endParaRPr lang="es-ES" sz="2000" b="1" dirty="0">
              <a:solidFill>
                <a:srgbClr val="FF0000"/>
              </a:solidFill>
            </a:endParaRPr>
          </a:p>
        </p:txBody>
      </p:sp>
      <p:sp>
        <p:nvSpPr>
          <p:cNvPr id="12" name="11 Flecha abajo"/>
          <p:cNvSpPr/>
          <p:nvPr/>
        </p:nvSpPr>
        <p:spPr>
          <a:xfrm>
            <a:off x="1042988" y="1557338"/>
            <a:ext cx="288925" cy="287337"/>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5004" name="12 Rectángulo"/>
          <p:cNvSpPr>
            <a:spLocks noChangeArrowheads="1"/>
          </p:cNvSpPr>
          <p:nvPr/>
        </p:nvSpPr>
        <p:spPr bwMode="auto">
          <a:xfrm>
            <a:off x="755650" y="1916113"/>
            <a:ext cx="2351088" cy="923925"/>
          </a:xfrm>
          <a:prstGeom prst="rect">
            <a:avLst/>
          </a:prstGeom>
          <a:noFill/>
          <a:ln w="9525">
            <a:noFill/>
            <a:miter lim="800000"/>
            <a:headEnd/>
            <a:tailEnd/>
          </a:ln>
        </p:spPr>
        <p:txBody>
          <a:bodyPr wrap="none">
            <a:spAutoFit/>
          </a:bodyPr>
          <a:lstStyle/>
          <a:p>
            <a:r>
              <a:rPr lang="es-MX"/>
              <a:t>Solicitud escrita DDP</a:t>
            </a:r>
          </a:p>
          <a:p>
            <a:endParaRPr lang="es-MX"/>
          </a:p>
          <a:p>
            <a:r>
              <a:rPr lang="es-MX"/>
              <a:t>Especificando</a:t>
            </a:r>
            <a:endParaRPr lang="es-ES"/>
          </a:p>
        </p:txBody>
      </p:sp>
      <p:sp>
        <p:nvSpPr>
          <p:cNvPr id="15" name="14 Flecha circular"/>
          <p:cNvSpPr/>
          <p:nvPr/>
        </p:nvSpPr>
        <p:spPr>
          <a:xfrm>
            <a:off x="2339975" y="2565400"/>
            <a:ext cx="719138" cy="647700"/>
          </a:xfrm>
          <a:prstGeom prst="circular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85006" name="15 Rectángulo"/>
          <p:cNvSpPr>
            <a:spLocks noChangeArrowheads="1"/>
          </p:cNvSpPr>
          <p:nvPr/>
        </p:nvSpPr>
        <p:spPr bwMode="auto">
          <a:xfrm>
            <a:off x="2843213" y="2924175"/>
            <a:ext cx="1095375" cy="369888"/>
          </a:xfrm>
          <a:prstGeom prst="rect">
            <a:avLst/>
          </a:prstGeom>
          <a:noFill/>
          <a:ln w="9525">
            <a:noFill/>
            <a:miter lim="800000"/>
            <a:headEnd/>
            <a:tailEnd/>
          </a:ln>
        </p:spPr>
        <p:txBody>
          <a:bodyPr wrap="none">
            <a:spAutoFit/>
          </a:bodyPr>
          <a:lstStyle/>
          <a:p>
            <a:r>
              <a:rPr lang="es-MX"/>
              <a:t>Proyecto</a:t>
            </a:r>
            <a:endParaRPr lang="es-ES"/>
          </a:p>
        </p:txBody>
      </p:sp>
      <p:sp>
        <p:nvSpPr>
          <p:cNvPr id="85007" name="16 Rectángulo"/>
          <p:cNvSpPr>
            <a:spLocks noChangeArrowheads="1"/>
          </p:cNvSpPr>
          <p:nvPr/>
        </p:nvSpPr>
        <p:spPr bwMode="auto">
          <a:xfrm>
            <a:off x="2843213" y="3284538"/>
            <a:ext cx="1993900" cy="369887"/>
          </a:xfrm>
          <a:prstGeom prst="rect">
            <a:avLst/>
          </a:prstGeom>
          <a:noFill/>
          <a:ln w="9525">
            <a:noFill/>
            <a:miter lim="800000"/>
            <a:headEnd/>
            <a:tailEnd/>
          </a:ln>
        </p:spPr>
        <p:txBody>
          <a:bodyPr wrap="none">
            <a:spAutoFit/>
          </a:bodyPr>
          <a:lstStyle/>
          <a:p>
            <a:r>
              <a:rPr lang="es-MX"/>
              <a:t>Clasificación FUT</a:t>
            </a:r>
            <a:endParaRPr lang="es-ES"/>
          </a:p>
        </p:txBody>
      </p:sp>
      <p:sp>
        <p:nvSpPr>
          <p:cNvPr id="85008" name="18 Rectángulo"/>
          <p:cNvSpPr>
            <a:spLocks noChangeArrowheads="1"/>
          </p:cNvSpPr>
          <p:nvPr/>
        </p:nvSpPr>
        <p:spPr bwMode="auto">
          <a:xfrm>
            <a:off x="755650" y="4076700"/>
            <a:ext cx="7920038" cy="2032000"/>
          </a:xfrm>
          <a:prstGeom prst="rect">
            <a:avLst/>
          </a:prstGeom>
          <a:noFill/>
          <a:ln w="9525">
            <a:noFill/>
            <a:miter lim="800000"/>
            <a:headEnd/>
            <a:tailEnd/>
          </a:ln>
        </p:spPr>
        <p:txBody>
          <a:bodyPr>
            <a:spAutoFit/>
          </a:bodyPr>
          <a:lstStyle/>
          <a:p>
            <a:pPr>
              <a:buFont typeface="Wingdings" pitchFamily="2" charset="2"/>
              <a:buChar char="ü"/>
            </a:pPr>
            <a:r>
              <a:rPr lang="es-MX"/>
              <a:t>Solicitud Correo Electrónico profesional de la DDP que asesora la Entidad, previa consulta. </a:t>
            </a:r>
          </a:p>
          <a:p>
            <a:pPr>
              <a:buFont typeface="Wingdings" pitchFamily="2" charset="2"/>
              <a:buChar char="ü"/>
            </a:pPr>
            <a:r>
              <a:rPr lang="es-MX"/>
              <a:t>DDP realiza en el sistema PREDIS la asociación a la entidad.</a:t>
            </a:r>
          </a:p>
          <a:p>
            <a:endParaRPr lang="es-MX"/>
          </a:p>
          <a:p>
            <a:r>
              <a:rPr lang="es-MX"/>
              <a:t>Entidad: Realiza asociación de un concepto de gasto a los proyectos de inversión para lo cual ingresa en PREDIS como se indica a continuación:</a:t>
            </a:r>
          </a:p>
          <a:p>
            <a:endParaRPr lang="es-MX"/>
          </a:p>
        </p:txBody>
      </p:sp>
      <p:sp>
        <p:nvSpPr>
          <p:cNvPr id="85009" name="19 Rectángulo"/>
          <p:cNvSpPr>
            <a:spLocks noChangeArrowheads="1"/>
          </p:cNvSpPr>
          <p:nvPr/>
        </p:nvSpPr>
        <p:spPr bwMode="auto">
          <a:xfrm>
            <a:off x="827088" y="3644900"/>
            <a:ext cx="1554162" cy="400050"/>
          </a:xfrm>
          <a:prstGeom prst="rect">
            <a:avLst/>
          </a:prstGeom>
          <a:noFill/>
          <a:ln w="9525">
            <a:noFill/>
            <a:miter lim="800000"/>
            <a:headEnd/>
            <a:tailEnd/>
          </a:ln>
        </p:spPr>
        <p:txBody>
          <a:bodyPr wrap="none">
            <a:spAutoFit/>
          </a:bodyPr>
          <a:lstStyle/>
          <a:p>
            <a:r>
              <a:rPr lang="es-MX" sz="2000" b="1">
                <a:solidFill>
                  <a:srgbClr val="FF0000"/>
                </a:solidFill>
              </a:rPr>
              <a:t>Asociación</a:t>
            </a:r>
            <a:endParaRPr lang="es-ES" sz="2000" b="1">
              <a:solidFill>
                <a:srgbClr val="FF0000"/>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6024"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Conceptos de Gasto</a:t>
            </a:r>
            <a:endParaRPr lang="es-ES" sz="3000" smtClean="0">
              <a:solidFill>
                <a:schemeClr val="bg1"/>
              </a:solidFill>
            </a:endParaRPr>
          </a:p>
        </p:txBody>
      </p:sp>
      <p:sp>
        <p:nvSpPr>
          <p:cNvPr id="86025" name="2 Marcador de contenido"/>
          <p:cNvSpPr txBox="1">
            <a:spLocks/>
          </p:cNvSpPr>
          <p:nvPr/>
        </p:nvSpPr>
        <p:spPr bwMode="auto">
          <a:xfrm>
            <a:off x="179388" y="765175"/>
            <a:ext cx="8713787" cy="5572125"/>
          </a:xfrm>
          <a:prstGeom prst="rect">
            <a:avLst/>
          </a:prstGeom>
          <a:noFill/>
          <a:ln w="9525">
            <a:noFill/>
            <a:miter lim="800000"/>
            <a:headEnd/>
            <a:tailEnd/>
          </a:ln>
        </p:spPr>
        <p:txBody>
          <a:bodyPr/>
          <a:lstStyle/>
          <a:p>
            <a:pPr algn="ctr"/>
            <a:endParaRPr lang="es-ES" sz="2400"/>
          </a:p>
        </p:txBody>
      </p:sp>
      <p:pic>
        <p:nvPicPr>
          <p:cNvPr id="6" name="5 Imagen"/>
          <p:cNvPicPr/>
          <p:nvPr/>
        </p:nvPicPr>
        <p:blipFill>
          <a:blip r:embed="rId3" cstate="print"/>
          <a:stretch>
            <a:fillRect/>
          </a:stretch>
        </p:blipFill>
        <p:spPr>
          <a:xfrm>
            <a:off x="179512" y="908720"/>
            <a:ext cx="8856984" cy="5688632"/>
          </a:xfrm>
          <a:prstGeom prst="rect">
            <a:avLst/>
          </a:prstGeom>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6024"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Conceptos de Gasto</a:t>
            </a:r>
            <a:endParaRPr lang="es-ES" sz="3000" smtClean="0">
              <a:solidFill>
                <a:schemeClr val="bg1"/>
              </a:solidFill>
            </a:endParaRPr>
          </a:p>
        </p:txBody>
      </p:sp>
      <p:sp>
        <p:nvSpPr>
          <p:cNvPr id="86025" name="2 Marcador de contenido"/>
          <p:cNvSpPr txBox="1">
            <a:spLocks/>
          </p:cNvSpPr>
          <p:nvPr/>
        </p:nvSpPr>
        <p:spPr bwMode="auto">
          <a:xfrm>
            <a:off x="179388" y="765175"/>
            <a:ext cx="8713787" cy="5572125"/>
          </a:xfrm>
          <a:prstGeom prst="rect">
            <a:avLst/>
          </a:prstGeom>
          <a:noFill/>
          <a:ln w="9525">
            <a:noFill/>
            <a:miter lim="800000"/>
            <a:headEnd/>
            <a:tailEnd/>
          </a:ln>
        </p:spPr>
        <p:txBody>
          <a:bodyPr/>
          <a:lstStyle/>
          <a:p>
            <a:pPr algn="ctr"/>
            <a:endParaRPr lang="es-ES" sz="2400"/>
          </a:p>
        </p:txBody>
      </p:sp>
      <p:sp>
        <p:nvSpPr>
          <p:cNvPr id="7" name="6 Rectángulo"/>
          <p:cNvSpPr/>
          <p:nvPr/>
        </p:nvSpPr>
        <p:spPr>
          <a:xfrm>
            <a:off x="755576" y="1875596"/>
            <a:ext cx="7920880" cy="3785652"/>
          </a:xfrm>
          <a:prstGeom prst="rect">
            <a:avLst/>
          </a:prstGeom>
        </p:spPr>
        <p:txBody>
          <a:bodyPr wrap="square">
            <a:spAutoFit/>
          </a:bodyPr>
          <a:lstStyle/>
          <a:p>
            <a:pPr algn="just"/>
            <a:r>
              <a:rPr lang="es-CO" sz="2000" dirty="0" smtClean="0"/>
              <a:t>Si se reduce el valor de un concepto de gasto en una fuente determinada, para adicionarlo en otro, la fuente debe ser la misma</a:t>
            </a:r>
          </a:p>
          <a:p>
            <a:pPr algn="just"/>
            <a:endParaRPr lang="es-CO" sz="2000" dirty="0" smtClean="0"/>
          </a:p>
          <a:p>
            <a:pPr algn="just"/>
            <a:r>
              <a:rPr lang="es-CO" sz="2000" dirty="0" smtClean="0"/>
              <a:t>Los cambios en los conceptos de gasto no modifican los topes de las fuentes de financiación, ni el valor del rubro presupuestal</a:t>
            </a:r>
          </a:p>
          <a:p>
            <a:pPr algn="just"/>
            <a:endParaRPr lang="es-CO" sz="2000" dirty="0" smtClean="0"/>
          </a:p>
          <a:p>
            <a:pPr algn="just"/>
            <a:r>
              <a:rPr lang="es-CO" sz="2000" dirty="0" smtClean="0"/>
              <a:t>La responsabilidad en los cambios entre los conceptos de gasto es de la entidad ejecutora</a:t>
            </a:r>
          </a:p>
          <a:p>
            <a:pPr algn="just"/>
            <a:endParaRPr lang="es-CO" sz="2000" dirty="0" smtClean="0"/>
          </a:p>
          <a:p>
            <a:pPr algn="just"/>
            <a:r>
              <a:rPr lang="es-CO" sz="2000" dirty="0" smtClean="0"/>
              <a:t>Cuando los cambios varíen el </a:t>
            </a:r>
            <a:r>
              <a:rPr lang="es-CO" sz="2000" b="1" dirty="0" smtClean="0">
                <a:solidFill>
                  <a:srgbClr val="FF0000"/>
                </a:solidFill>
              </a:rPr>
              <a:t>nivel de recurrencia</a:t>
            </a:r>
            <a:r>
              <a:rPr lang="es-CO" sz="2000" dirty="0" smtClean="0"/>
              <a:t> programado en el presupuesto, debe solicitar por escrito concepto a la Dirección Distrital de Presupuesto</a:t>
            </a:r>
            <a:endParaRPr lang="es-CO" sz="2000" dirty="0"/>
          </a:p>
        </p:txBody>
      </p:sp>
      <p:sp>
        <p:nvSpPr>
          <p:cNvPr id="8" name="7 Rectángulo"/>
          <p:cNvSpPr/>
          <p:nvPr/>
        </p:nvSpPr>
        <p:spPr>
          <a:xfrm>
            <a:off x="899592" y="1124744"/>
            <a:ext cx="7848872" cy="461665"/>
          </a:xfrm>
          <a:prstGeom prst="rect">
            <a:avLst/>
          </a:prstGeom>
        </p:spPr>
        <p:txBody>
          <a:bodyPr wrap="square">
            <a:spAutoFit/>
          </a:bodyPr>
          <a:lstStyle/>
          <a:p>
            <a:pPr lvl="4" indent="-1828800"/>
            <a:r>
              <a:rPr lang="es-CO" sz="2400" b="1" u="sng" dirty="0" smtClean="0">
                <a:solidFill>
                  <a:srgbClr val="FF0000"/>
                </a:solidFill>
                <a:effectLst>
                  <a:outerShdw blurRad="38100" dist="38100" dir="2700000" algn="tl">
                    <a:srgbClr val="000000">
                      <a:alpha val="43137"/>
                    </a:srgbClr>
                  </a:outerShdw>
                </a:effectLst>
              </a:rPr>
              <a:t>Cambio de montos entre conceptos de gasto</a:t>
            </a:r>
            <a:endParaRPr lang="es-CO" sz="2400" b="1" u="sng"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3 Marcador de contenido"/>
          <p:cNvSpPr>
            <a:spLocks noGrp="1"/>
          </p:cNvSpPr>
          <p:nvPr>
            <p:ph idx="1"/>
          </p:nvPr>
        </p:nvSpPr>
        <p:spPr>
          <a:xfrm>
            <a:off x="468313" y="1196975"/>
            <a:ext cx="8143875" cy="5214938"/>
          </a:xfrm>
        </p:spPr>
        <p:txBody>
          <a:bodyPr/>
          <a:lstStyle/>
          <a:p>
            <a:pPr lvl="1" algn="just" eaLnBrk="1" hangingPunct="1"/>
            <a:r>
              <a:rPr lang="es-CO" dirty="0" smtClean="0"/>
              <a:t>Acuerdo 521 de 2013 – </a:t>
            </a:r>
            <a:r>
              <a:rPr lang="es-CO" b="1" dirty="0" smtClean="0">
                <a:solidFill>
                  <a:srgbClr val="FF0000"/>
                </a:solidFill>
              </a:rPr>
              <a:t>Art. 14 (Anual)</a:t>
            </a:r>
            <a:r>
              <a:rPr lang="es-CO" dirty="0" smtClean="0"/>
              <a:t>: concepto previo de Servicio Civil  (DASCD) y Hacienda. </a:t>
            </a:r>
          </a:p>
          <a:p>
            <a:pPr lvl="1" algn="just" eaLnBrk="1" hangingPunct="1"/>
            <a:r>
              <a:rPr lang="es-CO" dirty="0" smtClean="0"/>
              <a:t>Cumplir los requisitos de la Circular  DDP 28 de 2010</a:t>
            </a:r>
          </a:p>
          <a:p>
            <a:pPr algn="just" eaLnBrk="1" hangingPunct="1">
              <a:buFontTx/>
              <a:buNone/>
            </a:pPr>
            <a:endParaRPr lang="es-CO" sz="800" dirty="0" smtClean="0"/>
          </a:p>
          <a:p>
            <a:pPr lvl="2" algn="just" eaLnBrk="1" hangingPunct="1"/>
            <a:r>
              <a:rPr lang="es-CO" sz="1800" dirty="0" smtClean="0"/>
              <a:t>Solicitud</a:t>
            </a:r>
          </a:p>
          <a:p>
            <a:pPr lvl="2" algn="just" eaLnBrk="1" hangingPunct="1"/>
            <a:r>
              <a:rPr lang="es-CO" sz="1800" dirty="0" smtClean="0"/>
              <a:t>Justificación </a:t>
            </a:r>
          </a:p>
          <a:p>
            <a:pPr lvl="2" algn="just" eaLnBrk="1" hangingPunct="1"/>
            <a:r>
              <a:rPr lang="es-CO" sz="1800" dirty="0" smtClean="0"/>
              <a:t>Formato de plantas de personal</a:t>
            </a:r>
          </a:p>
          <a:p>
            <a:pPr lvl="2" algn="just" eaLnBrk="1" hangingPunct="1"/>
            <a:r>
              <a:rPr lang="es-CO" sz="1800" dirty="0" smtClean="0"/>
              <a:t>Certificación de disponibilidad de recursos para atender la modificación </a:t>
            </a:r>
          </a:p>
          <a:p>
            <a:pPr lvl="2" algn="just" eaLnBrk="1" hangingPunct="1"/>
            <a:r>
              <a:rPr lang="es-CO" sz="1800" dirty="0" smtClean="0"/>
              <a:t>Análisis del efecto sobre los gastos generales de la entidad</a:t>
            </a:r>
          </a:p>
          <a:p>
            <a:pPr lvl="2" algn="just" eaLnBrk="1" hangingPunct="1"/>
            <a:r>
              <a:rPr lang="es-CO" sz="1800" dirty="0" smtClean="0"/>
              <a:t>Proyecto de Acto administrativo. </a:t>
            </a:r>
            <a:r>
              <a:rPr lang="es-CO" sz="1800" b="1" i="1" u="sng" dirty="0" smtClean="0"/>
              <a:t>Se firma después de obtenido el concepto de la Secretaría Distrital de Hacienda. </a:t>
            </a:r>
            <a:endParaRPr lang="es-CO" dirty="0" smtClean="0"/>
          </a:p>
        </p:txBody>
      </p:sp>
      <p:sp>
        <p:nvSpPr>
          <p:cNvPr id="4" name="1 Título"/>
          <p:cNvSpPr txBox="1">
            <a:spLocks/>
          </p:cNvSpPr>
          <p:nvPr/>
        </p:nvSpPr>
        <p:spPr bwMode="auto">
          <a:xfrm>
            <a:off x="3492500" y="188913"/>
            <a:ext cx="5651500" cy="500062"/>
          </a:xfrm>
          <a:prstGeom prst="rect">
            <a:avLst/>
          </a:prstGeom>
          <a:noFill/>
          <a:ln w="9525">
            <a:noFill/>
            <a:miter lim="800000"/>
            <a:headEnd/>
            <a:tailEnd/>
          </a:ln>
        </p:spPr>
        <p:txBody>
          <a:bodyPr/>
          <a:lstStyle/>
          <a:p>
            <a:pPr algn="ctr">
              <a:defRPr/>
            </a:pPr>
            <a:r>
              <a:rPr lang="es-CO" sz="3200" b="1" dirty="0" smtClean="0">
                <a:solidFill>
                  <a:schemeClr val="bg1"/>
                </a:solidFill>
                <a:latin typeface="+mj-lt"/>
                <a:ea typeface="+mj-ea"/>
                <a:cs typeface="+mj-cs"/>
              </a:rPr>
              <a:t>Modificación de Planta</a:t>
            </a:r>
            <a:endParaRPr lang="es-ES" sz="3200" b="1" dirty="0">
              <a:solidFill>
                <a:schemeClr val="bg1"/>
              </a:solidFill>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0904"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dirty="0" smtClean="0">
                <a:solidFill>
                  <a:schemeClr val="bg1"/>
                </a:solidFill>
              </a:rPr>
              <a:t>Decisiones  Judiciales</a:t>
            </a:r>
            <a:endParaRPr lang="es-ES" sz="3000" dirty="0" smtClean="0">
              <a:solidFill>
                <a:schemeClr val="bg1"/>
              </a:solidFill>
            </a:endParaRPr>
          </a:p>
        </p:txBody>
      </p:sp>
      <p:sp>
        <p:nvSpPr>
          <p:cNvPr id="7" name="2 Marcador de contenido"/>
          <p:cNvSpPr txBox="1">
            <a:spLocks/>
          </p:cNvSpPr>
          <p:nvPr/>
        </p:nvSpPr>
        <p:spPr bwMode="auto">
          <a:xfrm>
            <a:off x="251520" y="548680"/>
            <a:ext cx="8713092" cy="5572125"/>
          </a:xfrm>
          <a:prstGeom prst="rect">
            <a:avLst/>
          </a:prstGeom>
          <a:noFill/>
          <a:ln w="9525">
            <a:noFill/>
            <a:miter lim="800000"/>
            <a:headEnd/>
            <a:tailEnd/>
          </a:ln>
        </p:spPr>
        <p:txBody>
          <a:bodyPr/>
          <a:lstStyle/>
          <a:p>
            <a:pPr algn="just">
              <a:defRPr/>
            </a:pPr>
            <a:endParaRPr lang="es-CO" sz="1500" dirty="0">
              <a:latin typeface="+mn-lt"/>
              <a:ea typeface="+mj-ea"/>
              <a:cs typeface="Arial" charset="0"/>
            </a:endParaRPr>
          </a:p>
          <a:p>
            <a:pPr algn="ctr"/>
            <a:r>
              <a:rPr lang="es-ES" sz="2800" dirty="0" smtClean="0"/>
              <a:t>Providencias </a:t>
            </a:r>
            <a:r>
              <a:rPr lang="es-ES" sz="2800" dirty="0"/>
              <a:t>judiciales, </a:t>
            </a:r>
            <a:r>
              <a:rPr lang="es-ES" sz="2800" dirty="0" smtClean="0"/>
              <a:t>Sentencias</a:t>
            </a:r>
            <a:r>
              <a:rPr lang="es-ES" sz="2800" dirty="0"/>
              <a:t>, </a:t>
            </a:r>
            <a:r>
              <a:rPr lang="es-ES" sz="2800" dirty="0" smtClean="0"/>
              <a:t>Conciliaciones</a:t>
            </a:r>
            <a:r>
              <a:rPr lang="es-ES" sz="2800" dirty="0"/>
              <a:t>, </a:t>
            </a:r>
            <a:r>
              <a:rPr lang="es-ES" sz="2800" dirty="0" smtClean="0"/>
              <a:t>Transacciones</a:t>
            </a:r>
            <a:r>
              <a:rPr lang="es-ES" sz="2800" dirty="0"/>
              <a:t>, </a:t>
            </a:r>
            <a:r>
              <a:rPr lang="es-ES" sz="2800" dirty="0" smtClean="0"/>
              <a:t>Indemnizaciones</a:t>
            </a:r>
            <a:r>
              <a:rPr lang="es-ES" sz="2800" dirty="0"/>
              <a:t>, </a:t>
            </a:r>
            <a:r>
              <a:rPr lang="es-ES" sz="2800" dirty="0" smtClean="0"/>
              <a:t>Laudos </a:t>
            </a:r>
            <a:r>
              <a:rPr lang="es-ES" sz="2800" dirty="0"/>
              <a:t>arbitrales y </a:t>
            </a:r>
            <a:r>
              <a:rPr lang="es-ES" sz="2800" dirty="0" smtClean="0"/>
              <a:t>Tutelas </a:t>
            </a:r>
          </a:p>
          <a:p>
            <a:pPr algn="just"/>
            <a:endParaRPr lang="es-ES" sz="2800" dirty="0"/>
          </a:p>
          <a:p>
            <a:pPr algn="just"/>
            <a:endParaRPr lang="es-ES" sz="2800" dirty="0" smtClean="0"/>
          </a:p>
          <a:p>
            <a:pPr algn="ctr"/>
            <a:r>
              <a:rPr lang="es-ES" sz="2800" dirty="0" smtClean="0"/>
              <a:t>El pago al </a:t>
            </a:r>
            <a:r>
              <a:rPr lang="es-ES" sz="2800" b="1" dirty="0" smtClean="0">
                <a:solidFill>
                  <a:srgbClr val="FF0000"/>
                </a:solidFill>
              </a:rPr>
              <a:t>=</a:t>
            </a:r>
            <a:r>
              <a:rPr lang="es-ES" sz="2800" dirty="0" smtClean="0"/>
              <a:t>  que los gastos accesorios o administrativos que se generen x estos </a:t>
            </a:r>
          </a:p>
          <a:p>
            <a:pPr algn="just"/>
            <a:r>
              <a:rPr lang="es-ES" sz="2800" dirty="0" smtClean="0"/>
              <a:t>se atenderán </a:t>
            </a:r>
            <a:r>
              <a:rPr lang="es-ES" sz="2800" dirty="0"/>
              <a:t>con los recursos presupuestales de </a:t>
            </a:r>
            <a:r>
              <a:rPr lang="es-ES" sz="2800" dirty="0">
                <a:solidFill>
                  <a:srgbClr val="FF0000"/>
                </a:solidFill>
              </a:rPr>
              <a:t>cada </a:t>
            </a:r>
            <a:r>
              <a:rPr lang="es-ES" sz="2800" dirty="0" smtClean="0">
                <a:solidFill>
                  <a:srgbClr val="FF0000"/>
                </a:solidFill>
              </a:rPr>
              <a:t>Entidad</a:t>
            </a:r>
            <a:r>
              <a:rPr lang="es-ES" sz="2800" dirty="0" smtClean="0"/>
              <a:t>. </a:t>
            </a:r>
          </a:p>
          <a:p>
            <a:pPr algn="just"/>
            <a:endParaRPr lang="es-ES" sz="2800" dirty="0"/>
          </a:p>
          <a:p>
            <a:pPr algn="just"/>
            <a:r>
              <a:rPr lang="es-ES" sz="2800" dirty="0" smtClean="0"/>
              <a:t>Se </a:t>
            </a:r>
            <a:r>
              <a:rPr lang="es-ES" sz="2800" dirty="0"/>
              <a:t>podrán hacer los traslados presupuestales requeridos de acuerdo con las disposiciones legales vigentes</a:t>
            </a:r>
            <a:r>
              <a:rPr lang="es-ES" sz="2800" dirty="0" smtClean="0"/>
              <a:t>.</a:t>
            </a:r>
          </a:p>
          <a:p>
            <a:endParaRPr lang="es-ES" sz="2800" dirty="0"/>
          </a:p>
          <a:p>
            <a:pPr>
              <a:defRPr/>
            </a:pPr>
            <a:endParaRPr lang="es-ES" sz="2400" dirty="0"/>
          </a:p>
        </p:txBody>
      </p:sp>
      <p:sp>
        <p:nvSpPr>
          <p:cNvPr id="11" name="10 Flecha abajo"/>
          <p:cNvSpPr/>
          <p:nvPr/>
        </p:nvSpPr>
        <p:spPr>
          <a:xfrm>
            <a:off x="4283968" y="2492896"/>
            <a:ext cx="648072"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2123728" y="1988840"/>
          <a:ext cx="6643734" cy="1609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5" name="Rectangle 9"/>
          <p:cNvSpPr>
            <a:spLocks noChangeArrowheads="1"/>
          </p:cNvSpPr>
          <p:nvPr/>
        </p:nvSpPr>
        <p:spPr bwMode="auto">
          <a:xfrm>
            <a:off x="3436938" y="44450"/>
            <a:ext cx="5707062" cy="708025"/>
          </a:xfrm>
          <a:prstGeom prst="rect">
            <a:avLst/>
          </a:prstGeom>
          <a:noFill/>
          <a:ln w="9525">
            <a:noFill/>
            <a:miter lim="800000"/>
            <a:headEnd/>
            <a:tailEnd/>
          </a:ln>
        </p:spPr>
        <p:txBody>
          <a:bodyPr>
            <a:spAutoFit/>
          </a:bodyPr>
          <a:lstStyle/>
          <a:p>
            <a:pPr>
              <a:defRPr/>
            </a:pPr>
            <a:r>
              <a:rPr lang="es-ES_tradnl" sz="4000" b="1" dirty="0">
                <a:solidFill>
                  <a:schemeClr val="bg1"/>
                </a:solidFill>
                <a:latin typeface="+mj-lt"/>
              </a:rPr>
              <a:t>Marco Normativo Distrital</a:t>
            </a:r>
          </a:p>
        </p:txBody>
      </p:sp>
      <p:graphicFrame>
        <p:nvGraphicFramePr>
          <p:cNvPr id="12" name="11 Diagrama"/>
          <p:cNvGraphicFramePr/>
          <p:nvPr/>
        </p:nvGraphicFramePr>
        <p:xfrm>
          <a:off x="-32" y="4071942"/>
          <a:ext cx="7929618" cy="24209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12 Flecha arriba"/>
          <p:cNvSpPr/>
          <p:nvPr/>
        </p:nvSpPr>
        <p:spPr bwMode="auto">
          <a:xfrm>
            <a:off x="7601580" y="4000504"/>
            <a:ext cx="1362908" cy="2571768"/>
          </a:xfrm>
          <a:prstGeom prst="upArrow">
            <a:avLst>
              <a:gd name="adj1" fmla="val 65686"/>
              <a:gd name="adj2" fmla="val 38235"/>
            </a:avLst>
          </a:prstGeom>
          <a:solidFill>
            <a:srgbClr val="CDCDDA"/>
          </a:solidFill>
          <a:ln w="12700" cap="flat" cmpd="sng" algn="ctr">
            <a:noFill/>
            <a:prstDash val="solid"/>
            <a:round/>
            <a:headEnd type="none" w="sm" len="sm"/>
            <a:tailEnd type="none" w="sm" len="sm"/>
          </a:ln>
          <a:effectLst/>
          <a:scene3d>
            <a:camera prst="orthographicFront"/>
            <a:lightRig rig="contrasting" dir="t">
              <a:rot lat="0" lon="0" rev="1200000"/>
            </a:lightRig>
          </a:scene3d>
          <a:sp3d z="-299720" contourW="19050" prstMaterial="metal">
            <a:bevelT w="88900" h="203200"/>
            <a:bevelB w="165100" h="254000"/>
          </a:sp3d>
        </p:spPr>
        <p:txBody>
          <a:bodyPr vert="vert270" anchor="ctr" anchorCtr="1"/>
          <a:lstStyle/>
          <a:p>
            <a:pPr algn="ctr">
              <a:defRPr/>
            </a:pPr>
            <a:r>
              <a:rPr lang="es-MX" b="1" dirty="0">
                <a:latin typeface="Arial" charset="0"/>
              </a:rPr>
              <a:t>Estatuto Orgánico del Presupuesto Distrital</a:t>
            </a:r>
            <a:endParaRPr lang="es-CO" b="1" dirty="0">
              <a:latin typeface="Arial" charset="0"/>
            </a:endParaRPr>
          </a:p>
        </p:txBody>
      </p:sp>
      <p:graphicFrame>
        <p:nvGraphicFramePr>
          <p:cNvPr id="7" name="6 Diagrama"/>
          <p:cNvGraphicFramePr/>
          <p:nvPr/>
        </p:nvGraphicFramePr>
        <p:xfrm>
          <a:off x="-468560" y="764704"/>
          <a:ext cx="8644030" cy="184942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7 Flecha derecha"/>
          <p:cNvSpPr/>
          <p:nvPr/>
        </p:nvSpPr>
        <p:spPr>
          <a:xfrm>
            <a:off x="2051720" y="3573016"/>
            <a:ext cx="6192688" cy="504056"/>
          </a:xfrm>
          <a:prstGeom prst="rightArrow">
            <a:avLst/>
          </a:prstGeom>
          <a:solidFill>
            <a:srgbClr val="306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t>Manual Operativo  Presupuestal  Res. 0660 /2011</a:t>
            </a:r>
            <a:endParaRPr lang="es-CO" b="1"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0904"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dirty="0" smtClean="0">
                <a:solidFill>
                  <a:schemeClr val="bg1"/>
                </a:solidFill>
              </a:rPr>
              <a:t>Decisiones  Judiciales</a:t>
            </a:r>
            <a:endParaRPr lang="es-ES" sz="3000" dirty="0" smtClean="0">
              <a:solidFill>
                <a:schemeClr val="bg1"/>
              </a:solidFill>
            </a:endParaRPr>
          </a:p>
        </p:txBody>
      </p:sp>
      <p:sp>
        <p:nvSpPr>
          <p:cNvPr id="7" name="2 Marcador de contenido"/>
          <p:cNvSpPr txBox="1">
            <a:spLocks/>
          </p:cNvSpPr>
          <p:nvPr/>
        </p:nvSpPr>
        <p:spPr bwMode="auto">
          <a:xfrm>
            <a:off x="179512" y="476672"/>
            <a:ext cx="8713092" cy="5572125"/>
          </a:xfrm>
          <a:prstGeom prst="rect">
            <a:avLst/>
          </a:prstGeom>
          <a:noFill/>
          <a:ln w="9525">
            <a:noFill/>
            <a:miter lim="800000"/>
            <a:headEnd/>
            <a:tailEnd/>
          </a:ln>
        </p:spPr>
        <p:txBody>
          <a:bodyPr/>
          <a:lstStyle/>
          <a:p>
            <a:pPr algn="just">
              <a:defRPr/>
            </a:pPr>
            <a:endParaRPr lang="es-CO" sz="1500" dirty="0">
              <a:latin typeface="+mn-lt"/>
              <a:ea typeface="+mj-ea"/>
              <a:cs typeface="Arial" charset="0"/>
            </a:endParaRPr>
          </a:p>
          <a:p>
            <a:pPr algn="just"/>
            <a:r>
              <a:rPr lang="es-ES" sz="2800" dirty="0" smtClean="0"/>
              <a:t>Los </a:t>
            </a:r>
            <a:r>
              <a:rPr lang="es-ES" sz="2800" dirty="0"/>
              <a:t>gastos que se originen dentro de los procesos correspondientes serán atendidos con cargo a los rubros definidos en el Plan de Cuentas</a:t>
            </a:r>
            <a:r>
              <a:rPr lang="es-ES" sz="2800" dirty="0" smtClean="0"/>
              <a:t>.</a:t>
            </a:r>
          </a:p>
          <a:p>
            <a:pPr algn="just"/>
            <a:endParaRPr lang="es-ES" sz="2800" dirty="0"/>
          </a:p>
          <a:p>
            <a:pPr algn="just"/>
            <a:r>
              <a:rPr lang="es-ES" sz="2800" dirty="0"/>
              <a:t>Cuando las decisiones anteriormente señaladas se originen como consecuencia de la </a:t>
            </a:r>
            <a:r>
              <a:rPr lang="es-ES" sz="2800" b="1" dirty="0">
                <a:solidFill>
                  <a:srgbClr val="FF0000"/>
                </a:solidFill>
              </a:rPr>
              <a:t>ejecución de proyectos de inversión u obligaciones </a:t>
            </a:r>
            <a:r>
              <a:rPr lang="es-ES" sz="2800" b="1" dirty="0" err="1">
                <a:solidFill>
                  <a:srgbClr val="FF0000"/>
                </a:solidFill>
              </a:rPr>
              <a:t>pensionales</a:t>
            </a:r>
            <a:r>
              <a:rPr lang="es-ES" sz="2800" dirty="0"/>
              <a:t>, la disponibilidad presupuestal se expedirá por el mismo rubro o proyecto que originó la obligación principal. </a:t>
            </a:r>
            <a:endParaRPr lang="es-ES" sz="2800" dirty="0" smtClean="0"/>
          </a:p>
          <a:p>
            <a:pPr algn="just"/>
            <a:r>
              <a:rPr lang="es-ES" sz="2800" dirty="0" smtClean="0"/>
              <a:t>Las </a:t>
            </a:r>
            <a:r>
              <a:rPr lang="es-ES" sz="2800" dirty="0"/>
              <a:t>demás decisiones judiciales se atenderán por el rubro </a:t>
            </a:r>
            <a:r>
              <a:rPr lang="es-ES" sz="2800" b="1" dirty="0">
                <a:solidFill>
                  <a:srgbClr val="FF0000"/>
                </a:solidFill>
              </a:rPr>
              <a:t>Sentencias Judiciales de Gastos de Funcionamiento</a:t>
            </a:r>
            <a:r>
              <a:rPr lang="es-ES" sz="2800" dirty="0">
                <a:solidFill>
                  <a:srgbClr val="FF0000"/>
                </a:solidFill>
              </a:rPr>
              <a:t>.</a:t>
            </a:r>
          </a:p>
          <a:p>
            <a:pPr algn="just">
              <a:defRPr/>
            </a:pPr>
            <a:endParaRPr lang="es-ES" sz="2400"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0904"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dirty="0" smtClean="0">
                <a:solidFill>
                  <a:schemeClr val="bg1"/>
                </a:solidFill>
              </a:rPr>
              <a:t>Decisiones  Judiciales</a:t>
            </a:r>
            <a:endParaRPr lang="es-ES" sz="3000" dirty="0" smtClean="0">
              <a:solidFill>
                <a:schemeClr val="bg1"/>
              </a:solidFill>
            </a:endParaRPr>
          </a:p>
        </p:txBody>
      </p:sp>
      <p:sp>
        <p:nvSpPr>
          <p:cNvPr id="7" name="2 Marcador de contenido"/>
          <p:cNvSpPr txBox="1">
            <a:spLocks/>
          </p:cNvSpPr>
          <p:nvPr/>
        </p:nvSpPr>
        <p:spPr bwMode="auto">
          <a:xfrm>
            <a:off x="179512" y="476672"/>
            <a:ext cx="8713092" cy="5572125"/>
          </a:xfrm>
          <a:prstGeom prst="rect">
            <a:avLst/>
          </a:prstGeom>
          <a:noFill/>
          <a:ln w="9525">
            <a:solidFill>
              <a:schemeClr val="tx2">
                <a:lumMod val="60000"/>
                <a:lumOff val="40000"/>
              </a:schemeClr>
            </a:solidFill>
            <a:miter lim="800000"/>
            <a:headEnd/>
            <a:tailEnd/>
          </a:ln>
        </p:spPr>
        <p:txBody>
          <a:bodyPr/>
          <a:lstStyle/>
          <a:p>
            <a:pPr algn="just">
              <a:defRPr/>
            </a:pPr>
            <a:endParaRPr lang="es-CO" sz="1500" dirty="0">
              <a:latin typeface="+mn-lt"/>
              <a:ea typeface="+mj-ea"/>
              <a:cs typeface="Arial" charset="0"/>
            </a:endParaRPr>
          </a:p>
          <a:p>
            <a:pPr algn="just"/>
            <a:r>
              <a:rPr lang="es-ES" sz="2800" dirty="0" smtClean="0">
                <a:solidFill>
                  <a:srgbClr val="FF0000"/>
                </a:solidFill>
              </a:rPr>
              <a:t>SIPROJ</a:t>
            </a:r>
          </a:p>
          <a:p>
            <a:pPr algn="just"/>
            <a:endParaRPr lang="es-ES" sz="2800" dirty="0" smtClean="0">
              <a:solidFill>
                <a:srgbClr val="FF0000"/>
              </a:solidFill>
            </a:endParaRPr>
          </a:p>
          <a:p>
            <a:pPr algn="just"/>
            <a:r>
              <a:rPr lang="es-ES" sz="2800" dirty="0" smtClean="0"/>
              <a:t>Por la incidencia de las decisiones judiciales en las Finanzas del Distrito es necesario que los abogados que tengan la representación judicial y extrajudicial del Distrito mantengan la información particular de cada proceso.</a:t>
            </a:r>
          </a:p>
          <a:p>
            <a:pPr algn="just"/>
            <a:endParaRPr lang="es-ES" sz="2800" dirty="0" smtClean="0"/>
          </a:p>
          <a:p>
            <a:pPr algn="ctr"/>
            <a:r>
              <a:rPr lang="es-ES" sz="3200" b="1" dirty="0" smtClean="0">
                <a:solidFill>
                  <a:schemeClr val="accent1">
                    <a:lumMod val="75000"/>
                  </a:schemeClr>
                </a:solidFill>
              </a:rPr>
              <a:t>Actualizada</a:t>
            </a:r>
          </a:p>
          <a:p>
            <a:pPr algn="ctr"/>
            <a:r>
              <a:rPr lang="es-ES" sz="3200" b="1" dirty="0" smtClean="0">
                <a:solidFill>
                  <a:schemeClr val="accent1">
                    <a:lumMod val="75000"/>
                  </a:schemeClr>
                </a:solidFill>
              </a:rPr>
              <a:t>Precisa</a:t>
            </a:r>
          </a:p>
          <a:p>
            <a:pPr algn="ctr"/>
            <a:r>
              <a:rPr lang="es-ES" sz="3200" b="1" dirty="0" smtClean="0">
                <a:solidFill>
                  <a:schemeClr val="accent1">
                    <a:lumMod val="75000"/>
                  </a:schemeClr>
                </a:solidFill>
              </a:rPr>
              <a:t>y Depurada</a:t>
            </a:r>
            <a:endParaRPr lang="es-ES" sz="2800" dirty="0">
              <a:solidFill>
                <a:schemeClr val="accent1">
                  <a:lumMod val="75000"/>
                </a:schemeClr>
              </a:solidFill>
            </a:endParaRPr>
          </a:p>
          <a:p>
            <a:pPr algn="just">
              <a:defRPr/>
            </a:pPr>
            <a:endParaRPr lang="es-ES" sz="2400" dirty="0"/>
          </a:p>
        </p:txBody>
      </p:sp>
      <p:sp>
        <p:nvSpPr>
          <p:cNvPr id="8" name="7 Rectángulo redondeado"/>
          <p:cNvSpPr/>
          <p:nvPr/>
        </p:nvSpPr>
        <p:spPr>
          <a:xfrm>
            <a:off x="251520" y="836712"/>
            <a:ext cx="2376264" cy="43204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smtClean="0">
                <a:solidFill>
                  <a:srgbClr val="FF0000"/>
                </a:solidFill>
              </a:rPr>
              <a:t>SIPROJ</a:t>
            </a:r>
            <a:endParaRPr lang="es-CO" sz="28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0904"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Incidente Impacto Fiscal</a:t>
            </a:r>
            <a:endParaRPr lang="es-ES" sz="3000" smtClean="0">
              <a:solidFill>
                <a:schemeClr val="bg1"/>
              </a:solidFill>
            </a:endParaRPr>
          </a:p>
        </p:txBody>
      </p:sp>
      <p:sp>
        <p:nvSpPr>
          <p:cNvPr id="7" name="2 Marcador de contenido"/>
          <p:cNvSpPr txBox="1">
            <a:spLocks/>
          </p:cNvSpPr>
          <p:nvPr/>
        </p:nvSpPr>
        <p:spPr bwMode="auto">
          <a:xfrm>
            <a:off x="179388" y="836613"/>
            <a:ext cx="8501062" cy="5572125"/>
          </a:xfrm>
          <a:prstGeom prst="rect">
            <a:avLst/>
          </a:prstGeom>
          <a:noFill/>
          <a:ln w="9525">
            <a:noFill/>
            <a:miter lim="800000"/>
            <a:headEnd/>
            <a:tailEnd/>
          </a:ln>
        </p:spPr>
        <p:txBody>
          <a:bodyPr/>
          <a:lstStyle/>
          <a:p>
            <a:pPr algn="just">
              <a:defRPr/>
            </a:pPr>
            <a:endParaRPr lang="es-CO" sz="1500" dirty="0">
              <a:latin typeface="+mn-lt"/>
              <a:ea typeface="+mj-ea"/>
              <a:cs typeface="Arial" charset="0"/>
            </a:endParaRPr>
          </a:p>
          <a:p>
            <a:pPr algn="ctr">
              <a:defRPr/>
            </a:pPr>
            <a:r>
              <a:rPr lang="es-ES" sz="2800" b="1" u="sng" dirty="0">
                <a:solidFill>
                  <a:schemeClr val="accent3">
                    <a:lumMod val="50000"/>
                  </a:schemeClr>
                </a:solidFill>
              </a:rPr>
              <a:t>Acto Legislativo 03 de 2011</a:t>
            </a:r>
          </a:p>
          <a:p>
            <a:pPr>
              <a:defRPr/>
            </a:pPr>
            <a:endParaRPr lang="es-MX" sz="2400" dirty="0"/>
          </a:p>
          <a:p>
            <a:pPr>
              <a:defRPr/>
            </a:pPr>
            <a:endParaRPr lang="es-MX" sz="2400" dirty="0"/>
          </a:p>
          <a:p>
            <a:pPr>
              <a:defRPr/>
            </a:pPr>
            <a:endParaRPr lang="es-ES" sz="2400" dirty="0"/>
          </a:p>
          <a:p>
            <a:pPr algn="ctr">
              <a:defRPr/>
            </a:pPr>
            <a:r>
              <a:rPr lang="es-ES" sz="2400" dirty="0"/>
              <a:t> Artículo </a:t>
            </a:r>
            <a:r>
              <a:rPr lang="es-ES" sz="2400" dirty="0">
                <a:hlinkClick r:id="rId3" action="ppaction://hlinkfile"/>
              </a:rPr>
              <a:t>334</a:t>
            </a:r>
            <a:r>
              <a:rPr lang="es-ES" sz="2400" dirty="0"/>
              <a:t> de la Constitución Política quedará así:</a:t>
            </a:r>
          </a:p>
          <a:p>
            <a:pPr algn="ctr">
              <a:defRPr/>
            </a:pPr>
            <a:endParaRPr lang="es-ES" sz="2400" dirty="0"/>
          </a:p>
          <a:p>
            <a:pPr>
              <a:defRPr/>
            </a:pPr>
            <a:r>
              <a:rPr lang="es-MX" sz="2400" dirty="0"/>
              <a:t>(…)</a:t>
            </a:r>
            <a:endParaRPr lang="es-ES" sz="2400" dirty="0"/>
          </a:p>
          <a:p>
            <a:pPr>
              <a:defRPr/>
            </a:pPr>
            <a:r>
              <a:rPr lang="es-ES" sz="2400" dirty="0"/>
              <a:t>La sostenibilidad fiscal debe orientar a las Ramas y Órganos del Poder Público, dentro de sus competencias, en un marco de colaboración armónica. </a:t>
            </a:r>
          </a:p>
          <a:p>
            <a:pPr>
              <a:defRPr/>
            </a:pPr>
            <a:endParaRPr lang="es-ES" sz="2400" dirty="0"/>
          </a:p>
        </p:txBody>
      </p:sp>
      <p:sp>
        <p:nvSpPr>
          <p:cNvPr id="8" name="7 Flecha circular"/>
          <p:cNvSpPr/>
          <p:nvPr/>
        </p:nvSpPr>
        <p:spPr>
          <a:xfrm>
            <a:off x="3419475" y="1773238"/>
            <a:ext cx="1296988" cy="977900"/>
          </a:xfrm>
          <a:prstGeom prst="circularArrow">
            <a:avLst/>
          </a:prstGeom>
          <a:solidFill>
            <a:srgbClr val="00B050"/>
          </a:solid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81928"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Incidente Impacto Fiscal</a:t>
            </a:r>
            <a:endParaRPr lang="es-ES" sz="3000" smtClean="0">
              <a:solidFill>
                <a:schemeClr val="bg1"/>
              </a:solidFill>
            </a:endParaRPr>
          </a:p>
        </p:txBody>
      </p:sp>
      <p:sp>
        <p:nvSpPr>
          <p:cNvPr id="81929" name="2 Marcador de contenido"/>
          <p:cNvSpPr txBox="1">
            <a:spLocks/>
          </p:cNvSpPr>
          <p:nvPr/>
        </p:nvSpPr>
        <p:spPr bwMode="auto">
          <a:xfrm>
            <a:off x="179388" y="765175"/>
            <a:ext cx="8713787" cy="5572125"/>
          </a:xfrm>
          <a:prstGeom prst="rect">
            <a:avLst/>
          </a:prstGeom>
          <a:noFill/>
          <a:ln w="9525">
            <a:noFill/>
            <a:miter lim="800000"/>
            <a:headEnd/>
            <a:tailEnd/>
          </a:ln>
        </p:spPr>
        <p:txBody>
          <a:bodyPr/>
          <a:lstStyle/>
          <a:p>
            <a:pPr algn="ctr"/>
            <a:r>
              <a:rPr lang="es-ES" sz="2400" dirty="0">
                <a:solidFill>
                  <a:srgbClr val="FF0000"/>
                </a:solidFill>
              </a:rPr>
              <a:t>Procurador General de la Nación </a:t>
            </a:r>
            <a:r>
              <a:rPr lang="es-ES" sz="2400" dirty="0"/>
              <a:t>o uno de </a:t>
            </a:r>
            <a:r>
              <a:rPr lang="es-ES" sz="2400" dirty="0">
                <a:solidFill>
                  <a:srgbClr val="FF0000"/>
                </a:solidFill>
              </a:rPr>
              <a:t>los Ministros del Gobierno</a:t>
            </a:r>
            <a:endParaRPr lang="es-ES" sz="2400" dirty="0"/>
          </a:p>
          <a:p>
            <a:endParaRPr lang="es-ES" sz="2400" dirty="0"/>
          </a:p>
          <a:p>
            <a:endParaRPr lang="es-ES" sz="2400" dirty="0"/>
          </a:p>
          <a:p>
            <a:pPr algn="just"/>
            <a:r>
              <a:rPr lang="es-ES" sz="2400" dirty="0"/>
              <a:t>Una vez proferida la sentencia por cualquiera de las máximas corporaciones judiciales, </a:t>
            </a:r>
            <a:r>
              <a:rPr lang="es-ES" sz="2400" dirty="0">
                <a:solidFill>
                  <a:srgbClr val="FF0000"/>
                </a:solidFill>
              </a:rPr>
              <a:t>podrán solicitar la apertura de un Incidente de Impacto Fiscal,</a:t>
            </a:r>
            <a:r>
              <a:rPr lang="es-ES" sz="2400" dirty="0"/>
              <a:t> cuyo trámite será obligatorio. </a:t>
            </a:r>
          </a:p>
          <a:p>
            <a:pPr algn="just"/>
            <a:r>
              <a:rPr lang="es-ES" sz="2400" dirty="0"/>
              <a:t>Se oirán:</a:t>
            </a:r>
          </a:p>
          <a:p>
            <a:pPr lvl="1" algn="just">
              <a:buFont typeface="Wingdings" pitchFamily="2" charset="2"/>
              <a:buChar char="ü"/>
            </a:pPr>
            <a:r>
              <a:rPr lang="es-ES" sz="2400" dirty="0"/>
              <a:t>Las explicaciones sobre las </a:t>
            </a:r>
            <a:r>
              <a:rPr lang="es-ES" sz="2400" dirty="0">
                <a:solidFill>
                  <a:srgbClr val="FF0000"/>
                </a:solidFill>
              </a:rPr>
              <a:t>consecuencias</a:t>
            </a:r>
            <a:r>
              <a:rPr lang="es-ES" sz="2400" dirty="0"/>
              <a:t> de la sentencia </a:t>
            </a:r>
            <a:r>
              <a:rPr lang="es-ES" sz="2400" dirty="0">
                <a:solidFill>
                  <a:srgbClr val="FF0000"/>
                </a:solidFill>
              </a:rPr>
              <a:t>en las finanzas públicas</a:t>
            </a:r>
            <a:endParaRPr lang="es-ES" sz="2400" dirty="0"/>
          </a:p>
          <a:p>
            <a:pPr lvl="1" algn="just">
              <a:buFont typeface="Wingdings" pitchFamily="2" charset="2"/>
              <a:buChar char="ü"/>
            </a:pPr>
            <a:r>
              <a:rPr lang="es-ES" sz="2400" dirty="0"/>
              <a:t>El plan concreto para su cumplimiento </a:t>
            </a:r>
          </a:p>
          <a:p>
            <a:pPr lvl="1" algn="just">
              <a:buFont typeface="Wingdings" pitchFamily="2" charset="2"/>
              <a:buChar char="ü"/>
            </a:pPr>
            <a:endParaRPr lang="es-ES" sz="2400" dirty="0"/>
          </a:p>
          <a:p>
            <a:r>
              <a:rPr lang="es-ES" sz="2400" dirty="0"/>
              <a:t>Se decidirá si procede: </a:t>
            </a:r>
            <a:r>
              <a:rPr lang="es-ES" sz="2400" dirty="0">
                <a:solidFill>
                  <a:srgbClr val="FF0000"/>
                </a:solidFill>
              </a:rPr>
              <a:t>M</a:t>
            </a:r>
            <a:r>
              <a:rPr lang="es-ES" sz="2400" dirty="0"/>
              <a:t>odular, </a:t>
            </a:r>
            <a:r>
              <a:rPr lang="es-ES" sz="2400" dirty="0">
                <a:solidFill>
                  <a:srgbClr val="FF0000"/>
                </a:solidFill>
              </a:rPr>
              <a:t>M</a:t>
            </a:r>
            <a:r>
              <a:rPr lang="es-ES" sz="2400" dirty="0"/>
              <a:t>odificar o </a:t>
            </a:r>
            <a:r>
              <a:rPr lang="es-ES" sz="2400" dirty="0">
                <a:solidFill>
                  <a:srgbClr val="FF0000"/>
                </a:solidFill>
              </a:rPr>
              <a:t>D</a:t>
            </a:r>
            <a:r>
              <a:rPr lang="es-ES" sz="2400" dirty="0"/>
              <a:t>iferir</a:t>
            </a:r>
          </a:p>
          <a:p>
            <a:r>
              <a:rPr lang="es-ES" sz="2400" dirty="0"/>
              <a:t>los efectos de la misma, con el objeto de evitar alteraciones serias de la sostenibilidad fiscal.</a:t>
            </a:r>
          </a:p>
        </p:txBody>
      </p:sp>
      <p:sp>
        <p:nvSpPr>
          <p:cNvPr id="6" name="5 Flecha abajo"/>
          <p:cNvSpPr/>
          <p:nvPr/>
        </p:nvSpPr>
        <p:spPr>
          <a:xfrm>
            <a:off x="4067175" y="1628775"/>
            <a:ext cx="576263" cy="5762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611188" y="1557338"/>
            <a:ext cx="7924800" cy="4724400"/>
          </a:xfrm>
        </p:spPr>
        <p:txBody>
          <a:bodyPr lIns="90488" tIns="44450" rIns="90488" bIns="44450"/>
          <a:lstStyle/>
          <a:p>
            <a:pPr algn="just" eaLnBrk="1" hangingPunct="1">
              <a:buFontTx/>
              <a:buNone/>
              <a:defRPr/>
            </a:pPr>
            <a:r>
              <a:rPr lang="es-CO" sz="2800" b="1" dirty="0" smtClean="0">
                <a:solidFill>
                  <a:schemeClr val="accent2"/>
                </a:solidFill>
              </a:rPr>
              <a:t>Vigencias Futuras</a:t>
            </a:r>
          </a:p>
          <a:p>
            <a:pPr marL="0" indent="0" algn="just" eaLnBrk="1" hangingPunct="1">
              <a:lnSpc>
                <a:spcPct val="120000"/>
              </a:lnSpc>
              <a:buFontTx/>
              <a:buNone/>
              <a:defRPr/>
            </a:pPr>
            <a:r>
              <a:rPr lang="es-ES_tradnl" sz="2800" dirty="0" smtClean="0"/>
              <a:t>Herramienta financiera que permite el Estatuto Orgánico de Presupuesto, para asumir compromisos con cargo a la vigencia presupuestal de los próximos años.</a:t>
            </a:r>
          </a:p>
        </p:txBody>
      </p:sp>
      <p:sp>
        <p:nvSpPr>
          <p:cNvPr id="5" name="1 Título"/>
          <p:cNvSpPr txBox="1">
            <a:spLocks/>
          </p:cNvSpPr>
          <p:nvPr/>
        </p:nvSpPr>
        <p:spPr bwMode="auto">
          <a:xfrm>
            <a:off x="3578225" y="115888"/>
            <a:ext cx="4810125" cy="714375"/>
          </a:xfrm>
          <a:prstGeom prst="rect">
            <a:avLst/>
          </a:prstGeom>
          <a:noFill/>
          <a:ln w="9525">
            <a:noFill/>
            <a:miter lim="800000"/>
            <a:headEnd/>
            <a:tailEnd/>
          </a:ln>
        </p:spPr>
        <p:txBody>
          <a:bodyPr/>
          <a:lstStyle/>
          <a:p>
            <a:pPr algn="ctr">
              <a:defRPr/>
            </a:pPr>
            <a:r>
              <a:rPr lang="es-CO" sz="2800" b="1">
                <a:solidFill>
                  <a:schemeClr val="bg1"/>
                </a:solidFill>
                <a:latin typeface="+mj-lt"/>
                <a:ea typeface="+mj-ea"/>
                <a:cs typeface="+mj-cs"/>
              </a:rPr>
              <a:t>Excepciones a la anualidad</a:t>
            </a:r>
            <a:endParaRPr lang="es-ES" sz="2800" b="1" dirty="0">
              <a:solidFill>
                <a:schemeClr val="bg1"/>
              </a:solidFill>
              <a:latin typeface="+mj-lt"/>
              <a:ea typeface="+mj-ea"/>
              <a:cs typeface="+mj-cs"/>
            </a:endParaRPr>
          </a:p>
        </p:txBody>
      </p:sp>
    </p:spTree>
  </p:cSld>
  <p:clrMapOvr>
    <a:masterClrMapping/>
  </p:clrMapOvr>
  <p:transition advTm="4888">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124075" y="1557338"/>
            <a:ext cx="5545138" cy="646112"/>
          </a:xfrm>
        </p:spPr>
        <p:txBody>
          <a:bodyPr anchor="t">
            <a:spAutoFit/>
          </a:bodyPr>
          <a:lstStyle/>
          <a:p>
            <a:pPr eaLnBrk="1" hangingPunct="1"/>
            <a:r>
              <a:rPr lang="es-ES_tradnl" sz="3600" b="1" smtClean="0">
                <a:solidFill>
                  <a:schemeClr val="bg1"/>
                </a:solidFill>
              </a:rPr>
              <a:t>Vigencias Futuras</a:t>
            </a:r>
          </a:p>
        </p:txBody>
      </p:sp>
      <p:sp>
        <p:nvSpPr>
          <p:cNvPr id="5" name="3 Marcador de contenido"/>
          <p:cNvSpPr txBox="1">
            <a:spLocks/>
          </p:cNvSpPr>
          <p:nvPr/>
        </p:nvSpPr>
        <p:spPr bwMode="auto">
          <a:xfrm>
            <a:off x="539750" y="1196975"/>
            <a:ext cx="8208963" cy="5040313"/>
          </a:xfrm>
          <a:prstGeom prst="rect">
            <a:avLst/>
          </a:prstGeom>
          <a:noFill/>
          <a:ln>
            <a:miter lim="800000"/>
            <a:headEnd/>
            <a:tailEnd/>
          </a:ln>
        </p:spPr>
        <p:txBody>
          <a:bodyPr/>
          <a:lstStyle/>
          <a:p>
            <a:pPr marL="342900" indent="-342900" algn="just">
              <a:spcBef>
                <a:spcPct val="20000"/>
              </a:spcBef>
              <a:buClr>
                <a:srgbClr val="333399"/>
              </a:buClr>
              <a:buSzPct val="150000"/>
              <a:buFont typeface="Wingdings" pitchFamily="2" charset="2"/>
              <a:buChar char="ü"/>
              <a:defRPr/>
            </a:pPr>
            <a:endParaRPr lang="es-ES_tradnl" sz="2400" dirty="0">
              <a:latin typeface="+mn-lt"/>
            </a:endParaRPr>
          </a:p>
          <a:p>
            <a:pPr marL="342900" indent="-342900" algn="just">
              <a:spcBef>
                <a:spcPct val="20000"/>
              </a:spcBef>
              <a:buClr>
                <a:srgbClr val="333399"/>
              </a:buClr>
              <a:buSzPct val="150000"/>
              <a:buFont typeface="Wingdings" pitchFamily="2" charset="2"/>
              <a:buChar char="ü"/>
              <a:defRPr/>
            </a:pPr>
            <a:endParaRPr lang="es-ES_tradnl" sz="2400" dirty="0">
              <a:latin typeface="+mn-lt"/>
            </a:endParaRPr>
          </a:p>
          <a:p>
            <a:pPr marL="342900" indent="-342900" algn="just">
              <a:spcBef>
                <a:spcPct val="20000"/>
              </a:spcBef>
              <a:buClr>
                <a:srgbClr val="333399"/>
              </a:buClr>
              <a:buSzPct val="150000"/>
              <a:buFont typeface="Wingdings" pitchFamily="2" charset="2"/>
              <a:buChar char="ü"/>
              <a:defRPr/>
            </a:pPr>
            <a:r>
              <a:rPr lang="es-ES_tradnl" sz="2400" dirty="0">
                <a:latin typeface="+mn-lt"/>
              </a:rPr>
              <a:t>Garantizan el financiamiento y continuidad de proyectos que por su dinámica, capacidad de ejecución de la administración y magnitud física y/o financiera, deben ser llevados a cabo durante más de una vigencia.</a:t>
            </a:r>
          </a:p>
          <a:p>
            <a:pPr marL="342900" indent="-342900" algn="just">
              <a:spcBef>
                <a:spcPct val="20000"/>
              </a:spcBef>
              <a:buFont typeface="Wingdings" pitchFamily="2" charset="2"/>
              <a:buChar char="ü"/>
              <a:defRPr/>
            </a:pPr>
            <a:endParaRPr lang="es-ES" sz="1200" dirty="0">
              <a:latin typeface="+mn-lt"/>
            </a:endParaRPr>
          </a:p>
          <a:p>
            <a:pPr marL="342900" indent="-342900" algn="just">
              <a:spcBef>
                <a:spcPct val="20000"/>
              </a:spcBef>
              <a:buClr>
                <a:srgbClr val="333399"/>
              </a:buClr>
              <a:buSzPct val="150000"/>
              <a:buFont typeface="Wingdings" pitchFamily="2" charset="2"/>
              <a:buChar char="ü"/>
              <a:defRPr/>
            </a:pPr>
            <a:r>
              <a:rPr lang="es-ES_tradnl" sz="2400" dirty="0">
                <a:latin typeface="+mn-lt"/>
              </a:rPr>
              <a:t>Optimizan la programación financiera y un manejo eficiente del disponible de tesorería.</a:t>
            </a:r>
          </a:p>
          <a:p>
            <a:pPr marL="342900" indent="-342900" algn="just">
              <a:spcBef>
                <a:spcPct val="20000"/>
              </a:spcBef>
              <a:buFont typeface="Wingdings" pitchFamily="2" charset="2"/>
              <a:buChar char="ü"/>
              <a:defRPr/>
            </a:pPr>
            <a:endParaRPr lang="es-ES" sz="1200" dirty="0">
              <a:latin typeface="+mn-lt"/>
            </a:endParaRPr>
          </a:p>
          <a:p>
            <a:pPr marL="342900" indent="-342900" algn="just">
              <a:spcBef>
                <a:spcPct val="20000"/>
              </a:spcBef>
              <a:buClr>
                <a:srgbClr val="333399"/>
              </a:buClr>
              <a:buSzPct val="150000"/>
              <a:buFont typeface="Wingdings" pitchFamily="2" charset="2"/>
              <a:buChar char="ü"/>
              <a:defRPr/>
            </a:pPr>
            <a:r>
              <a:rPr lang="es-ES_tradnl" sz="2400" dirty="0">
                <a:latin typeface="+mn-lt"/>
              </a:rPr>
              <a:t>Genera beneficios de oportunidad, calidad y costos de escala.</a:t>
            </a:r>
          </a:p>
          <a:p>
            <a:pPr marL="342900" indent="-342900" algn="just">
              <a:spcBef>
                <a:spcPct val="20000"/>
              </a:spcBef>
              <a:buFont typeface="Wingdings" pitchFamily="2" charset="2"/>
              <a:buChar char="ü"/>
              <a:defRPr/>
            </a:pPr>
            <a:endParaRPr lang="es-ES" sz="1200" dirty="0">
              <a:latin typeface="+mn-lt"/>
            </a:endParaRPr>
          </a:p>
          <a:p>
            <a:pPr marL="342900" indent="-342900" algn="just">
              <a:spcBef>
                <a:spcPct val="20000"/>
              </a:spcBef>
              <a:buClr>
                <a:srgbClr val="333399"/>
              </a:buClr>
              <a:buSzPct val="150000"/>
              <a:buFont typeface="Wingdings" pitchFamily="2" charset="2"/>
              <a:buChar char="ü"/>
              <a:defRPr/>
            </a:pPr>
            <a:r>
              <a:rPr lang="es-ES_tradnl" sz="2400" dirty="0">
                <a:latin typeface="+mn-lt"/>
              </a:rPr>
              <a:t>Facilitan la planeación y ejecución de los objetivos trazados en los planes de desarrollo. </a:t>
            </a:r>
            <a:endParaRPr lang="es-ES" sz="2400" dirty="0">
              <a:latin typeface="+mn-lt"/>
            </a:endParaRPr>
          </a:p>
        </p:txBody>
      </p:sp>
      <p:sp>
        <p:nvSpPr>
          <p:cNvPr id="4" name="1 Título"/>
          <p:cNvSpPr txBox="1">
            <a:spLocks/>
          </p:cNvSpPr>
          <p:nvPr/>
        </p:nvSpPr>
        <p:spPr bwMode="auto">
          <a:xfrm>
            <a:off x="3578225" y="115888"/>
            <a:ext cx="4810125" cy="714375"/>
          </a:xfrm>
          <a:prstGeom prst="rect">
            <a:avLst/>
          </a:prstGeom>
          <a:noFill/>
          <a:ln w="9525">
            <a:noFill/>
            <a:miter lim="800000"/>
            <a:headEnd/>
            <a:tailEnd/>
          </a:ln>
        </p:spPr>
        <p:txBody>
          <a:bodyPr/>
          <a:lstStyle/>
          <a:p>
            <a:pPr algn="ctr">
              <a:defRPr/>
            </a:pPr>
            <a:r>
              <a:rPr lang="es-CO" sz="2800" b="1">
                <a:solidFill>
                  <a:schemeClr val="bg1"/>
                </a:solidFill>
                <a:latin typeface="+mj-lt"/>
                <a:ea typeface="+mj-ea"/>
                <a:cs typeface="+mj-cs"/>
              </a:rPr>
              <a:t>Excepciones a la anualidad</a:t>
            </a:r>
            <a:endParaRPr lang="es-ES" sz="2800" b="1" dirty="0">
              <a:solidFill>
                <a:schemeClr val="bg1"/>
              </a:solidFill>
              <a:latin typeface="+mj-lt"/>
              <a:ea typeface="+mj-ea"/>
              <a:cs typeface="+mj-cs"/>
            </a:endParaRPr>
          </a:p>
        </p:txBody>
      </p:sp>
      <p:sp>
        <p:nvSpPr>
          <p:cNvPr id="6" name="5 Rectángulo"/>
          <p:cNvSpPr/>
          <p:nvPr/>
        </p:nvSpPr>
        <p:spPr>
          <a:xfrm>
            <a:off x="377825" y="1196975"/>
            <a:ext cx="2779713" cy="522288"/>
          </a:xfrm>
          <a:prstGeom prst="rect">
            <a:avLst/>
          </a:prstGeom>
        </p:spPr>
        <p:txBody>
          <a:bodyPr wrap="none">
            <a:spAutoFit/>
          </a:bodyPr>
          <a:lstStyle/>
          <a:p>
            <a:pPr marL="342900" indent="-342900" algn="just">
              <a:spcBef>
                <a:spcPct val="20000"/>
              </a:spcBef>
              <a:defRPr/>
            </a:pPr>
            <a:r>
              <a:rPr lang="es-CO" sz="2800" b="1" dirty="0">
                <a:solidFill>
                  <a:schemeClr val="accent2"/>
                </a:solidFill>
                <a:latin typeface="+mn-lt"/>
              </a:rPr>
              <a:t>Vigencias Futuras</a:t>
            </a:r>
          </a:p>
        </p:txBody>
      </p:sp>
    </p:spTree>
  </p:cSld>
  <p:clrMapOvr>
    <a:masterClrMapping/>
  </p:clrMapOvr>
  <p:transition advTm="4888">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3578225" y="115888"/>
            <a:ext cx="4810125" cy="714375"/>
          </a:xfrm>
        </p:spPr>
        <p:txBody>
          <a:bodyPr anchor="t"/>
          <a:lstStyle/>
          <a:p>
            <a:pPr eaLnBrk="1" hangingPunct="1"/>
            <a:r>
              <a:rPr lang="es-CO" sz="2800" b="1" smtClean="0">
                <a:solidFill>
                  <a:schemeClr val="bg1"/>
                </a:solidFill>
              </a:rPr>
              <a:t>Excepciones a la anualidad</a:t>
            </a:r>
            <a:endParaRPr lang="es-ES" sz="2800" b="1" smtClean="0">
              <a:solidFill>
                <a:schemeClr val="bg1"/>
              </a:solidFill>
            </a:endParaRPr>
          </a:p>
        </p:txBody>
      </p:sp>
      <p:sp>
        <p:nvSpPr>
          <p:cNvPr id="45059" name="3 Marcador de contenido"/>
          <p:cNvSpPr>
            <a:spLocks noGrp="1"/>
          </p:cNvSpPr>
          <p:nvPr>
            <p:ph idx="1"/>
          </p:nvPr>
        </p:nvSpPr>
        <p:spPr>
          <a:xfrm>
            <a:off x="323850" y="836613"/>
            <a:ext cx="8496300" cy="5472112"/>
          </a:xfrm>
        </p:spPr>
        <p:txBody>
          <a:bodyPr/>
          <a:lstStyle/>
          <a:p>
            <a:pPr algn="just" eaLnBrk="1" hangingPunct="1">
              <a:buFontTx/>
              <a:buNone/>
            </a:pPr>
            <a:r>
              <a:rPr lang="es-CO" b="1" smtClean="0">
                <a:solidFill>
                  <a:schemeClr val="accent2"/>
                </a:solidFill>
              </a:rPr>
              <a:t>Vigencias Futuras</a:t>
            </a:r>
          </a:p>
          <a:p>
            <a:pPr algn="just" eaLnBrk="1" hangingPunct="1"/>
            <a:r>
              <a:rPr lang="es-CO" sz="2200" smtClean="0"/>
              <a:t>Aprueba previamente el CONFIS y son autorizadas por el Concejo</a:t>
            </a:r>
          </a:p>
          <a:p>
            <a:pPr marL="1257300" lvl="2" indent="-457200" algn="just" eaLnBrk="1" hangingPunct="1">
              <a:buFontTx/>
              <a:buAutoNum type="arabicPeriod"/>
            </a:pPr>
            <a:r>
              <a:rPr lang="es-CO" sz="2200" b="1" smtClean="0"/>
              <a:t>Ordinarias:</a:t>
            </a:r>
            <a:r>
              <a:rPr lang="es-CO" sz="2200" smtClean="0"/>
              <a:t> debe tener el 15% de apropiación disponible en la vigencia fiscal que se autorice (Ley 819 de 2003)</a:t>
            </a:r>
          </a:p>
          <a:p>
            <a:pPr marL="1257300" lvl="2" indent="-457200" algn="just" eaLnBrk="1" hangingPunct="1">
              <a:buFontTx/>
              <a:buAutoNum type="arabicPeriod" startAt="2"/>
            </a:pPr>
            <a:r>
              <a:rPr lang="es-CO" sz="2200" b="1" smtClean="0"/>
              <a:t>Excepcionales:</a:t>
            </a:r>
            <a:r>
              <a:rPr lang="es-CO" sz="2200" smtClean="0"/>
              <a:t> no cuentan con apropiación en la vigencia en la cual se autorizan (Ley 1483 de 2011) destinadas a proyectos de infraestructura, comunicaciones y en gasto público social en los sectores de educación, salud, agua potable y saneamiento básico,</a:t>
            </a:r>
          </a:p>
          <a:p>
            <a:pPr marL="1257300" lvl="2" indent="-457200" algn="just" eaLnBrk="1" hangingPunct="1">
              <a:buFontTx/>
              <a:buAutoNum type="arabicPeriod" startAt="2"/>
            </a:pPr>
            <a:endParaRPr lang="es-CO" sz="1600" smtClean="0"/>
          </a:p>
          <a:p>
            <a:pPr marL="361950" lvl="1" indent="95250" eaLnBrk="1" hangingPunct="1">
              <a:buFontTx/>
              <a:buNone/>
            </a:pPr>
            <a:endParaRPr lang="es-CO" sz="2000" b="1" i="1" u="sng" smtClean="0"/>
          </a:p>
          <a:p>
            <a:pPr marL="361950" lvl="1" indent="95250" eaLnBrk="1" hangingPunct="1">
              <a:buFontTx/>
              <a:buNone/>
            </a:pPr>
            <a:endParaRPr lang="es-CO" sz="2000" b="1" i="1" u="sng" smtClean="0"/>
          </a:p>
          <a:p>
            <a:pPr marL="361950" lvl="1" indent="95250" eaLnBrk="1" hangingPunct="1">
              <a:buFontTx/>
              <a:buNone/>
            </a:pPr>
            <a:r>
              <a:rPr lang="es-CO" sz="2000" b="1" i="1" u="sng" smtClean="0"/>
              <a:t>Queda prohibida la autorización de VF en el último año de</a:t>
            </a:r>
          </a:p>
          <a:p>
            <a:pPr marL="361950" lvl="1" indent="95250" eaLnBrk="1" hangingPunct="1">
              <a:buFontTx/>
              <a:buNone/>
            </a:pPr>
            <a:r>
              <a:rPr lang="es-CO" sz="2000" b="1" i="1" u="sng" smtClean="0"/>
              <a:t>gobierno del Alcalde respectivo. </a:t>
            </a:r>
          </a:p>
          <a:p>
            <a:pPr marL="361950" lvl="1" indent="95250" eaLnBrk="1" hangingPunct="1">
              <a:buFontTx/>
              <a:buNone/>
            </a:pPr>
            <a:r>
              <a:rPr lang="es-CO" sz="2000" b="1" i="1" u="sng" smtClean="0"/>
              <a:t>Se descuentan de los ingresos que sirven de base para </a:t>
            </a:r>
          </a:p>
          <a:p>
            <a:pPr marL="361950" lvl="1" indent="95250" eaLnBrk="1" hangingPunct="1">
              <a:buFontTx/>
              <a:buNone/>
            </a:pPr>
            <a:r>
              <a:rPr lang="es-CO" sz="2000" b="1" i="1" u="sng" smtClean="0"/>
              <a:t>el calculo de la capacidad de endeudamiento</a:t>
            </a:r>
          </a:p>
        </p:txBody>
      </p:sp>
      <p:sp>
        <p:nvSpPr>
          <p:cNvPr id="7" name="6 CuadroTexto"/>
          <p:cNvSpPr txBox="1"/>
          <p:nvPr/>
        </p:nvSpPr>
        <p:spPr>
          <a:xfrm>
            <a:off x="3923928" y="4365104"/>
            <a:ext cx="1500198" cy="76944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s-CO" sz="1100" b="1" dirty="0"/>
              <a:t>De importancia estratégica si excede el periodo de gobierno</a:t>
            </a:r>
            <a:endParaRPr lang="es-ES" sz="1100" b="1"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3578225" y="115888"/>
            <a:ext cx="4810125" cy="714375"/>
          </a:xfrm>
        </p:spPr>
        <p:txBody>
          <a:bodyPr anchor="t"/>
          <a:lstStyle/>
          <a:p>
            <a:pPr eaLnBrk="1" hangingPunct="1"/>
            <a:r>
              <a:rPr lang="es-CO" sz="2800" b="1" smtClean="0">
                <a:solidFill>
                  <a:schemeClr val="bg1"/>
                </a:solidFill>
              </a:rPr>
              <a:t>Excepciones a la anualidad</a:t>
            </a:r>
            <a:endParaRPr lang="es-ES" sz="2800" b="1" smtClean="0">
              <a:solidFill>
                <a:schemeClr val="bg1"/>
              </a:solidFill>
            </a:endParaRPr>
          </a:p>
        </p:txBody>
      </p:sp>
      <p:sp>
        <p:nvSpPr>
          <p:cNvPr id="45059" name="3 Marcador de contenido"/>
          <p:cNvSpPr>
            <a:spLocks noGrp="1"/>
          </p:cNvSpPr>
          <p:nvPr>
            <p:ph idx="1"/>
          </p:nvPr>
        </p:nvSpPr>
        <p:spPr>
          <a:xfrm>
            <a:off x="323850" y="836613"/>
            <a:ext cx="8496300" cy="5472112"/>
          </a:xfrm>
        </p:spPr>
        <p:txBody>
          <a:bodyPr/>
          <a:lstStyle/>
          <a:p>
            <a:pPr algn="just" eaLnBrk="1" hangingPunct="1">
              <a:buFontTx/>
              <a:buNone/>
            </a:pPr>
            <a:r>
              <a:rPr lang="es-CO" b="1" dirty="0" smtClean="0">
                <a:solidFill>
                  <a:schemeClr val="accent2"/>
                </a:solidFill>
              </a:rPr>
              <a:t>Vigencias Futuras</a:t>
            </a:r>
          </a:p>
          <a:p>
            <a:pPr marL="0" indent="0" algn="just" eaLnBrk="1" hangingPunct="1">
              <a:buNone/>
            </a:pPr>
            <a:r>
              <a:rPr lang="es-CO" dirty="0" smtClean="0"/>
              <a:t>Si los cupos anuales autorizados a una entidad, para asumir compromisos de vigencias futuras no fueron utilizados a 31 de diciembre de la vigencia en que fueron aprobadas </a:t>
            </a:r>
          </a:p>
          <a:p>
            <a:pPr marL="0" indent="0" algn="ctr" eaLnBrk="1" hangingPunct="1">
              <a:buNone/>
            </a:pPr>
            <a:r>
              <a:rPr lang="es-CO" b="1" dirty="0" smtClean="0">
                <a:solidFill>
                  <a:srgbClr val="FF0000"/>
                </a:solidFill>
              </a:rPr>
              <a:t>caducarán sin excepción</a:t>
            </a:r>
            <a:endParaRPr lang="es-CO" dirty="0" smtClean="0"/>
          </a:p>
          <a:p>
            <a:pPr marL="0" indent="0" algn="just" eaLnBrk="1" hangingPunct="1">
              <a:buNone/>
            </a:pPr>
            <a:r>
              <a:rPr lang="es-CO" dirty="0" smtClean="0"/>
              <a:t>debiéndose solicitar en la siguiente vigencia, si es del caso, una nueva autorización al Concejo Distrital para el desarrollo de las actividades previstas.</a:t>
            </a:r>
          </a:p>
          <a:p>
            <a:pPr marL="0" indent="0" algn="just" eaLnBrk="1" hangingPunct="1"/>
            <a:endParaRPr lang="es-CO" sz="2200" dirty="0" smtClean="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419475" y="44450"/>
            <a:ext cx="5545138" cy="646113"/>
          </a:xfrm>
        </p:spPr>
        <p:txBody>
          <a:bodyPr anchor="t">
            <a:spAutoFit/>
          </a:bodyPr>
          <a:lstStyle/>
          <a:p>
            <a:pPr eaLnBrk="1" hangingPunct="1"/>
            <a:r>
              <a:rPr lang="es-ES_tradnl" sz="3600" b="1" smtClean="0">
                <a:solidFill>
                  <a:schemeClr val="bg1"/>
                </a:solidFill>
              </a:rPr>
              <a:t>Vigencias Futuras</a:t>
            </a:r>
          </a:p>
        </p:txBody>
      </p:sp>
      <p:sp>
        <p:nvSpPr>
          <p:cNvPr id="46083" name="3 Marcador de contenido"/>
          <p:cNvSpPr>
            <a:spLocks noGrp="1"/>
          </p:cNvSpPr>
          <p:nvPr>
            <p:ph sz="half" idx="4294967295"/>
          </p:nvPr>
        </p:nvSpPr>
        <p:spPr>
          <a:xfrm>
            <a:off x="642938" y="1714500"/>
            <a:ext cx="8072437" cy="4214813"/>
          </a:xfrm>
        </p:spPr>
        <p:txBody>
          <a:bodyPr/>
          <a:lstStyle/>
          <a:p>
            <a:pPr algn="just" eaLnBrk="1" hangingPunct="1">
              <a:buClr>
                <a:srgbClr val="333399"/>
              </a:buClr>
              <a:buSzPct val="150000"/>
              <a:buFont typeface="Wingdings" pitchFamily="2" charset="2"/>
              <a:buChar char="ü"/>
            </a:pPr>
            <a:r>
              <a:rPr lang="es-MX" sz="2400" dirty="0" smtClean="0"/>
              <a:t>Fraccionamiento de  la ejecución de la vigencia futura.</a:t>
            </a:r>
          </a:p>
          <a:p>
            <a:pPr algn="just" eaLnBrk="1" hangingPunct="1">
              <a:buFont typeface="Wingdings" pitchFamily="2" charset="2"/>
              <a:buChar char="ü"/>
            </a:pPr>
            <a:endParaRPr lang="es-ES" sz="2400" dirty="0" smtClean="0"/>
          </a:p>
          <a:p>
            <a:pPr algn="just" eaLnBrk="1" hangingPunct="1">
              <a:buClr>
                <a:srgbClr val="333399"/>
              </a:buClr>
              <a:buSzPct val="150000"/>
              <a:buFont typeface="Wingdings" pitchFamily="2" charset="2"/>
              <a:buChar char="ü"/>
            </a:pPr>
            <a:r>
              <a:rPr lang="es-ES" sz="2400" dirty="0" smtClean="0"/>
              <a:t>Solicitar aprobación de vigencias futuras sin tener claro los términos de referencia del proyecto a realizar. </a:t>
            </a:r>
          </a:p>
          <a:p>
            <a:pPr algn="just" eaLnBrk="1" hangingPunct="1">
              <a:buFont typeface="Wingdings" pitchFamily="2" charset="2"/>
              <a:buChar char="ü"/>
            </a:pPr>
            <a:endParaRPr lang="es-ES" sz="2400" dirty="0" smtClean="0"/>
          </a:p>
          <a:p>
            <a:pPr algn="just" eaLnBrk="1" hangingPunct="1">
              <a:buClr>
                <a:srgbClr val="333399"/>
              </a:buClr>
              <a:buSzPct val="150000"/>
              <a:buFont typeface="Wingdings" pitchFamily="2" charset="2"/>
              <a:buChar char="ü"/>
            </a:pPr>
            <a:r>
              <a:rPr lang="es-ES" sz="2400" dirty="0" smtClean="0"/>
              <a:t>Constituir reservas con la apropiación del 15%, o con las vigencias aprobadas.</a:t>
            </a:r>
          </a:p>
        </p:txBody>
      </p:sp>
      <p:sp>
        <p:nvSpPr>
          <p:cNvPr id="6" name="5 CuadroTexto"/>
          <p:cNvSpPr txBox="1"/>
          <p:nvPr/>
        </p:nvSpPr>
        <p:spPr>
          <a:xfrm>
            <a:off x="1979613" y="981075"/>
            <a:ext cx="5113337" cy="522288"/>
          </a:xfrm>
          <a:prstGeom prst="rect">
            <a:avLst/>
          </a:prstGeom>
          <a:noFill/>
        </p:spPr>
        <p:txBody>
          <a:bodyPr>
            <a:spAutoFit/>
          </a:bodyPr>
          <a:lstStyle/>
          <a:p>
            <a:pPr algn="ctr">
              <a:defRPr/>
            </a:pPr>
            <a:r>
              <a:rPr lang="es-CO" sz="2800" b="1" dirty="0">
                <a:solidFill>
                  <a:srgbClr val="C00000"/>
                </a:solidFill>
                <a:latin typeface="+mn-lt"/>
              </a:rPr>
              <a:t>Prácticas inadecuadas</a:t>
            </a:r>
          </a:p>
        </p:txBody>
      </p:sp>
    </p:spTree>
  </p:cSld>
  <p:clrMapOvr>
    <a:masterClrMapping/>
  </p:clrMapOvr>
  <p:transition advTm="4888">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3492500" y="44624"/>
            <a:ext cx="5097463" cy="714375"/>
          </a:xfrm>
        </p:spPr>
        <p:txBody>
          <a:bodyPr anchor="t"/>
          <a:lstStyle/>
          <a:p>
            <a:pPr eaLnBrk="1" hangingPunct="1"/>
            <a:r>
              <a:rPr lang="es-CO" sz="3600" b="1" dirty="0" smtClean="0">
                <a:solidFill>
                  <a:schemeClr val="bg1"/>
                </a:solidFill>
              </a:rPr>
              <a:t>Procesos en curso</a:t>
            </a:r>
          </a:p>
        </p:txBody>
      </p:sp>
      <p:sp>
        <p:nvSpPr>
          <p:cNvPr id="47107" name="3 Marcador de contenido"/>
          <p:cNvSpPr>
            <a:spLocks noGrp="1"/>
          </p:cNvSpPr>
          <p:nvPr>
            <p:ph idx="1"/>
          </p:nvPr>
        </p:nvSpPr>
        <p:spPr>
          <a:xfrm>
            <a:off x="539553" y="1052513"/>
            <a:ext cx="8280920" cy="4824412"/>
          </a:xfrm>
        </p:spPr>
        <p:txBody>
          <a:bodyPr/>
          <a:lstStyle/>
          <a:p>
            <a:pPr algn="just" eaLnBrk="1" hangingPunct="1">
              <a:buNone/>
            </a:pPr>
            <a:endParaRPr lang="es-CO" sz="2800" b="1" dirty="0" smtClean="0"/>
          </a:p>
          <a:p>
            <a:pPr marL="0" indent="0" algn="just" eaLnBrk="1" hangingPunct="1">
              <a:buNone/>
            </a:pPr>
            <a:r>
              <a:rPr lang="es-CO" sz="2800" b="1" dirty="0" smtClean="0"/>
              <a:t>Ley 819 de 2003, Art. 8 (…) En los eventos en que se encuentre en trámite una licitación, concurso de méritos o cualquier otro proceso de selección del contratista </a:t>
            </a:r>
            <a:r>
              <a:rPr lang="es-CO" sz="2800" b="1" u="sng" dirty="0" smtClean="0">
                <a:solidFill>
                  <a:srgbClr val="00B050"/>
                </a:solidFill>
              </a:rPr>
              <a:t>con todos los requerimientos legales</a:t>
            </a:r>
            <a:r>
              <a:rPr lang="es-CO" sz="2800" b="1" u="sng" dirty="0" smtClean="0">
                <a:solidFill>
                  <a:srgbClr val="92D050"/>
                </a:solidFill>
              </a:rPr>
              <a:t>,</a:t>
            </a:r>
            <a:r>
              <a:rPr lang="es-CO" sz="2800" b="1" dirty="0" smtClean="0"/>
              <a:t> incluida la disponibilidad presupuestal, </a:t>
            </a:r>
            <a:r>
              <a:rPr lang="es-CO" sz="2800" b="1" u="sng" dirty="0" smtClean="0">
                <a:solidFill>
                  <a:srgbClr val="00B050"/>
                </a:solidFill>
              </a:rPr>
              <a:t>y su perfeccionamiento se efectúe en la vigencia fiscal siguiente, se atenderá con el presupuesto de esta última vigencia,</a:t>
            </a:r>
            <a:r>
              <a:rPr lang="es-CO" sz="2800" b="1" dirty="0" smtClean="0"/>
              <a:t> previo el cumplimiento de los ajustes presupuestales correspondientes.</a:t>
            </a:r>
            <a:endParaRPr lang="es-ES" sz="2800" b="1"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225800" y="604838"/>
            <a:ext cx="3105150" cy="663575"/>
          </a:xfrm>
          <a:prstGeom prst="octagon">
            <a:avLst>
              <a:gd name="adj" fmla="val 29273"/>
            </a:avLst>
          </a:prstGeom>
          <a:noFill/>
          <a:ln w="28575">
            <a:solidFill>
              <a:srgbClr val="FF3300"/>
            </a:solidFill>
            <a:miter lim="800000"/>
            <a:headEnd/>
            <a:tailEnd/>
          </a:ln>
        </p:spPr>
        <p:txBody>
          <a:bodyPr wrap="none" anchor="ctr"/>
          <a:lstStyle/>
          <a:p>
            <a:endParaRPr lang="es-CO" sz="1100"/>
          </a:p>
        </p:txBody>
      </p:sp>
      <p:sp>
        <p:nvSpPr>
          <p:cNvPr id="50179" name="Rectangle 3"/>
          <p:cNvSpPr>
            <a:spLocks noChangeArrowheads="1"/>
          </p:cNvSpPr>
          <p:nvPr/>
        </p:nvSpPr>
        <p:spPr bwMode="auto">
          <a:xfrm>
            <a:off x="6197600" y="1452563"/>
            <a:ext cx="2303463" cy="909637"/>
          </a:xfrm>
          <a:prstGeom prst="rect">
            <a:avLst/>
          </a:prstGeom>
          <a:noFill/>
          <a:ln w="28575">
            <a:solidFill>
              <a:srgbClr val="FF3300"/>
            </a:solidFill>
            <a:miter lim="800000"/>
            <a:headEnd/>
            <a:tailEnd/>
          </a:ln>
        </p:spPr>
        <p:txBody>
          <a:bodyPr wrap="none" lIns="92075" tIns="46038" rIns="92075" bIns="46038" anchor="ctr"/>
          <a:lstStyle/>
          <a:p>
            <a:endParaRPr lang="es-CO" sz="1100"/>
          </a:p>
        </p:txBody>
      </p:sp>
      <p:sp>
        <p:nvSpPr>
          <p:cNvPr id="50180" name="Rectangle 4"/>
          <p:cNvSpPr>
            <a:spLocks noChangeArrowheads="1"/>
          </p:cNvSpPr>
          <p:nvPr/>
        </p:nvSpPr>
        <p:spPr bwMode="auto">
          <a:xfrm>
            <a:off x="6192838" y="1452563"/>
            <a:ext cx="2303462" cy="909637"/>
          </a:xfrm>
          <a:prstGeom prst="rect">
            <a:avLst/>
          </a:prstGeom>
          <a:noFill/>
          <a:ln w="28575">
            <a:solidFill>
              <a:srgbClr val="FF3300"/>
            </a:solidFill>
            <a:miter lim="800000"/>
            <a:headEnd/>
            <a:tailEnd/>
          </a:ln>
        </p:spPr>
        <p:txBody>
          <a:bodyPr wrap="none" lIns="92075" tIns="46038" rIns="92075" bIns="46038" anchor="ctr"/>
          <a:lstStyle/>
          <a:p>
            <a:endParaRPr lang="es-CO" sz="1100"/>
          </a:p>
        </p:txBody>
      </p:sp>
      <p:sp>
        <p:nvSpPr>
          <p:cNvPr id="50181" name="Rectangle 5"/>
          <p:cNvSpPr>
            <a:spLocks noChangeArrowheads="1"/>
          </p:cNvSpPr>
          <p:nvPr/>
        </p:nvSpPr>
        <p:spPr bwMode="auto">
          <a:xfrm>
            <a:off x="847725" y="1438275"/>
            <a:ext cx="2338388" cy="2908300"/>
          </a:xfrm>
          <a:prstGeom prst="rect">
            <a:avLst/>
          </a:prstGeom>
          <a:noFill/>
          <a:ln w="28575">
            <a:solidFill>
              <a:srgbClr val="FF3300"/>
            </a:solidFill>
            <a:miter lim="800000"/>
            <a:headEnd/>
            <a:tailEnd/>
          </a:ln>
        </p:spPr>
        <p:txBody>
          <a:bodyPr wrap="none" lIns="92075" tIns="46038" rIns="92075" bIns="46038" anchor="ctr"/>
          <a:lstStyle/>
          <a:p>
            <a:endParaRPr lang="es-CO" sz="1100"/>
          </a:p>
        </p:txBody>
      </p:sp>
      <p:sp>
        <p:nvSpPr>
          <p:cNvPr id="7175" name="AutoShape 7"/>
          <p:cNvSpPr>
            <a:spLocks noChangeArrowheads="1"/>
          </p:cNvSpPr>
          <p:nvPr/>
        </p:nvSpPr>
        <p:spPr bwMode="auto">
          <a:xfrm>
            <a:off x="3275042" y="641697"/>
            <a:ext cx="2998787" cy="627063"/>
          </a:xfrm>
          <a:prstGeom prst="octagon">
            <a:avLst>
              <a:gd name="adj" fmla="val 29273"/>
            </a:avLst>
          </a:prstGeom>
          <a:solidFill>
            <a:schemeClr val="accent1">
              <a:lumMod val="40000"/>
              <a:lumOff val="60000"/>
            </a:schemeClr>
          </a:solidFill>
          <a:ln w="12700">
            <a:noFill/>
            <a:miter lim="800000"/>
            <a:headEnd/>
            <a:tailEnd/>
          </a:ln>
          <a:scene3d>
            <a:camera prst="orthographicFront"/>
            <a:lightRig rig="contrasting" dir="t">
              <a:rot lat="0" lon="0" rev="1200000"/>
            </a:lightRig>
          </a:scene3d>
          <a:sp3d contourW="19050" prstMaterial="metal">
            <a:bevelT w="88900" h="203200"/>
            <a:bevelB w="165100" h="254000"/>
          </a:sp3d>
        </p:spPr>
        <p:txBody>
          <a:bodyPr wrap="none" anchor="ctr"/>
          <a:lstStyle/>
          <a:p>
            <a:pPr>
              <a:defRPr/>
            </a:pPr>
            <a:endParaRPr lang="es-CO" sz="1100"/>
          </a:p>
        </p:txBody>
      </p:sp>
      <p:sp>
        <p:nvSpPr>
          <p:cNvPr id="50184" name="Rectangle 8"/>
          <p:cNvSpPr>
            <a:spLocks noChangeArrowheads="1"/>
          </p:cNvSpPr>
          <p:nvPr/>
        </p:nvSpPr>
        <p:spPr bwMode="auto">
          <a:xfrm>
            <a:off x="3311525" y="692150"/>
            <a:ext cx="2844800" cy="582613"/>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r>
              <a:rPr lang="es-ES_tradnl" sz="1600" b="1" dirty="0">
                <a:effectLst>
                  <a:outerShdw blurRad="38100" dist="38100" dir="2700000" algn="tl">
                    <a:srgbClr val="C0C0C0"/>
                  </a:outerShdw>
                </a:effectLst>
                <a:latin typeface="Calibri" pitchFamily="34" charset="0"/>
              </a:rPr>
              <a:t>PRESUPUESTO GENERAL</a:t>
            </a:r>
          </a:p>
          <a:p>
            <a:pPr algn="ctr" eaLnBrk="0" fontAlgn="auto" hangingPunct="0">
              <a:spcBef>
                <a:spcPts val="0"/>
              </a:spcBef>
              <a:spcAft>
                <a:spcPts val="0"/>
              </a:spcAft>
              <a:defRPr/>
            </a:pPr>
            <a:r>
              <a:rPr lang="es-ES_tradnl" sz="1600" b="1" dirty="0">
                <a:effectLst>
                  <a:outerShdw blurRad="38100" dist="38100" dir="2700000" algn="tl">
                    <a:srgbClr val="C0C0C0"/>
                  </a:outerShdw>
                </a:effectLst>
                <a:latin typeface="Calibri" pitchFamily="34" charset="0"/>
              </a:rPr>
              <a:t>DEL DISTRITO</a:t>
            </a:r>
          </a:p>
        </p:txBody>
      </p:sp>
      <p:grpSp>
        <p:nvGrpSpPr>
          <p:cNvPr id="2" name="Group 9"/>
          <p:cNvGrpSpPr>
            <a:grpSpLocks/>
          </p:cNvGrpSpPr>
          <p:nvPr/>
        </p:nvGrpSpPr>
        <p:grpSpPr bwMode="auto">
          <a:xfrm>
            <a:off x="929271" y="1514374"/>
            <a:ext cx="2142571" cy="504508"/>
            <a:chOff x="343" y="1243"/>
            <a:chExt cx="1451" cy="394"/>
          </a:xfrm>
          <a:solidFill>
            <a:srgbClr val="333399">
              <a:alpha val="90000"/>
            </a:srgbClr>
          </a:solidFill>
          <a:effectLst>
            <a:outerShdw blurRad="40005" dist="22860" dir="5400000" algn="ctr" rotWithShape="0">
              <a:srgbClr val="000000">
                <a:alpha val="35000"/>
              </a:srgbClr>
            </a:outerShdw>
          </a:effectLst>
          <a:scene3d>
            <a:camera prst="orthographicFront"/>
            <a:lightRig rig="contrasting" dir="t">
              <a:rot lat="0" lon="0" rev="0"/>
            </a:lightRig>
          </a:scene3d>
        </p:grpSpPr>
        <p:sp>
          <p:nvSpPr>
            <p:cNvPr id="7226" name="Rectangle 10"/>
            <p:cNvSpPr>
              <a:spLocks noChangeArrowheads="1"/>
            </p:cNvSpPr>
            <p:nvPr/>
          </p:nvSpPr>
          <p:spPr bwMode="auto">
            <a:xfrm>
              <a:off x="354" y="1243"/>
              <a:ext cx="1440" cy="376"/>
            </a:xfrm>
            <a:prstGeom prst="rect">
              <a:avLst/>
            </a:prstGeom>
            <a:solidFill>
              <a:srgbClr val="333399"/>
            </a:solidFill>
            <a:ln w="0">
              <a:noFill/>
              <a:miter lim="800000"/>
              <a:headEnd/>
              <a:tailEnd/>
            </a:ln>
            <a:sp3d contourW="19050" prstMaterial="metal">
              <a:bevelT w="88900" h="203200"/>
              <a:bevelB w="165100" h="254000"/>
            </a:sp3d>
          </p:spPr>
          <p:txBody>
            <a:bodyPr wrap="none" anchor="ctr" anchorCtr="1"/>
            <a:lstStyle/>
            <a:p>
              <a:pPr>
                <a:defRPr/>
              </a:pPr>
              <a:endParaRPr lang="es-CO" sz="1100"/>
            </a:p>
          </p:txBody>
        </p:sp>
        <p:sp>
          <p:nvSpPr>
            <p:cNvPr id="50187" name="Rectangle 11"/>
            <p:cNvSpPr>
              <a:spLocks noChangeArrowheads="1"/>
            </p:cNvSpPr>
            <p:nvPr/>
          </p:nvSpPr>
          <p:spPr bwMode="auto">
            <a:xfrm>
              <a:off x="343" y="1247"/>
              <a:ext cx="1451" cy="390"/>
            </a:xfrm>
            <a:prstGeom prst="rect">
              <a:avLst/>
            </a:prstGeom>
            <a:noFill/>
            <a:ln w="0">
              <a:noFill/>
              <a:miter lim="800000"/>
              <a:headEnd/>
              <a:tailEnd/>
            </a:ln>
            <a:effectLst/>
            <a:sp3d prstMaterial="metal"/>
          </p:spPr>
          <p:txBody>
            <a:bodyPr lIns="90488" tIns="44450" rIns="90488" bIns="44450" anchor="ctr" anchorCtr="1">
              <a:spAutoFit/>
            </a:bodyPr>
            <a:lstStyle/>
            <a:p>
              <a:pPr algn="ctr" eaLnBrk="0" fontAlgn="auto" hangingPunct="0">
                <a:spcBef>
                  <a:spcPts val="0"/>
                </a:spcBef>
                <a:spcAft>
                  <a:spcPts val="0"/>
                </a:spcAft>
                <a:defRPr/>
              </a:pPr>
              <a:r>
                <a:rPr lang="es-ES_tradnl" sz="1300" dirty="0">
                  <a:solidFill>
                    <a:schemeClr val="bg1"/>
                  </a:solidFill>
                </a:rPr>
                <a:t>Presupuesto de la</a:t>
              </a:r>
            </a:p>
            <a:p>
              <a:pPr algn="ctr" eaLnBrk="0" fontAlgn="auto" hangingPunct="0">
                <a:spcBef>
                  <a:spcPts val="0"/>
                </a:spcBef>
                <a:spcAft>
                  <a:spcPts val="0"/>
                </a:spcAft>
                <a:defRPr/>
              </a:pPr>
              <a:r>
                <a:rPr lang="es-ES_tradnl" sz="1300" dirty="0">
                  <a:solidFill>
                    <a:schemeClr val="bg1"/>
                  </a:solidFill>
                </a:rPr>
                <a:t> Administración </a:t>
              </a:r>
              <a:r>
                <a:rPr lang="es-ES_tradnl" sz="1300" dirty="0">
                  <a:solidFill>
                    <a:schemeClr val="bg1"/>
                  </a:solidFill>
                  <a:latin typeface="+mn-lt"/>
                </a:rPr>
                <a:t>Central</a:t>
              </a:r>
              <a:endParaRPr lang="es-ES_tradnl" sz="1300" dirty="0">
                <a:solidFill>
                  <a:schemeClr val="bg1"/>
                </a:solidFill>
                <a:effectLst>
                  <a:outerShdw blurRad="38100" dist="38100" dir="2700000" algn="tl">
                    <a:srgbClr val="C0C0C0"/>
                  </a:outerShdw>
                </a:effectLst>
                <a:latin typeface="+mn-lt"/>
              </a:endParaRPr>
            </a:p>
          </p:txBody>
        </p:sp>
      </p:grpSp>
      <p:grpSp>
        <p:nvGrpSpPr>
          <p:cNvPr id="3" name="Group 12"/>
          <p:cNvGrpSpPr>
            <a:grpSpLocks/>
          </p:cNvGrpSpPr>
          <p:nvPr/>
        </p:nvGrpSpPr>
        <p:grpSpPr bwMode="auto">
          <a:xfrm>
            <a:off x="3358259" y="1700808"/>
            <a:ext cx="2633782" cy="1090697"/>
            <a:chOff x="1989" y="1198"/>
            <a:chExt cx="1784" cy="737"/>
          </a:xfrm>
          <a:solidFill>
            <a:schemeClr val="accent2">
              <a:hueOff val="0"/>
              <a:satOff val="0"/>
              <a:lumOff val="0"/>
              <a:alpha val="77000"/>
            </a:schemeClr>
          </a:solidFill>
          <a:effectLst>
            <a:outerShdw blurRad="40005" dist="22860" dir="5400000" algn="ctr" rotWithShape="0">
              <a:srgbClr val="000000">
                <a:alpha val="35000"/>
              </a:srgbClr>
            </a:outerShdw>
          </a:effectLst>
          <a:scene3d>
            <a:camera prst="orthographicFront"/>
            <a:lightRig rig="contrasting" dir="t">
              <a:rot lat="0" lon="0" rev="0"/>
            </a:lightRig>
          </a:scene3d>
        </p:grpSpPr>
        <p:sp>
          <p:nvSpPr>
            <p:cNvPr id="7224" name="Rectangle 13"/>
            <p:cNvSpPr>
              <a:spLocks noChangeArrowheads="1"/>
            </p:cNvSpPr>
            <p:nvPr/>
          </p:nvSpPr>
          <p:spPr bwMode="auto">
            <a:xfrm>
              <a:off x="2013" y="1225"/>
              <a:ext cx="1756" cy="664"/>
            </a:xfrm>
            <a:prstGeom prst="rect">
              <a:avLst/>
            </a:prstGeom>
            <a:grpFill/>
            <a:ln w="0">
              <a:noFill/>
              <a:miter lim="800000"/>
              <a:headEnd/>
              <a:tailEnd/>
            </a:ln>
            <a:sp3d contourW="19050" prstMaterial="metal">
              <a:bevelT w="88900" h="203200"/>
              <a:bevelB w="165100" h="254000"/>
            </a:sp3d>
          </p:spPr>
          <p:txBody>
            <a:bodyPr wrap="none" anchor="ctr"/>
            <a:lstStyle/>
            <a:p>
              <a:pPr>
                <a:defRPr/>
              </a:pPr>
              <a:endParaRPr lang="es-CO" sz="1100"/>
            </a:p>
          </p:txBody>
        </p:sp>
        <p:sp>
          <p:nvSpPr>
            <p:cNvPr id="50190" name="Rectangle 14"/>
            <p:cNvSpPr>
              <a:spLocks noChangeArrowheads="1"/>
            </p:cNvSpPr>
            <p:nvPr/>
          </p:nvSpPr>
          <p:spPr bwMode="auto">
            <a:xfrm>
              <a:off x="1989" y="1198"/>
              <a:ext cx="1784" cy="737"/>
            </a:xfrm>
            <a:prstGeom prst="rect">
              <a:avLst/>
            </a:prstGeom>
            <a:noFill/>
            <a:ln w="0">
              <a:noFill/>
              <a:miter lim="800000"/>
              <a:headEnd/>
              <a:tailEnd/>
            </a:ln>
            <a:effectLst/>
            <a:sp3d prstMaterial="metal">
              <a:bevelT w="88900" h="203200"/>
              <a:bevelB/>
            </a:sp3d>
          </p:spPr>
          <p:txBody>
            <a:bodyPr lIns="90488" tIns="44450" rIns="90488" bIns="44450">
              <a:spAutoFit/>
            </a:bodyPr>
            <a:lstStyle/>
            <a:p>
              <a:pPr algn="ctr" eaLnBrk="0" fontAlgn="auto" hangingPunct="0">
                <a:spcBef>
                  <a:spcPts val="0"/>
                </a:spcBef>
                <a:spcAft>
                  <a:spcPts val="0"/>
                </a:spcAft>
                <a:defRPr/>
              </a:pPr>
              <a:r>
                <a:rPr lang="es-ES_tradnl" sz="1300" dirty="0">
                  <a:solidFill>
                    <a:schemeClr val="bg1"/>
                  </a:solidFill>
                  <a:latin typeface="+mn-lt"/>
                </a:rPr>
                <a:t>Presupuesto de las Empresas</a:t>
              </a:r>
            </a:p>
            <a:p>
              <a:pPr algn="ctr" eaLnBrk="0" fontAlgn="auto" hangingPunct="0">
                <a:spcBef>
                  <a:spcPts val="0"/>
                </a:spcBef>
                <a:spcAft>
                  <a:spcPts val="0"/>
                </a:spcAft>
                <a:defRPr/>
              </a:pPr>
              <a:r>
                <a:rPr lang="es-ES_tradnl" sz="1300" dirty="0">
                  <a:solidFill>
                    <a:schemeClr val="bg1"/>
                  </a:solidFill>
                  <a:latin typeface="+mn-lt"/>
                </a:rPr>
                <a:t>Industriales y Comerciales del Distrito, Sociedades de Economía Mixta y Empresas Sociales del Estado - Eses</a:t>
              </a:r>
            </a:p>
          </p:txBody>
        </p:sp>
      </p:grpSp>
      <p:grpSp>
        <p:nvGrpSpPr>
          <p:cNvPr id="4" name="Group 15"/>
          <p:cNvGrpSpPr>
            <a:grpSpLocks/>
          </p:cNvGrpSpPr>
          <p:nvPr/>
        </p:nvGrpSpPr>
        <p:grpSpPr bwMode="auto">
          <a:xfrm>
            <a:off x="6264467" y="1515364"/>
            <a:ext cx="2165187" cy="747712"/>
            <a:chOff x="3957" y="1243"/>
            <a:chExt cx="1467" cy="506"/>
          </a:xfrm>
          <a:solidFill>
            <a:srgbClr val="333399">
              <a:alpha val="63000"/>
            </a:srgbClr>
          </a:solidFill>
          <a:effectLst>
            <a:outerShdw blurRad="40005" dist="22860" dir="5400000" algn="ctr" rotWithShape="0">
              <a:srgbClr val="000000">
                <a:alpha val="35000"/>
              </a:srgbClr>
            </a:outerShdw>
          </a:effectLst>
          <a:scene3d>
            <a:camera prst="orthographicFront"/>
            <a:lightRig rig="contrasting" dir="t">
              <a:rot lat="0" lon="0" rev="1200000"/>
            </a:lightRig>
          </a:scene3d>
        </p:grpSpPr>
        <p:sp>
          <p:nvSpPr>
            <p:cNvPr id="7222" name="Rectangle 16"/>
            <p:cNvSpPr>
              <a:spLocks noChangeArrowheads="1"/>
            </p:cNvSpPr>
            <p:nvPr/>
          </p:nvSpPr>
          <p:spPr bwMode="auto">
            <a:xfrm>
              <a:off x="3957" y="1243"/>
              <a:ext cx="1467" cy="506"/>
            </a:xfrm>
            <a:prstGeom prst="rect">
              <a:avLst/>
            </a:prstGeom>
            <a:grpFill/>
            <a:ln w="0">
              <a:noFill/>
              <a:miter lim="800000"/>
              <a:headEnd/>
              <a:tailEnd/>
            </a:ln>
            <a:sp3d contourW="19050" prstMaterial="metal">
              <a:bevelT w="88900" h="203200"/>
              <a:bevelB w="165100" h="254000"/>
            </a:sp3d>
          </p:spPr>
          <p:txBody>
            <a:bodyPr wrap="none" anchor="ctr"/>
            <a:lstStyle/>
            <a:p>
              <a:pPr>
                <a:defRPr/>
              </a:pPr>
              <a:endParaRPr lang="es-CO" sz="1100"/>
            </a:p>
          </p:txBody>
        </p:sp>
        <p:sp>
          <p:nvSpPr>
            <p:cNvPr id="50193" name="Rectangle 17"/>
            <p:cNvSpPr>
              <a:spLocks noChangeArrowheads="1"/>
            </p:cNvSpPr>
            <p:nvPr/>
          </p:nvSpPr>
          <p:spPr bwMode="auto">
            <a:xfrm>
              <a:off x="4020" y="1246"/>
              <a:ext cx="1258" cy="467"/>
            </a:xfrm>
            <a:prstGeom prst="rect">
              <a:avLst/>
            </a:prstGeom>
            <a:noFill/>
            <a:ln w="0">
              <a:noFill/>
              <a:miter lim="800000"/>
              <a:headEnd/>
              <a:tailEnd/>
            </a:ln>
            <a:effectLst/>
            <a:sp3d prstMaterial="metal">
              <a:bevelT w="88900" h="203200"/>
              <a:bevelB w="165100" h="254000"/>
            </a:sp3d>
          </p:spPr>
          <p:txBody>
            <a:bodyPr lIns="90488" tIns="44450" rIns="90488" bIns="44450">
              <a:spAutoFit/>
            </a:bodyPr>
            <a:lstStyle/>
            <a:p>
              <a:pPr algn="ctr" eaLnBrk="0" fontAlgn="auto" hangingPunct="0">
                <a:spcBef>
                  <a:spcPts val="0"/>
                </a:spcBef>
                <a:spcAft>
                  <a:spcPts val="0"/>
                </a:spcAft>
                <a:defRPr/>
              </a:pPr>
              <a:r>
                <a:rPr lang="es-ES_tradnl" sz="1300" dirty="0">
                  <a:solidFill>
                    <a:schemeClr val="bg1"/>
                  </a:solidFill>
                  <a:latin typeface="+mn-lt"/>
                </a:rPr>
                <a:t>Presupuesto</a:t>
              </a:r>
            </a:p>
            <a:p>
              <a:pPr algn="ctr" eaLnBrk="0" fontAlgn="auto" hangingPunct="0">
                <a:spcBef>
                  <a:spcPts val="0"/>
                </a:spcBef>
                <a:spcAft>
                  <a:spcPts val="0"/>
                </a:spcAft>
                <a:defRPr/>
              </a:pPr>
              <a:r>
                <a:rPr lang="es-ES_tradnl" sz="1300" dirty="0">
                  <a:solidFill>
                    <a:schemeClr val="bg1"/>
                  </a:solidFill>
                  <a:latin typeface="+mn-lt"/>
                </a:rPr>
                <a:t>Inversión </a:t>
              </a:r>
            </a:p>
            <a:p>
              <a:pPr algn="ctr" eaLnBrk="0" fontAlgn="auto" hangingPunct="0">
                <a:spcBef>
                  <a:spcPts val="0"/>
                </a:spcBef>
                <a:spcAft>
                  <a:spcPts val="0"/>
                </a:spcAft>
                <a:defRPr/>
              </a:pPr>
              <a:r>
                <a:rPr lang="es-ES_tradnl" sz="1300" dirty="0">
                  <a:solidFill>
                    <a:schemeClr val="bg1"/>
                  </a:solidFill>
                  <a:latin typeface="+mn-lt"/>
                </a:rPr>
                <a:t>de las Localidades</a:t>
              </a:r>
            </a:p>
          </p:txBody>
        </p:sp>
      </p:grpSp>
      <p:grpSp>
        <p:nvGrpSpPr>
          <p:cNvPr id="5" name="Group 18"/>
          <p:cNvGrpSpPr>
            <a:grpSpLocks/>
          </p:cNvGrpSpPr>
          <p:nvPr/>
        </p:nvGrpSpPr>
        <p:grpSpPr bwMode="auto">
          <a:xfrm>
            <a:off x="944459" y="2243305"/>
            <a:ext cx="2127271" cy="495997"/>
            <a:chOff x="354" y="1825"/>
            <a:chExt cx="1441" cy="336"/>
          </a:xfrm>
          <a:solidFill>
            <a:srgbClr val="333399">
              <a:alpha val="90000"/>
            </a:srgbClr>
          </a:solidFill>
          <a:effectLst>
            <a:outerShdw blurRad="40005" dist="22860" dir="5400000" algn="ctr" rotWithShape="0">
              <a:srgbClr val="000000">
                <a:alpha val="35000"/>
              </a:srgbClr>
            </a:outerShdw>
          </a:effectLst>
          <a:scene3d>
            <a:camera prst="orthographicFront"/>
            <a:lightRig rig="contrasting" dir="t">
              <a:rot lat="0" lon="0" rev="0"/>
            </a:lightRig>
          </a:scene3d>
        </p:grpSpPr>
        <p:sp>
          <p:nvSpPr>
            <p:cNvPr id="7220" name="Rectangle 19"/>
            <p:cNvSpPr>
              <a:spLocks noChangeArrowheads="1"/>
            </p:cNvSpPr>
            <p:nvPr/>
          </p:nvSpPr>
          <p:spPr bwMode="auto">
            <a:xfrm>
              <a:off x="354" y="1833"/>
              <a:ext cx="1440" cy="328"/>
            </a:xfrm>
            <a:prstGeom prst="rect">
              <a:avLst/>
            </a:prstGeom>
            <a:grpFill/>
            <a:ln w="0">
              <a:noFill/>
              <a:miter lim="800000"/>
              <a:headEnd/>
              <a:tailEnd/>
            </a:ln>
            <a:sp3d contourW="19050" prstMaterial="metal">
              <a:bevelT w="88900" h="203200"/>
              <a:bevelB w="165100" h="254000"/>
            </a:sp3d>
          </p:spPr>
          <p:txBody>
            <a:bodyPr wrap="none" anchor="ctr" anchorCtr="1"/>
            <a:lstStyle/>
            <a:p>
              <a:pPr algn="ctr">
                <a:defRPr/>
              </a:pPr>
              <a:endParaRPr lang="es-CO" sz="1300" dirty="0">
                <a:solidFill>
                  <a:schemeClr val="bg1"/>
                </a:solidFill>
                <a:latin typeface="+mn-lt"/>
              </a:endParaRPr>
            </a:p>
          </p:txBody>
        </p:sp>
        <p:sp>
          <p:nvSpPr>
            <p:cNvPr id="50196" name="Rectangle 20"/>
            <p:cNvSpPr>
              <a:spLocks noChangeArrowheads="1"/>
            </p:cNvSpPr>
            <p:nvPr/>
          </p:nvSpPr>
          <p:spPr bwMode="auto">
            <a:xfrm>
              <a:off x="392" y="1825"/>
              <a:ext cx="1403" cy="332"/>
            </a:xfrm>
            <a:prstGeom prst="rect">
              <a:avLst/>
            </a:prstGeom>
            <a:noFill/>
            <a:ln w="0">
              <a:noFill/>
              <a:miter lim="800000"/>
              <a:headEnd/>
              <a:tailEnd/>
            </a:ln>
            <a:effectLst/>
            <a:sp3d prstMaterial="metal"/>
          </p:spPr>
          <p:txBody>
            <a:bodyPr lIns="90488" tIns="44450" rIns="90488" bIns="44450" anchor="ctr" anchorCtr="1">
              <a:spAutoFit/>
            </a:bodyPr>
            <a:lstStyle/>
            <a:p>
              <a:pPr algn="ctr" eaLnBrk="0" fontAlgn="auto" hangingPunct="0">
                <a:spcBef>
                  <a:spcPts val="0"/>
                </a:spcBef>
                <a:spcAft>
                  <a:spcPts val="0"/>
                </a:spcAft>
                <a:defRPr/>
              </a:pPr>
              <a:r>
                <a:rPr lang="es-ES_tradnl" sz="1300" dirty="0">
                  <a:solidFill>
                    <a:schemeClr val="bg1"/>
                  </a:solidFill>
                </a:rPr>
                <a:t>Presupuesto de los</a:t>
              </a:r>
            </a:p>
            <a:p>
              <a:pPr algn="ctr" eaLnBrk="0" fontAlgn="auto" hangingPunct="0">
                <a:spcBef>
                  <a:spcPts val="0"/>
                </a:spcBef>
                <a:spcAft>
                  <a:spcPts val="0"/>
                </a:spcAft>
                <a:defRPr/>
              </a:pPr>
              <a:r>
                <a:rPr lang="es-ES_tradnl" sz="1300" dirty="0" err="1">
                  <a:solidFill>
                    <a:schemeClr val="bg1"/>
                  </a:solidFill>
                </a:rPr>
                <a:t>Estapúblicos</a:t>
              </a:r>
              <a:r>
                <a:rPr lang="es-ES_tradnl" sz="1300" dirty="0">
                  <a:solidFill>
                    <a:schemeClr val="bg1"/>
                  </a:solidFill>
                </a:rPr>
                <a:t> y UAE</a:t>
              </a:r>
              <a:endParaRPr lang="es-ES_tradnl" sz="1300" dirty="0">
                <a:solidFill>
                  <a:schemeClr val="bg1"/>
                </a:solidFill>
                <a:effectLst>
                  <a:outerShdw blurRad="38100" dist="38100" dir="2700000" algn="tl">
                    <a:srgbClr val="C0C0C0"/>
                  </a:outerShdw>
                </a:effectLst>
              </a:endParaRPr>
            </a:p>
          </p:txBody>
        </p:sp>
      </p:grpSp>
      <p:grpSp>
        <p:nvGrpSpPr>
          <p:cNvPr id="6" name="Group 21"/>
          <p:cNvGrpSpPr>
            <a:grpSpLocks/>
          </p:cNvGrpSpPr>
          <p:nvPr/>
        </p:nvGrpSpPr>
        <p:grpSpPr bwMode="auto">
          <a:xfrm>
            <a:off x="856528" y="2985493"/>
            <a:ext cx="2286527" cy="534864"/>
            <a:chOff x="294" y="2321"/>
            <a:chExt cx="1549" cy="362"/>
          </a:xfrm>
          <a:solidFill>
            <a:srgbClr val="333399">
              <a:alpha val="90000"/>
            </a:srgbClr>
          </a:solidFill>
          <a:effectLst>
            <a:outerShdw blurRad="40005" dist="22860" dir="5400000" algn="ctr" rotWithShape="0">
              <a:srgbClr val="000000">
                <a:alpha val="35000"/>
              </a:srgbClr>
            </a:outerShdw>
          </a:effectLst>
          <a:scene3d>
            <a:camera prst="orthographicFront"/>
            <a:lightRig rig="contrasting" dir="t">
              <a:rot lat="0" lon="0" rev="0"/>
            </a:lightRig>
          </a:scene3d>
        </p:grpSpPr>
        <p:sp>
          <p:nvSpPr>
            <p:cNvPr id="7218" name="Rectangle 22"/>
            <p:cNvSpPr>
              <a:spLocks noChangeArrowheads="1"/>
            </p:cNvSpPr>
            <p:nvPr/>
          </p:nvSpPr>
          <p:spPr bwMode="auto">
            <a:xfrm>
              <a:off x="342" y="2355"/>
              <a:ext cx="1464" cy="328"/>
            </a:xfrm>
            <a:prstGeom prst="rect">
              <a:avLst/>
            </a:prstGeom>
            <a:grpFill/>
            <a:ln w="0">
              <a:noFill/>
              <a:miter lim="800000"/>
              <a:headEnd/>
              <a:tailEnd/>
            </a:ln>
            <a:sp3d contourW="19050" prstMaterial="metal">
              <a:bevelT w="88900" h="203200"/>
              <a:bevelB w="165100" h="254000"/>
            </a:sp3d>
          </p:spPr>
          <p:txBody>
            <a:bodyPr wrap="none" anchor="ctr" anchorCtr="1"/>
            <a:lstStyle/>
            <a:p>
              <a:pPr algn="ctr">
                <a:defRPr/>
              </a:pPr>
              <a:endParaRPr lang="es-CO" sz="1300" dirty="0">
                <a:solidFill>
                  <a:schemeClr val="bg1"/>
                </a:solidFill>
                <a:latin typeface="+mn-lt"/>
              </a:endParaRPr>
            </a:p>
          </p:txBody>
        </p:sp>
        <p:sp>
          <p:nvSpPr>
            <p:cNvPr id="50199" name="Rectangle 23"/>
            <p:cNvSpPr>
              <a:spLocks noChangeArrowheads="1"/>
            </p:cNvSpPr>
            <p:nvPr/>
          </p:nvSpPr>
          <p:spPr bwMode="auto">
            <a:xfrm>
              <a:off x="294" y="2321"/>
              <a:ext cx="1549" cy="332"/>
            </a:xfrm>
            <a:prstGeom prst="rect">
              <a:avLst/>
            </a:prstGeom>
            <a:noFill/>
            <a:ln w="0">
              <a:noFill/>
              <a:miter lim="800000"/>
              <a:headEnd/>
              <a:tailEnd/>
            </a:ln>
            <a:effectLst/>
            <a:sp3d prstMaterial="metal"/>
          </p:spPr>
          <p:txBody>
            <a:bodyPr lIns="90488" tIns="44450" rIns="90488" bIns="44450" anchor="ctr" anchorCtr="1">
              <a:spAutoFit/>
            </a:bodyPr>
            <a:lstStyle/>
            <a:p>
              <a:pPr algn="ctr" eaLnBrk="0" fontAlgn="auto" hangingPunct="0">
                <a:spcBef>
                  <a:spcPts val="0"/>
                </a:spcBef>
                <a:spcAft>
                  <a:spcPts val="0"/>
                </a:spcAft>
                <a:defRPr/>
              </a:pPr>
              <a:r>
                <a:rPr lang="es-ES_tradnl" sz="1300" dirty="0">
                  <a:solidFill>
                    <a:schemeClr val="bg1"/>
                  </a:solidFill>
                  <a:latin typeface="+mn-lt"/>
                </a:rPr>
                <a:t>Presupuesto Organismo</a:t>
              </a:r>
            </a:p>
            <a:p>
              <a:pPr algn="ctr" eaLnBrk="0" fontAlgn="auto" hangingPunct="0">
                <a:spcBef>
                  <a:spcPts val="0"/>
                </a:spcBef>
                <a:spcAft>
                  <a:spcPts val="0"/>
                </a:spcAft>
                <a:defRPr/>
              </a:pPr>
              <a:r>
                <a:rPr lang="es-ES_tradnl" sz="1300" dirty="0">
                  <a:solidFill>
                    <a:schemeClr val="bg1"/>
                  </a:solidFill>
                  <a:latin typeface="+mn-lt"/>
                </a:rPr>
                <a:t> de Control</a:t>
              </a:r>
              <a:endParaRPr lang="es-ES_tradnl" sz="1300" dirty="0">
                <a:solidFill>
                  <a:schemeClr val="bg1"/>
                </a:solidFill>
                <a:effectLst>
                  <a:outerShdw blurRad="38100" dist="38100" dir="2700000" algn="tl">
                    <a:srgbClr val="C0C0C0"/>
                  </a:outerShdw>
                </a:effectLst>
                <a:latin typeface="+mn-lt"/>
              </a:endParaRPr>
            </a:p>
          </p:txBody>
        </p:sp>
      </p:grpSp>
      <p:grpSp>
        <p:nvGrpSpPr>
          <p:cNvPr id="7" name="Group 24"/>
          <p:cNvGrpSpPr>
            <a:grpSpLocks/>
          </p:cNvGrpSpPr>
          <p:nvPr/>
        </p:nvGrpSpPr>
        <p:grpSpPr bwMode="auto">
          <a:xfrm>
            <a:off x="2929279" y="5449184"/>
            <a:ext cx="1996764" cy="714380"/>
            <a:chOff x="1698" y="3783"/>
            <a:chExt cx="1353" cy="328"/>
          </a:xfrm>
          <a:solidFill>
            <a:srgbClr val="CDCDDA"/>
          </a:solidFill>
          <a:effectLst>
            <a:outerShdw blurRad="40005" dist="22860" dir="5400000" algn="ctr" rotWithShape="0">
              <a:srgbClr val="000000">
                <a:alpha val="35000"/>
              </a:srgbClr>
            </a:outerShdw>
          </a:effectLst>
          <a:scene3d>
            <a:camera prst="orthographicFront"/>
            <a:lightRig rig="contrasting" dir="t">
              <a:rot lat="0" lon="0" rev="0"/>
            </a:lightRig>
          </a:scene3d>
        </p:grpSpPr>
        <p:sp>
          <p:nvSpPr>
            <p:cNvPr id="7216" name="Oval 25"/>
            <p:cNvSpPr>
              <a:spLocks noChangeArrowheads="1"/>
            </p:cNvSpPr>
            <p:nvPr/>
          </p:nvSpPr>
          <p:spPr bwMode="auto">
            <a:xfrm>
              <a:off x="1715" y="3783"/>
              <a:ext cx="1336" cy="328"/>
            </a:xfrm>
            <a:prstGeom prst="ellipse">
              <a:avLst/>
            </a:prstGeom>
            <a:grpFill/>
            <a:ln w="9525">
              <a:noFill/>
              <a:round/>
              <a:headEnd/>
              <a:tailEnd/>
            </a:ln>
            <a:sp3d contourW="19050" prstMaterial="metal">
              <a:bevelT w="88900" h="203200"/>
              <a:bevelB w="165100" h="254000"/>
            </a:sp3d>
          </p:spPr>
          <p:txBody>
            <a:bodyPr wrap="none" anchor="ctr"/>
            <a:lstStyle/>
            <a:p>
              <a:pPr>
                <a:defRPr/>
              </a:pPr>
              <a:endParaRPr lang="es-CO" sz="1100"/>
            </a:p>
          </p:txBody>
        </p:sp>
        <p:sp>
          <p:nvSpPr>
            <p:cNvPr id="50202" name="Rectangle 26"/>
            <p:cNvSpPr>
              <a:spLocks noChangeArrowheads="1"/>
            </p:cNvSpPr>
            <p:nvPr/>
          </p:nvSpPr>
          <p:spPr bwMode="auto">
            <a:xfrm>
              <a:off x="1698" y="3881"/>
              <a:ext cx="1333" cy="119"/>
            </a:xfrm>
            <a:prstGeom prst="rect">
              <a:avLst/>
            </a:prstGeom>
            <a:noFill/>
            <a:ln w="9525">
              <a:noFill/>
              <a:miter lim="800000"/>
              <a:headEnd/>
              <a:tailEnd/>
            </a:ln>
            <a:effectLst/>
            <a:sp3d prstMaterial="metal">
              <a:bevelT w="88900" h="203200"/>
              <a:bevelB w="165100" h="254000"/>
            </a:sp3d>
          </p:spPr>
          <p:txBody>
            <a:bodyPr lIns="90488" tIns="44450" rIns="90488" bIns="44450">
              <a:spAutoFit/>
            </a:bodyPr>
            <a:lstStyle/>
            <a:p>
              <a:pPr algn="ctr" eaLnBrk="0" fontAlgn="auto" hangingPunct="0">
                <a:spcBef>
                  <a:spcPts val="0"/>
                </a:spcBef>
                <a:spcAft>
                  <a:spcPts val="0"/>
                </a:spcAft>
                <a:defRPr/>
              </a:pPr>
              <a:r>
                <a:rPr lang="es-ES_tradnl" sz="1100" b="1" dirty="0">
                  <a:latin typeface="CG Omega" pitchFamily="34" charset="0"/>
                </a:rPr>
                <a:t> CONCEJO DISTRITAL</a:t>
              </a:r>
              <a:endParaRPr lang="es-ES_tradnl" sz="1100" b="1" dirty="0">
                <a:effectLst>
                  <a:outerShdw blurRad="38100" dist="38100" dir="2700000" algn="tl">
                    <a:srgbClr val="C0C0C0"/>
                  </a:outerShdw>
                </a:effectLst>
                <a:latin typeface="CG Omega" pitchFamily="34" charset="0"/>
              </a:endParaRPr>
            </a:p>
          </p:txBody>
        </p:sp>
      </p:grpSp>
      <p:grpSp>
        <p:nvGrpSpPr>
          <p:cNvPr id="8" name="Group 27"/>
          <p:cNvGrpSpPr>
            <a:grpSpLocks/>
          </p:cNvGrpSpPr>
          <p:nvPr/>
        </p:nvGrpSpPr>
        <p:grpSpPr bwMode="auto">
          <a:xfrm>
            <a:off x="4975254" y="5514276"/>
            <a:ext cx="1984711" cy="649288"/>
            <a:chOff x="3084" y="3744"/>
            <a:chExt cx="1344" cy="439"/>
          </a:xfrm>
          <a:solidFill>
            <a:srgbClr val="CDCDDA"/>
          </a:solidFill>
          <a:effectLst>
            <a:outerShdw blurRad="40005" dist="22860" dir="5400000" algn="ctr" rotWithShape="0">
              <a:srgbClr val="000000">
                <a:alpha val="35000"/>
              </a:srgbClr>
            </a:outerShdw>
          </a:effectLst>
          <a:scene3d>
            <a:camera prst="orthographicFront"/>
            <a:lightRig rig="contrasting" dir="t">
              <a:rot lat="0" lon="0" rev="0"/>
            </a:lightRig>
          </a:scene3d>
        </p:grpSpPr>
        <p:sp>
          <p:nvSpPr>
            <p:cNvPr id="7214" name="Oval 28"/>
            <p:cNvSpPr>
              <a:spLocks noChangeArrowheads="1"/>
            </p:cNvSpPr>
            <p:nvPr/>
          </p:nvSpPr>
          <p:spPr bwMode="auto">
            <a:xfrm>
              <a:off x="3084" y="3747"/>
              <a:ext cx="1344" cy="436"/>
            </a:xfrm>
            <a:prstGeom prst="ellipse">
              <a:avLst/>
            </a:prstGeom>
            <a:grpFill/>
            <a:ln w="0">
              <a:noFill/>
              <a:round/>
              <a:headEnd/>
              <a:tailEnd/>
            </a:ln>
            <a:sp3d contourW="19050" prstMaterial="metal">
              <a:bevelT w="88900" h="203200"/>
              <a:bevelB w="165100" h="254000"/>
            </a:sp3d>
          </p:spPr>
          <p:txBody>
            <a:bodyPr wrap="none" anchor="ctr"/>
            <a:lstStyle/>
            <a:p>
              <a:pPr>
                <a:defRPr/>
              </a:pPr>
              <a:endParaRPr lang="es-CO" sz="1100"/>
            </a:p>
          </p:txBody>
        </p:sp>
        <p:sp>
          <p:nvSpPr>
            <p:cNvPr id="7215" name="Rectangle 29"/>
            <p:cNvSpPr>
              <a:spLocks noChangeArrowheads="1"/>
            </p:cNvSpPr>
            <p:nvPr/>
          </p:nvSpPr>
          <p:spPr bwMode="auto">
            <a:xfrm>
              <a:off x="3101" y="3744"/>
              <a:ext cx="1306" cy="404"/>
            </a:xfrm>
            <a:prstGeom prst="rect">
              <a:avLst/>
            </a:prstGeom>
            <a:noFill/>
            <a:ln w="0">
              <a:noFill/>
              <a:miter lim="800000"/>
              <a:headEnd/>
              <a:tailEnd/>
            </a:ln>
            <a:sp3d prstMaterial="metal">
              <a:bevelT w="88900" h="203200"/>
              <a:bevelB w="165100" h="254000"/>
            </a:sp3d>
          </p:spPr>
          <p:txBody>
            <a:bodyPr lIns="90488" tIns="44450" rIns="90488" bIns="44450">
              <a:spAutoFit/>
            </a:bodyPr>
            <a:lstStyle/>
            <a:p>
              <a:pPr algn="ctr" eaLnBrk="0" hangingPunct="0">
                <a:defRPr/>
              </a:pPr>
              <a:r>
                <a:rPr lang="es-ES_tradnl" sz="1100" b="1" dirty="0">
                  <a:latin typeface="CG Omega"/>
                </a:rPr>
                <a:t>JUNTAS </a:t>
              </a:r>
            </a:p>
            <a:p>
              <a:pPr algn="ctr" eaLnBrk="0" hangingPunct="0">
                <a:defRPr/>
              </a:pPr>
              <a:r>
                <a:rPr lang="es-ES_tradnl" sz="1100" b="1" dirty="0">
                  <a:latin typeface="CG Omega"/>
                </a:rPr>
                <a:t>ADMINISTRADORAS</a:t>
              </a:r>
            </a:p>
            <a:p>
              <a:pPr algn="ctr" eaLnBrk="0" hangingPunct="0">
                <a:defRPr/>
              </a:pPr>
              <a:r>
                <a:rPr lang="es-ES_tradnl" sz="1100" b="1" dirty="0">
                  <a:latin typeface="CG Omega"/>
                </a:rPr>
                <a:t>LOCALES</a:t>
              </a:r>
            </a:p>
          </p:txBody>
        </p:sp>
      </p:grpSp>
      <p:sp>
        <p:nvSpPr>
          <p:cNvPr id="50206" name="Line 30"/>
          <p:cNvSpPr>
            <a:spLocks noChangeShapeType="1"/>
          </p:cNvSpPr>
          <p:nvPr/>
        </p:nvSpPr>
        <p:spPr bwMode="auto">
          <a:xfrm rot="20438412" flipH="1">
            <a:off x="1816100" y="1112838"/>
            <a:ext cx="1514475" cy="49212"/>
          </a:xfrm>
          <a:prstGeom prst="line">
            <a:avLst/>
          </a:prstGeom>
          <a:noFill/>
          <a:ln w="38100">
            <a:solidFill>
              <a:srgbClr val="FF3300"/>
            </a:solidFill>
            <a:round/>
            <a:headEnd/>
            <a:tailEnd type="triangle" w="med" len="med"/>
          </a:ln>
        </p:spPr>
        <p:txBody>
          <a:bodyPr wrap="none" anchor="ctr"/>
          <a:lstStyle/>
          <a:p>
            <a:endParaRPr lang="es-ES"/>
          </a:p>
        </p:txBody>
      </p:sp>
      <p:sp>
        <p:nvSpPr>
          <p:cNvPr id="50207" name="Line 31"/>
          <p:cNvSpPr>
            <a:spLocks noChangeShapeType="1"/>
          </p:cNvSpPr>
          <p:nvPr/>
        </p:nvSpPr>
        <p:spPr bwMode="auto">
          <a:xfrm rot="1117696">
            <a:off x="6202363" y="1004888"/>
            <a:ext cx="969962" cy="255587"/>
          </a:xfrm>
          <a:prstGeom prst="line">
            <a:avLst/>
          </a:prstGeom>
          <a:noFill/>
          <a:ln w="38100">
            <a:solidFill>
              <a:srgbClr val="FF3300"/>
            </a:solidFill>
            <a:round/>
            <a:headEnd/>
            <a:tailEnd type="triangle" w="med" len="med"/>
          </a:ln>
        </p:spPr>
        <p:txBody>
          <a:bodyPr wrap="none" anchor="ctr"/>
          <a:lstStyle/>
          <a:p>
            <a:endParaRPr lang="es-ES"/>
          </a:p>
        </p:txBody>
      </p:sp>
      <p:sp>
        <p:nvSpPr>
          <p:cNvPr id="50208" name="Line 32"/>
          <p:cNvSpPr>
            <a:spLocks noChangeShapeType="1"/>
          </p:cNvSpPr>
          <p:nvPr/>
        </p:nvSpPr>
        <p:spPr bwMode="auto">
          <a:xfrm>
            <a:off x="4745038" y="1255713"/>
            <a:ext cx="0" cy="373062"/>
          </a:xfrm>
          <a:prstGeom prst="line">
            <a:avLst/>
          </a:prstGeom>
          <a:noFill/>
          <a:ln w="38100">
            <a:solidFill>
              <a:srgbClr val="FF3300"/>
            </a:solidFill>
            <a:round/>
            <a:headEnd/>
            <a:tailEnd type="triangle" w="med" len="med"/>
          </a:ln>
        </p:spPr>
        <p:txBody>
          <a:bodyPr wrap="none" anchor="ctr"/>
          <a:lstStyle/>
          <a:p>
            <a:endParaRPr lang="es-ES"/>
          </a:p>
        </p:txBody>
      </p:sp>
      <p:sp>
        <p:nvSpPr>
          <p:cNvPr id="50210" name="Rectangle 34"/>
          <p:cNvSpPr>
            <a:spLocks noChangeArrowheads="1"/>
          </p:cNvSpPr>
          <p:nvPr/>
        </p:nvSpPr>
        <p:spPr bwMode="auto">
          <a:xfrm>
            <a:off x="847725" y="1438275"/>
            <a:ext cx="2338388" cy="2901950"/>
          </a:xfrm>
          <a:prstGeom prst="rect">
            <a:avLst/>
          </a:prstGeom>
          <a:noFill/>
          <a:ln w="28575">
            <a:solidFill>
              <a:srgbClr val="FF3300"/>
            </a:solidFill>
            <a:miter lim="800000"/>
            <a:headEnd/>
            <a:tailEnd/>
          </a:ln>
        </p:spPr>
        <p:txBody>
          <a:bodyPr wrap="none" lIns="92075" tIns="46038" rIns="92075" bIns="46038" anchor="ctr"/>
          <a:lstStyle/>
          <a:p>
            <a:endParaRPr lang="es-CO" sz="1100"/>
          </a:p>
        </p:txBody>
      </p:sp>
      <p:grpSp>
        <p:nvGrpSpPr>
          <p:cNvPr id="9" name="Group 35"/>
          <p:cNvGrpSpPr>
            <a:grpSpLocks/>
          </p:cNvGrpSpPr>
          <p:nvPr/>
        </p:nvGrpSpPr>
        <p:grpSpPr bwMode="auto">
          <a:xfrm>
            <a:off x="3965604" y="4749095"/>
            <a:ext cx="1971675" cy="485775"/>
            <a:chOff x="2400" y="3360"/>
            <a:chExt cx="1336" cy="328"/>
          </a:xfrm>
          <a:solidFill>
            <a:srgbClr val="CDCDDA"/>
          </a:solidFill>
          <a:effectLst>
            <a:outerShdw blurRad="40005" dist="22860" dir="5400000" algn="ctr" rotWithShape="0">
              <a:srgbClr val="000000">
                <a:alpha val="35000"/>
              </a:srgbClr>
            </a:outerShdw>
          </a:effectLst>
          <a:scene3d>
            <a:camera prst="orthographicFront"/>
            <a:lightRig rig="contrasting" dir="t">
              <a:rot lat="0" lon="0" rev="1200000"/>
            </a:lightRig>
          </a:scene3d>
        </p:grpSpPr>
        <p:sp>
          <p:nvSpPr>
            <p:cNvPr id="7212" name="Oval 36"/>
            <p:cNvSpPr>
              <a:spLocks noChangeArrowheads="1"/>
            </p:cNvSpPr>
            <p:nvPr/>
          </p:nvSpPr>
          <p:spPr bwMode="auto">
            <a:xfrm>
              <a:off x="2400" y="3360"/>
              <a:ext cx="1336" cy="328"/>
            </a:xfrm>
            <a:prstGeom prst="ellipse">
              <a:avLst/>
            </a:prstGeom>
            <a:grpFill/>
            <a:ln w="0">
              <a:noFill/>
              <a:round/>
              <a:headEnd/>
              <a:tailEnd/>
            </a:ln>
            <a:sp3d contourW="19050" prstMaterial="metal">
              <a:bevelT w="88900" h="203200"/>
              <a:bevelB w="165100" h="254000"/>
            </a:sp3d>
          </p:spPr>
          <p:txBody>
            <a:bodyPr wrap="none" anchor="ctr"/>
            <a:lstStyle/>
            <a:p>
              <a:pPr>
                <a:defRPr/>
              </a:pPr>
              <a:endParaRPr lang="es-CO" sz="1100"/>
            </a:p>
          </p:txBody>
        </p:sp>
        <p:sp>
          <p:nvSpPr>
            <p:cNvPr id="7213" name="Rectangle 37"/>
            <p:cNvSpPr>
              <a:spLocks noChangeArrowheads="1"/>
            </p:cNvSpPr>
            <p:nvPr/>
          </p:nvSpPr>
          <p:spPr bwMode="auto">
            <a:xfrm>
              <a:off x="2785" y="3428"/>
              <a:ext cx="486" cy="175"/>
            </a:xfrm>
            <a:prstGeom prst="rect">
              <a:avLst/>
            </a:prstGeom>
            <a:grpFill/>
            <a:ln w="0">
              <a:noFill/>
              <a:miter lim="800000"/>
              <a:headEnd/>
              <a:tailEnd/>
            </a:ln>
            <a:sp3d contourW="19050" prstMaterial="metal">
              <a:bevelT w="88900" h="203200"/>
              <a:bevelB w="165100" h="254000"/>
            </a:sp3d>
          </p:spPr>
          <p:txBody>
            <a:bodyPr wrap="none" lIns="90488" tIns="44450" rIns="90488" bIns="44450">
              <a:spAutoFit/>
            </a:bodyPr>
            <a:lstStyle/>
            <a:p>
              <a:pPr eaLnBrk="0" hangingPunct="0">
                <a:defRPr/>
              </a:pPr>
              <a:r>
                <a:rPr lang="es-ES_tradnl" sz="1100" b="1">
                  <a:latin typeface="CG Omega"/>
                </a:rPr>
                <a:t>CONFIS</a:t>
              </a:r>
            </a:p>
          </p:txBody>
        </p:sp>
      </p:grpSp>
      <p:sp>
        <p:nvSpPr>
          <p:cNvPr id="50214" name="Rectangle 38"/>
          <p:cNvSpPr>
            <a:spLocks noChangeArrowheads="1"/>
          </p:cNvSpPr>
          <p:nvPr/>
        </p:nvSpPr>
        <p:spPr bwMode="auto">
          <a:xfrm>
            <a:off x="3332163" y="1700213"/>
            <a:ext cx="2727325" cy="1122362"/>
          </a:xfrm>
          <a:prstGeom prst="rect">
            <a:avLst/>
          </a:prstGeom>
          <a:noFill/>
          <a:ln w="28575">
            <a:solidFill>
              <a:srgbClr val="FF3300"/>
            </a:solidFill>
            <a:miter lim="800000"/>
            <a:headEnd/>
            <a:tailEnd/>
          </a:ln>
        </p:spPr>
        <p:txBody>
          <a:bodyPr wrap="none" lIns="92075" tIns="46038" rIns="92075" bIns="46038" anchor="ctr"/>
          <a:lstStyle/>
          <a:p>
            <a:endParaRPr lang="es-CO" sz="1100"/>
          </a:p>
        </p:txBody>
      </p:sp>
      <p:grpSp>
        <p:nvGrpSpPr>
          <p:cNvPr id="10" name="Group 39"/>
          <p:cNvGrpSpPr>
            <a:grpSpLocks/>
          </p:cNvGrpSpPr>
          <p:nvPr/>
        </p:nvGrpSpPr>
        <p:grpSpPr bwMode="auto">
          <a:xfrm>
            <a:off x="5937250" y="2289175"/>
            <a:ext cx="1431925" cy="2641600"/>
            <a:chOff x="3736" y="1766"/>
            <a:chExt cx="970" cy="1788"/>
          </a:xfrm>
        </p:grpSpPr>
        <p:sp>
          <p:nvSpPr>
            <p:cNvPr id="12327" name="Text Box 40"/>
            <p:cNvSpPr txBox="1">
              <a:spLocks noChangeArrowheads="1"/>
            </p:cNvSpPr>
            <p:nvPr/>
          </p:nvSpPr>
          <p:spPr bwMode="auto">
            <a:xfrm rot="-5400000">
              <a:off x="3930" y="2595"/>
              <a:ext cx="1375" cy="176"/>
            </a:xfrm>
            <a:prstGeom prst="rect">
              <a:avLst/>
            </a:prstGeom>
            <a:noFill/>
            <a:ln w="9525">
              <a:noFill/>
              <a:miter lim="800000"/>
              <a:headEnd/>
              <a:tailEnd/>
            </a:ln>
          </p:spPr>
          <p:txBody>
            <a:bodyPr lIns="92075" tIns="46038" rIns="92075" bIns="46038">
              <a:spAutoFit/>
            </a:bodyPr>
            <a:lstStyle/>
            <a:p>
              <a:pPr marL="190500" indent="-190500" eaLnBrk="0" hangingPunct="0">
                <a:lnSpc>
                  <a:spcPct val="90000"/>
                </a:lnSpc>
              </a:pPr>
              <a:r>
                <a:rPr lang="es-MX" sz="1200" b="1" i="1">
                  <a:latin typeface="Futura Md BT"/>
                </a:rPr>
                <a:t>Concepto Favorable</a:t>
              </a:r>
              <a:endParaRPr lang="es-ES" sz="1200" b="1" i="1">
                <a:latin typeface="Futura Md BT"/>
              </a:endParaRPr>
            </a:p>
          </p:txBody>
        </p:sp>
        <p:cxnSp>
          <p:nvCxnSpPr>
            <p:cNvPr id="10280" name="AutoShape 41"/>
            <p:cNvCxnSpPr>
              <a:cxnSpLocks noChangeShapeType="1"/>
              <a:endCxn id="50179" idx="2"/>
            </p:cNvCxnSpPr>
            <p:nvPr/>
          </p:nvCxnSpPr>
          <p:spPr bwMode="auto">
            <a:xfrm flipV="1">
              <a:off x="3736" y="1766"/>
              <a:ext cx="957" cy="1780"/>
            </a:xfrm>
            <a:prstGeom prst="bentConnector2">
              <a:avLst/>
            </a:prstGeom>
            <a:noFill/>
            <a:ln w="28575">
              <a:solidFill>
                <a:srgbClr val="FF3300"/>
              </a:solidFill>
              <a:miter lim="800000"/>
              <a:headEnd type="oval" w="sm" len="sm"/>
              <a:tailEnd type="triangle" w="med" len="med"/>
            </a:ln>
            <a:effectLst>
              <a:outerShdw dist="107763" dir="2700000" algn="ctr" rotWithShape="0">
                <a:schemeClr val="bg2"/>
              </a:outerShdw>
            </a:effectLst>
          </p:spPr>
        </p:cxnSp>
        <p:sp>
          <p:nvSpPr>
            <p:cNvPr id="12329" name="Text Box 42"/>
            <p:cNvSpPr txBox="1">
              <a:spLocks noChangeArrowheads="1"/>
            </p:cNvSpPr>
            <p:nvPr/>
          </p:nvSpPr>
          <p:spPr bwMode="auto">
            <a:xfrm>
              <a:off x="4118" y="3421"/>
              <a:ext cx="577" cy="133"/>
            </a:xfrm>
            <a:prstGeom prst="rect">
              <a:avLst/>
            </a:prstGeom>
            <a:noFill/>
            <a:ln w="9525">
              <a:noFill/>
              <a:miter lim="800000"/>
              <a:headEnd/>
              <a:tailEnd/>
            </a:ln>
          </p:spPr>
          <p:txBody>
            <a:bodyPr lIns="92075" tIns="46038" rIns="92075" bIns="46038">
              <a:spAutoFit/>
            </a:bodyPr>
            <a:lstStyle/>
            <a:p>
              <a:pPr marL="190500" indent="-190500" eaLnBrk="0" hangingPunct="0">
                <a:lnSpc>
                  <a:spcPct val="50000"/>
                </a:lnSpc>
              </a:pPr>
              <a:r>
                <a:rPr lang="es-MX" sz="1200" b="1" i="1">
                  <a:latin typeface="Futura Md BT"/>
                </a:rPr>
                <a:t>Emite</a:t>
              </a:r>
              <a:endParaRPr lang="es-ES" sz="1200" b="1" i="1">
                <a:latin typeface="Futura Md BT"/>
              </a:endParaRPr>
            </a:p>
          </p:txBody>
        </p:sp>
      </p:grpSp>
      <p:grpSp>
        <p:nvGrpSpPr>
          <p:cNvPr id="11" name="Group 43"/>
          <p:cNvGrpSpPr>
            <a:grpSpLocks/>
          </p:cNvGrpSpPr>
          <p:nvPr/>
        </p:nvGrpSpPr>
        <p:grpSpPr bwMode="auto">
          <a:xfrm>
            <a:off x="4448175" y="2708275"/>
            <a:ext cx="552450" cy="2039938"/>
            <a:chOff x="2726" y="1911"/>
            <a:chExt cx="338" cy="1464"/>
          </a:xfrm>
        </p:grpSpPr>
        <p:cxnSp>
          <p:nvCxnSpPr>
            <p:cNvPr id="10276" name="AutoShape 44"/>
            <p:cNvCxnSpPr>
              <a:cxnSpLocks noChangeShapeType="1"/>
              <a:endCxn id="50214" idx="2"/>
            </p:cNvCxnSpPr>
            <p:nvPr/>
          </p:nvCxnSpPr>
          <p:spPr bwMode="auto">
            <a:xfrm rot="16200000" flipV="1">
              <a:off x="2265" y="2601"/>
              <a:ext cx="1382" cy="156"/>
            </a:xfrm>
            <a:prstGeom prst="bentConnector3">
              <a:avLst>
                <a:gd name="adj1" fmla="val 50000"/>
              </a:avLst>
            </a:prstGeom>
            <a:noFill/>
            <a:ln w="28575">
              <a:solidFill>
                <a:srgbClr val="FF3300"/>
              </a:solidFill>
              <a:miter lim="800000"/>
              <a:headEnd type="oval" w="sm" len="sm"/>
              <a:tailEnd type="triangle" w="med" len="med"/>
            </a:ln>
            <a:effectLst>
              <a:outerShdw dist="107763" dir="2700000" algn="ctr" rotWithShape="0">
                <a:schemeClr val="bg2"/>
              </a:outerShdw>
            </a:effectLst>
          </p:spPr>
        </p:cxnSp>
        <p:sp>
          <p:nvSpPr>
            <p:cNvPr id="12325" name="Text Box 45"/>
            <p:cNvSpPr txBox="1">
              <a:spLocks noChangeArrowheads="1"/>
            </p:cNvSpPr>
            <p:nvPr/>
          </p:nvSpPr>
          <p:spPr bwMode="auto">
            <a:xfrm rot="-5400000">
              <a:off x="2681" y="2951"/>
              <a:ext cx="608" cy="159"/>
            </a:xfrm>
            <a:prstGeom prst="rect">
              <a:avLst/>
            </a:prstGeom>
            <a:noFill/>
            <a:ln w="9525">
              <a:noFill/>
              <a:miter lim="800000"/>
              <a:headEnd/>
              <a:tailEnd/>
            </a:ln>
          </p:spPr>
          <p:txBody>
            <a:bodyPr lIns="92075" tIns="46038" rIns="92075" bIns="46038">
              <a:spAutoFit/>
            </a:bodyPr>
            <a:lstStyle/>
            <a:p>
              <a:pPr marL="190500" indent="-190500" eaLnBrk="0" hangingPunct="0">
                <a:lnSpc>
                  <a:spcPct val="90000"/>
                </a:lnSpc>
              </a:pPr>
              <a:r>
                <a:rPr lang="es-MX" sz="1200" b="1" i="1">
                  <a:latin typeface="Futura Md BT"/>
                </a:rPr>
                <a:t>Aprueba</a:t>
              </a:r>
              <a:endParaRPr lang="es-ES" sz="1200" b="1" i="1">
                <a:latin typeface="Futura Md BT"/>
              </a:endParaRPr>
            </a:p>
          </p:txBody>
        </p:sp>
        <p:sp>
          <p:nvSpPr>
            <p:cNvPr id="12326" name="Text Box 46"/>
            <p:cNvSpPr txBox="1">
              <a:spLocks noChangeArrowheads="1"/>
            </p:cNvSpPr>
            <p:nvPr/>
          </p:nvSpPr>
          <p:spPr bwMode="auto">
            <a:xfrm rot="-5400000">
              <a:off x="2373" y="2264"/>
              <a:ext cx="865" cy="159"/>
            </a:xfrm>
            <a:prstGeom prst="rect">
              <a:avLst/>
            </a:prstGeom>
            <a:noFill/>
            <a:ln w="9525">
              <a:noFill/>
              <a:miter lim="800000"/>
              <a:headEnd/>
              <a:tailEnd/>
            </a:ln>
          </p:spPr>
          <p:txBody>
            <a:bodyPr lIns="92075" tIns="46038" rIns="92075" bIns="46038">
              <a:spAutoFit/>
            </a:bodyPr>
            <a:lstStyle/>
            <a:p>
              <a:pPr marL="190500" indent="-190500" eaLnBrk="0" hangingPunct="0">
                <a:lnSpc>
                  <a:spcPct val="90000"/>
                </a:lnSpc>
              </a:pPr>
              <a:r>
                <a:rPr lang="es-MX" sz="1200" b="1" i="1">
                  <a:latin typeface="Futura Md BT"/>
                </a:rPr>
                <a:t>Presupuesto</a:t>
              </a:r>
              <a:endParaRPr lang="es-ES" sz="1200" b="1" i="1">
                <a:latin typeface="Futura Md BT"/>
              </a:endParaRPr>
            </a:p>
          </p:txBody>
        </p:sp>
      </p:grpSp>
      <p:grpSp>
        <p:nvGrpSpPr>
          <p:cNvPr id="12" name="Group 47"/>
          <p:cNvGrpSpPr>
            <a:grpSpLocks/>
          </p:cNvGrpSpPr>
          <p:nvPr/>
        </p:nvGrpSpPr>
        <p:grpSpPr bwMode="auto">
          <a:xfrm>
            <a:off x="635000" y="2816225"/>
            <a:ext cx="2454275" cy="2917825"/>
            <a:chOff x="174" y="1675"/>
            <a:chExt cx="1633" cy="2211"/>
          </a:xfrm>
        </p:grpSpPr>
        <p:cxnSp>
          <p:nvCxnSpPr>
            <p:cNvPr id="10274" name="AutoShape 48"/>
            <p:cNvCxnSpPr>
              <a:cxnSpLocks noChangeShapeType="1"/>
              <a:endCxn id="50210" idx="1"/>
            </p:cNvCxnSpPr>
            <p:nvPr/>
          </p:nvCxnSpPr>
          <p:spPr bwMode="auto">
            <a:xfrm rot="10800000">
              <a:off x="316" y="1675"/>
              <a:ext cx="1407" cy="2211"/>
            </a:xfrm>
            <a:prstGeom prst="bentConnector3">
              <a:avLst>
                <a:gd name="adj1" fmla="val 110852"/>
              </a:avLst>
            </a:prstGeom>
            <a:noFill/>
            <a:ln w="28575">
              <a:solidFill>
                <a:srgbClr val="FF3300"/>
              </a:solidFill>
              <a:miter lim="800000"/>
              <a:headEnd type="oval" w="sm" len="sm"/>
              <a:tailEnd type="triangle" w="med" len="med"/>
            </a:ln>
            <a:effectLst>
              <a:outerShdw dist="107763" dir="2700000" algn="ctr" rotWithShape="0">
                <a:schemeClr val="bg2"/>
              </a:outerShdw>
            </a:effectLst>
          </p:spPr>
        </p:cxnSp>
        <p:sp>
          <p:nvSpPr>
            <p:cNvPr id="12323" name="Text Box 49"/>
            <p:cNvSpPr txBox="1">
              <a:spLocks noChangeArrowheads="1"/>
            </p:cNvSpPr>
            <p:nvPr/>
          </p:nvSpPr>
          <p:spPr bwMode="auto">
            <a:xfrm>
              <a:off x="174" y="3722"/>
              <a:ext cx="1633" cy="149"/>
            </a:xfrm>
            <a:prstGeom prst="rect">
              <a:avLst/>
            </a:prstGeom>
            <a:noFill/>
            <a:ln w="9525">
              <a:noFill/>
              <a:miter lim="800000"/>
              <a:headEnd/>
              <a:tailEnd/>
            </a:ln>
          </p:spPr>
          <p:txBody>
            <a:bodyPr lIns="92075" tIns="46038" rIns="92075" bIns="46038">
              <a:spAutoFit/>
            </a:bodyPr>
            <a:lstStyle/>
            <a:p>
              <a:pPr marL="190500" indent="-190500" eaLnBrk="0" hangingPunct="0">
                <a:lnSpc>
                  <a:spcPct val="50000"/>
                </a:lnSpc>
              </a:pPr>
              <a:r>
                <a:rPr lang="es-MX" sz="1200" b="1" i="1">
                  <a:latin typeface="Futura Md BT"/>
                </a:rPr>
                <a:t>Aprueba el Presupuesto</a:t>
              </a:r>
              <a:endParaRPr lang="es-ES" sz="1200" b="1" i="1">
                <a:latin typeface="Futura Md BT"/>
              </a:endParaRPr>
            </a:p>
          </p:txBody>
        </p:sp>
      </p:grpSp>
      <p:grpSp>
        <p:nvGrpSpPr>
          <p:cNvPr id="13" name="Group 50"/>
          <p:cNvGrpSpPr>
            <a:grpSpLocks/>
          </p:cNvGrpSpPr>
          <p:nvPr/>
        </p:nvGrpSpPr>
        <p:grpSpPr bwMode="auto">
          <a:xfrm>
            <a:off x="6929438" y="1833563"/>
            <a:ext cx="1785937" cy="3906837"/>
            <a:chOff x="4407" y="1446"/>
            <a:chExt cx="1225" cy="2457"/>
          </a:xfrm>
        </p:grpSpPr>
        <p:cxnSp>
          <p:nvCxnSpPr>
            <p:cNvPr id="10271" name="AutoShape 51"/>
            <p:cNvCxnSpPr>
              <a:cxnSpLocks noChangeShapeType="1"/>
              <a:stCxn id="50179" idx="3"/>
            </p:cNvCxnSpPr>
            <p:nvPr/>
          </p:nvCxnSpPr>
          <p:spPr bwMode="auto">
            <a:xfrm flipH="1">
              <a:off x="4407" y="1446"/>
              <a:ext cx="1078" cy="2457"/>
            </a:xfrm>
            <a:prstGeom prst="bentConnector3">
              <a:avLst>
                <a:gd name="adj1" fmla="val -14542"/>
              </a:avLst>
            </a:prstGeom>
            <a:noFill/>
            <a:ln w="28575">
              <a:solidFill>
                <a:srgbClr val="FF3300"/>
              </a:solidFill>
              <a:miter lim="800000"/>
              <a:headEnd type="triangle" w="med" len="med"/>
              <a:tailEnd type="oval" w="sm" len="sm"/>
            </a:ln>
            <a:effectLst>
              <a:outerShdw dist="107763" dir="2700000" algn="ctr" rotWithShape="0">
                <a:schemeClr val="bg2"/>
              </a:outerShdw>
            </a:effectLst>
          </p:spPr>
        </p:cxnSp>
        <p:sp>
          <p:nvSpPr>
            <p:cNvPr id="12320" name="Text Box 52"/>
            <p:cNvSpPr txBox="1">
              <a:spLocks noChangeArrowheads="1"/>
            </p:cNvSpPr>
            <p:nvPr/>
          </p:nvSpPr>
          <p:spPr bwMode="auto">
            <a:xfrm>
              <a:off x="4863" y="3774"/>
              <a:ext cx="769" cy="124"/>
            </a:xfrm>
            <a:prstGeom prst="rect">
              <a:avLst/>
            </a:prstGeom>
            <a:noFill/>
            <a:ln w="9525">
              <a:noFill/>
              <a:miter lim="800000"/>
              <a:headEnd/>
              <a:tailEnd/>
            </a:ln>
          </p:spPr>
          <p:txBody>
            <a:bodyPr lIns="92075" tIns="46038" rIns="92075" bIns="46038">
              <a:spAutoFit/>
            </a:bodyPr>
            <a:lstStyle/>
            <a:p>
              <a:pPr marL="190500" indent="-190500" eaLnBrk="0" hangingPunct="0">
                <a:lnSpc>
                  <a:spcPct val="50000"/>
                </a:lnSpc>
              </a:pPr>
              <a:r>
                <a:rPr lang="es-MX" sz="1200" b="1" i="1">
                  <a:latin typeface="Futura Md BT"/>
                </a:rPr>
                <a:t>Aprueba</a:t>
              </a:r>
              <a:endParaRPr lang="es-ES" sz="1200" b="1" i="1">
                <a:latin typeface="Futura Md BT"/>
              </a:endParaRPr>
            </a:p>
          </p:txBody>
        </p:sp>
        <p:sp>
          <p:nvSpPr>
            <p:cNvPr id="12321" name="Text Box 53"/>
            <p:cNvSpPr txBox="1">
              <a:spLocks noChangeArrowheads="1"/>
            </p:cNvSpPr>
            <p:nvPr/>
          </p:nvSpPr>
          <p:spPr bwMode="auto">
            <a:xfrm rot="-5400000">
              <a:off x="4850" y="3021"/>
              <a:ext cx="1376" cy="178"/>
            </a:xfrm>
            <a:prstGeom prst="rect">
              <a:avLst/>
            </a:prstGeom>
            <a:noFill/>
            <a:ln w="9525">
              <a:noFill/>
              <a:miter lim="800000"/>
              <a:headEnd/>
              <a:tailEnd/>
            </a:ln>
          </p:spPr>
          <p:txBody>
            <a:bodyPr lIns="92075" tIns="46038" rIns="92075" bIns="46038">
              <a:spAutoFit/>
            </a:bodyPr>
            <a:lstStyle/>
            <a:p>
              <a:pPr marL="190500" indent="-190500" eaLnBrk="0" hangingPunct="0">
                <a:lnSpc>
                  <a:spcPct val="90000"/>
                </a:lnSpc>
              </a:pPr>
              <a:r>
                <a:rPr lang="es-MX" sz="1200" b="1" i="1">
                  <a:latin typeface="Futura Md BT"/>
                </a:rPr>
                <a:t>el Presupuesto</a:t>
              </a:r>
              <a:endParaRPr lang="es-ES" sz="1200" b="1" i="1">
                <a:latin typeface="Futura Md BT"/>
              </a:endParaRPr>
            </a:p>
          </p:txBody>
        </p:sp>
      </p:grpSp>
      <p:grpSp>
        <p:nvGrpSpPr>
          <p:cNvPr id="14" name="Group 54"/>
          <p:cNvGrpSpPr>
            <a:grpSpLocks/>
          </p:cNvGrpSpPr>
          <p:nvPr/>
        </p:nvGrpSpPr>
        <p:grpSpPr bwMode="auto">
          <a:xfrm>
            <a:off x="2017713" y="4273550"/>
            <a:ext cx="3197225" cy="674688"/>
            <a:chOff x="1200" y="2993"/>
            <a:chExt cx="2068" cy="518"/>
          </a:xfrm>
        </p:grpSpPr>
        <p:sp>
          <p:nvSpPr>
            <p:cNvPr id="12317" name="Text Box 55"/>
            <p:cNvSpPr txBox="1">
              <a:spLocks noChangeArrowheads="1"/>
            </p:cNvSpPr>
            <p:nvPr/>
          </p:nvSpPr>
          <p:spPr bwMode="auto">
            <a:xfrm>
              <a:off x="1246" y="3227"/>
              <a:ext cx="2022" cy="284"/>
            </a:xfrm>
            <a:prstGeom prst="rect">
              <a:avLst/>
            </a:prstGeom>
            <a:noFill/>
            <a:ln w="9525">
              <a:noFill/>
              <a:miter lim="800000"/>
              <a:headEnd/>
              <a:tailEnd/>
            </a:ln>
          </p:spPr>
          <p:txBody>
            <a:bodyPr lIns="92075" tIns="46038" rIns="92075" bIns="46038">
              <a:spAutoFit/>
            </a:bodyPr>
            <a:lstStyle/>
            <a:p>
              <a:pPr marL="190500" indent="-190500" eaLnBrk="0" hangingPunct="0">
                <a:lnSpc>
                  <a:spcPct val="50000"/>
                </a:lnSpc>
              </a:pPr>
              <a:r>
                <a:rPr lang="es-MX" sz="1200" b="1" i="1">
                  <a:latin typeface="Futura Md BT"/>
                </a:rPr>
                <a:t>Aprueba el Anteproyecto de </a:t>
              </a:r>
            </a:p>
            <a:p>
              <a:pPr marL="190500" indent="-190500" eaLnBrk="0" hangingPunct="0">
                <a:lnSpc>
                  <a:spcPct val="50000"/>
                </a:lnSpc>
              </a:pPr>
              <a:endParaRPr lang="es-MX" sz="1200" b="1" i="1">
                <a:latin typeface="Futura Md BT"/>
              </a:endParaRPr>
            </a:p>
            <a:p>
              <a:pPr marL="190500" indent="-190500" eaLnBrk="0" hangingPunct="0">
                <a:lnSpc>
                  <a:spcPct val="50000"/>
                </a:lnSpc>
              </a:pPr>
              <a:r>
                <a:rPr lang="es-MX" sz="1200" b="1" i="1">
                  <a:latin typeface="Futura Md BT"/>
                </a:rPr>
                <a:t>Presupuesto</a:t>
              </a:r>
              <a:endParaRPr lang="es-ES" sz="1200" b="1" i="1">
                <a:latin typeface="Futura Md BT"/>
              </a:endParaRPr>
            </a:p>
          </p:txBody>
        </p:sp>
        <p:cxnSp>
          <p:nvCxnSpPr>
            <p:cNvPr id="10270" name="AutoShape 56"/>
            <p:cNvCxnSpPr>
              <a:cxnSpLocks noChangeShapeType="1"/>
              <a:endCxn id="50181" idx="2"/>
            </p:cNvCxnSpPr>
            <p:nvPr/>
          </p:nvCxnSpPr>
          <p:spPr bwMode="auto">
            <a:xfrm rot="10800000">
              <a:off x="1200" y="2993"/>
              <a:ext cx="1260" cy="496"/>
            </a:xfrm>
            <a:prstGeom prst="bentConnector2">
              <a:avLst/>
            </a:prstGeom>
            <a:noFill/>
            <a:ln w="28575">
              <a:solidFill>
                <a:srgbClr val="FF3300"/>
              </a:solidFill>
              <a:miter lim="800000"/>
              <a:headEnd type="oval" w="sm" len="sm"/>
              <a:tailEnd type="triangle" w="med" len="med"/>
            </a:ln>
            <a:effectLst>
              <a:outerShdw dist="107763" dir="2700000" algn="ctr" rotWithShape="0">
                <a:schemeClr val="bg2"/>
              </a:outerShdw>
            </a:effectLst>
          </p:spPr>
        </p:cxnSp>
      </p:grpSp>
      <p:grpSp>
        <p:nvGrpSpPr>
          <p:cNvPr id="15" name="Group 57"/>
          <p:cNvGrpSpPr>
            <a:grpSpLocks/>
          </p:cNvGrpSpPr>
          <p:nvPr/>
        </p:nvGrpSpPr>
        <p:grpSpPr bwMode="auto">
          <a:xfrm>
            <a:off x="928358" y="3740482"/>
            <a:ext cx="2214107" cy="527593"/>
            <a:chOff x="336" y="2326"/>
            <a:chExt cx="1499" cy="357"/>
          </a:xfrm>
          <a:solidFill>
            <a:srgbClr val="333399">
              <a:alpha val="90000"/>
            </a:srgbClr>
          </a:solidFill>
          <a:effectLst>
            <a:outerShdw blurRad="40005" dist="22860" dir="5400000" algn="ctr" rotWithShape="0">
              <a:srgbClr val="000000">
                <a:alpha val="35000"/>
              </a:srgbClr>
            </a:outerShdw>
          </a:effectLst>
          <a:scene3d>
            <a:camera prst="orthographicFront"/>
            <a:lightRig rig="contrasting" dir="t">
              <a:rot lat="0" lon="0" rev="0"/>
            </a:lightRig>
          </a:scene3d>
        </p:grpSpPr>
        <p:sp>
          <p:nvSpPr>
            <p:cNvPr id="7197" name="Rectangle 58"/>
            <p:cNvSpPr>
              <a:spLocks noChangeArrowheads="1"/>
            </p:cNvSpPr>
            <p:nvPr/>
          </p:nvSpPr>
          <p:spPr bwMode="auto">
            <a:xfrm>
              <a:off x="342" y="2355"/>
              <a:ext cx="1464" cy="328"/>
            </a:xfrm>
            <a:prstGeom prst="rect">
              <a:avLst/>
            </a:prstGeom>
            <a:grpFill/>
            <a:ln w="0">
              <a:noFill/>
              <a:miter lim="800000"/>
              <a:headEnd/>
              <a:tailEnd/>
            </a:ln>
            <a:sp3d contourW="19050" prstMaterial="metal">
              <a:bevelT w="88900" h="203200"/>
              <a:bevelB w="165100" h="254000"/>
            </a:sp3d>
          </p:spPr>
          <p:txBody>
            <a:bodyPr wrap="none" anchor="ctr" anchorCtr="1"/>
            <a:lstStyle/>
            <a:p>
              <a:pPr algn="ctr">
                <a:defRPr/>
              </a:pPr>
              <a:endParaRPr lang="es-CO" sz="1300" dirty="0">
                <a:solidFill>
                  <a:schemeClr val="bg1"/>
                </a:solidFill>
                <a:latin typeface="+mn-lt"/>
              </a:endParaRPr>
            </a:p>
          </p:txBody>
        </p:sp>
        <p:sp>
          <p:nvSpPr>
            <p:cNvPr id="50235" name="Rectangle 59"/>
            <p:cNvSpPr>
              <a:spLocks noChangeArrowheads="1"/>
            </p:cNvSpPr>
            <p:nvPr/>
          </p:nvSpPr>
          <p:spPr bwMode="auto">
            <a:xfrm>
              <a:off x="336" y="2326"/>
              <a:ext cx="1499" cy="331"/>
            </a:xfrm>
            <a:prstGeom prst="rect">
              <a:avLst/>
            </a:prstGeom>
            <a:noFill/>
            <a:ln w="0">
              <a:noFill/>
              <a:miter lim="800000"/>
              <a:headEnd/>
              <a:tailEnd/>
            </a:ln>
            <a:effectLst/>
            <a:sp3d prstMaterial="metal"/>
          </p:spPr>
          <p:txBody>
            <a:bodyPr lIns="90488" tIns="44450" rIns="90488" bIns="44450" anchor="ctr" anchorCtr="1">
              <a:spAutoFit/>
            </a:bodyPr>
            <a:lstStyle/>
            <a:p>
              <a:pPr algn="ctr" eaLnBrk="0" fontAlgn="auto" hangingPunct="0">
                <a:spcBef>
                  <a:spcPts val="0"/>
                </a:spcBef>
                <a:spcAft>
                  <a:spcPts val="0"/>
                </a:spcAft>
                <a:defRPr/>
              </a:pPr>
              <a:r>
                <a:rPr lang="es-ES_tradnl" sz="1300" dirty="0">
                  <a:solidFill>
                    <a:schemeClr val="bg1"/>
                  </a:solidFill>
                  <a:latin typeface="+mn-lt"/>
                </a:rPr>
                <a:t>Presupuesto Ente Autónomo Universitario</a:t>
              </a:r>
              <a:endParaRPr lang="es-ES_tradnl" sz="1300" dirty="0">
                <a:solidFill>
                  <a:schemeClr val="bg1"/>
                </a:solidFill>
                <a:effectLst>
                  <a:outerShdw blurRad="38100" dist="38100" dir="2700000" algn="tl">
                    <a:srgbClr val="C0C0C0"/>
                  </a:outerShdw>
                </a:effectLst>
                <a:latin typeface="+mn-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ipe(down)">
                                      <p:cBhvr>
                                        <p:cTn id="7" dur="500"/>
                                        <p:tgtEl>
                                          <p:spTgt spid="50178"/>
                                        </p:tgtEl>
                                      </p:cBhvr>
                                    </p:animEffect>
                                  </p:childTnLst>
                                  <p:subTnLst>
                                    <p:animClr clrSpc="rgb" dir="cw">
                                      <p:cBhvr override="childStyle">
                                        <p:cTn dur="1" fill="hold" display="0" masterRel="nextClick" afterEffect="1"/>
                                        <p:tgtEl>
                                          <p:spTgt spid="50178"/>
                                        </p:tgtEl>
                                        <p:attrNameLst>
                                          <p:attrName>ppt_c</p:attrName>
                                        </p:attrNameLst>
                                      </p:cBhvr>
                                      <p:to>
                                        <a:srgbClr val="FFCC0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0206"/>
                                        </p:tgtEl>
                                        <p:attrNameLst>
                                          <p:attrName>style.visibility</p:attrName>
                                        </p:attrNameLst>
                                      </p:cBhvr>
                                      <p:to>
                                        <p:strVal val="visible"/>
                                      </p:to>
                                    </p:set>
                                    <p:animEffect transition="in" filter="wipe(up)">
                                      <p:cBhvr>
                                        <p:cTn id="12" dur="500"/>
                                        <p:tgtEl>
                                          <p:spTgt spid="50206"/>
                                        </p:tgtEl>
                                      </p:cBhvr>
                                    </p:animEffect>
                                  </p:childTnLst>
                                  <p:subTnLst>
                                    <p:animClr clrSpc="rgb" dir="cw">
                                      <p:cBhvr override="childStyle">
                                        <p:cTn dur="1" fill="hold" display="0" masterRel="nextClick" afterEffect="1"/>
                                        <p:tgtEl>
                                          <p:spTgt spid="50206"/>
                                        </p:tgtEl>
                                        <p:attrNameLst>
                                          <p:attrName>ppt_c</p:attrName>
                                        </p:attrNameLst>
                                      </p:cBhvr>
                                      <p:to>
                                        <a:srgbClr val="FFCC00"/>
                                      </p:to>
                                    </p:animClr>
                                  </p:subTnLst>
                                </p:cTn>
                              </p:par>
                            </p:childTnLst>
                          </p:cTn>
                        </p:par>
                        <p:par>
                          <p:cTn id="13" fill="hold" nodeType="afterGroup">
                            <p:stCondLst>
                              <p:cond delay="500"/>
                            </p:stCondLst>
                            <p:childTnLst>
                              <p:par>
                                <p:cTn id="14" presetID="23" presetClass="entr" presetSubtype="27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2/3*#ppt_w"/>
                                          </p:val>
                                        </p:tav>
                                        <p:tav tm="100000">
                                          <p:val>
                                            <p:strVal val="#ppt_w"/>
                                          </p:val>
                                        </p:tav>
                                      </p:tavLst>
                                    </p:anim>
                                    <p:anim calcmode="lin" valueType="num">
                                      <p:cBhvr>
                                        <p:cTn id="17" dur="500" fill="hold"/>
                                        <p:tgtEl>
                                          <p:spTgt spid="2"/>
                                        </p:tgtEl>
                                        <p:attrNameLst>
                                          <p:attrName>ppt_h</p:attrName>
                                        </p:attrNameLst>
                                      </p:cBhvr>
                                      <p:tavLst>
                                        <p:tav tm="0">
                                          <p:val>
                                            <p:strVal val="2/3*#ppt_h"/>
                                          </p:val>
                                        </p:tav>
                                        <p:tav tm="100000">
                                          <p:val>
                                            <p:strVal val="#ppt_h"/>
                                          </p:val>
                                        </p:tav>
                                      </p:tavLst>
                                    </p:anim>
                                  </p:childTnLst>
                                </p:cTn>
                              </p:par>
                            </p:childTnLst>
                          </p:cTn>
                        </p:par>
                        <p:par>
                          <p:cTn id="18" fill="hold" nodeType="afterGroup">
                            <p:stCondLst>
                              <p:cond delay="1000"/>
                            </p:stCondLst>
                            <p:childTnLst>
                              <p:par>
                                <p:cTn id="19" presetID="23" presetClass="entr" presetSubtype="27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2/3*#ppt_w"/>
                                          </p:val>
                                        </p:tav>
                                        <p:tav tm="100000">
                                          <p:val>
                                            <p:strVal val="#ppt_w"/>
                                          </p:val>
                                        </p:tav>
                                      </p:tavLst>
                                    </p:anim>
                                    <p:anim calcmode="lin" valueType="num">
                                      <p:cBhvr>
                                        <p:cTn id="22" dur="500" fill="hold"/>
                                        <p:tgtEl>
                                          <p:spTgt spid="5"/>
                                        </p:tgtEl>
                                        <p:attrNameLst>
                                          <p:attrName>ppt_h</p:attrName>
                                        </p:attrNameLst>
                                      </p:cBhvr>
                                      <p:tavLst>
                                        <p:tav tm="0">
                                          <p:val>
                                            <p:strVal val="2/3*#ppt_h"/>
                                          </p:val>
                                        </p:tav>
                                        <p:tav tm="100000">
                                          <p:val>
                                            <p:strVal val="#ppt_h"/>
                                          </p:val>
                                        </p:tav>
                                      </p:tavLst>
                                    </p:anim>
                                  </p:childTnLst>
                                </p:cTn>
                              </p:par>
                            </p:childTnLst>
                          </p:cTn>
                        </p:par>
                        <p:par>
                          <p:cTn id="23" fill="hold" nodeType="afterGroup">
                            <p:stCondLst>
                              <p:cond delay="1500"/>
                            </p:stCondLst>
                            <p:childTnLst>
                              <p:par>
                                <p:cTn id="24" presetID="23" presetClass="entr" presetSubtype="28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strVal val="4/3*#ppt_w"/>
                                          </p:val>
                                        </p:tav>
                                        <p:tav tm="100000">
                                          <p:val>
                                            <p:strVal val="#ppt_w"/>
                                          </p:val>
                                        </p:tav>
                                      </p:tavLst>
                                    </p:anim>
                                    <p:anim calcmode="lin" valueType="num">
                                      <p:cBhvr>
                                        <p:cTn id="27" dur="500" fill="hold"/>
                                        <p:tgtEl>
                                          <p:spTgt spid="6"/>
                                        </p:tgtEl>
                                        <p:attrNameLst>
                                          <p:attrName>ppt_h</p:attrName>
                                        </p:attrNameLst>
                                      </p:cBhvr>
                                      <p:tavLst>
                                        <p:tav tm="0">
                                          <p:val>
                                            <p:strVal val="4/3*#ppt_h"/>
                                          </p:val>
                                        </p:tav>
                                        <p:tav tm="100000">
                                          <p:val>
                                            <p:strVal val="#ppt_h"/>
                                          </p:val>
                                        </p:tav>
                                      </p:tavLst>
                                    </p:anim>
                                  </p:childTnLst>
                                </p:cTn>
                              </p:par>
                            </p:childTnLst>
                          </p:cTn>
                        </p:par>
                        <p:par>
                          <p:cTn id="28" fill="hold" nodeType="afterGroup">
                            <p:stCondLst>
                              <p:cond delay="2000"/>
                            </p:stCondLst>
                            <p:childTnLst>
                              <p:par>
                                <p:cTn id="29" presetID="23" presetClass="entr" presetSubtype="28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strVal val="4/3*#ppt_w"/>
                                          </p:val>
                                        </p:tav>
                                        <p:tav tm="100000">
                                          <p:val>
                                            <p:strVal val="#ppt_w"/>
                                          </p:val>
                                        </p:tav>
                                      </p:tavLst>
                                    </p:anim>
                                    <p:anim calcmode="lin" valueType="num">
                                      <p:cBhvr>
                                        <p:cTn id="32" dur="50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strVal val="2/3*#ppt_w"/>
                                          </p:val>
                                        </p:tav>
                                        <p:tav tm="100000">
                                          <p:val>
                                            <p:strVal val="#ppt_w"/>
                                          </p:val>
                                        </p:tav>
                                      </p:tavLst>
                                    </p:anim>
                                    <p:anim calcmode="lin" valueType="num">
                                      <p:cBhvr>
                                        <p:cTn id="38" dur="500" fill="hold"/>
                                        <p:tgtEl>
                                          <p:spTgt spid="9"/>
                                        </p:tgtEl>
                                        <p:attrNameLst>
                                          <p:attrName>ppt_h</p:attrName>
                                        </p:attrNameLst>
                                      </p:cBhvr>
                                      <p:tavLst>
                                        <p:tav tm="0">
                                          <p:val>
                                            <p:strVal val="2/3*#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childTnLst>
                          </p:cTn>
                        </p:par>
                        <p:par>
                          <p:cTn id="44" fill="hold" nodeType="afterGroup">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50181"/>
                                        </p:tgtEl>
                                        <p:attrNameLst>
                                          <p:attrName>style.visibility</p:attrName>
                                        </p:attrNameLst>
                                      </p:cBhvr>
                                      <p:to>
                                        <p:strVal val="visible"/>
                                      </p:to>
                                    </p:set>
                                    <p:animEffect transition="in" filter="wipe(down)">
                                      <p:cBhvr>
                                        <p:cTn id="47" dur="500"/>
                                        <p:tgtEl>
                                          <p:spTgt spid="50181"/>
                                        </p:tgtEl>
                                      </p:cBhvr>
                                    </p:animEffect>
                                  </p:childTnLst>
                                  <p:subTnLst>
                                    <p:animClr clrSpc="rgb" dir="cw">
                                      <p:cBhvr override="childStyle">
                                        <p:cTn dur="1" fill="hold" display="0" masterRel="nextClick" afterEffect="1"/>
                                        <p:tgtEl>
                                          <p:spTgt spid="50181"/>
                                        </p:tgtEl>
                                        <p:attrNameLst>
                                          <p:attrName>ppt_c</p:attrName>
                                        </p:attrNameLst>
                                      </p:cBhvr>
                                      <p:to>
                                        <a:srgbClr val="FFCC00"/>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272"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strVal val="2/3*#ppt_w"/>
                                          </p:val>
                                        </p:tav>
                                        <p:tav tm="100000">
                                          <p:val>
                                            <p:strVal val="#ppt_w"/>
                                          </p:val>
                                        </p:tav>
                                      </p:tavLst>
                                    </p:anim>
                                    <p:anim calcmode="lin" valueType="num">
                                      <p:cBhvr>
                                        <p:cTn id="53" dur="500" fill="hold"/>
                                        <p:tgtEl>
                                          <p:spTgt spid="7"/>
                                        </p:tgtEl>
                                        <p:attrNameLst>
                                          <p:attrName>ppt_h</p:attrName>
                                        </p:attrNameLst>
                                      </p:cBhvr>
                                      <p:tavLst>
                                        <p:tav tm="0">
                                          <p:val>
                                            <p:strVal val="2/3*#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2"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right)">
                                      <p:cBhvr>
                                        <p:cTn id="58" dur="500"/>
                                        <p:tgtEl>
                                          <p:spTgt spid="12"/>
                                        </p:tgtEl>
                                      </p:cBhvr>
                                    </p:animEffect>
                                  </p:childTnLst>
                                </p:cTn>
                              </p:par>
                            </p:childTnLst>
                          </p:cTn>
                        </p:par>
                        <p:par>
                          <p:cTn id="59" fill="hold" nodeType="afterGroup">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0210"/>
                                        </p:tgtEl>
                                        <p:attrNameLst>
                                          <p:attrName>style.visibility</p:attrName>
                                        </p:attrNameLst>
                                      </p:cBhvr>
                                      <p:to>
                                        <p:strVal val="visible"/>
                                      </p:to>
                                    </p:set>
                                    <p:animEffect transition="in" filter="wipe(left)">
                                      <p:cBhvr>
                                        <p:cTn id="62" dur="500"/>
                                        <p:tgtEl>
                                          <p:spTgt spid="50210"/>
                                        </p:tgtEl>
                                      </p:cBhvr>
                                    </p:animEffect>
                                  </p:childTnLst>
                                  <p:subTnLst>
                                    <p:animClr clrSpc="rgb" dir="cw">
                                      <p:cBhvr override="childStyle">
                                        <p:cTn dur="1" fill="hold" display="0" masterRel="nextClick" afterEffect="1"/>
                                        <p:tgtEl>
                                          <p:spTgt spid="50210"/>
                                        </p:tgtEl>
                                        <p:attrNameLst>
                                          <p:attrName>ppt_c</p:attrName>
                                        </p:attrNameLst>
                                      </p:cBhvr>
                                      <p:to>
                                        <a:srgbClr val="FFCC00"/>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50208"/>
                                        </p:tgtEl>
                                        <p:attrNameLst>
                                          <p:attrName>style.visibility</p:attrName>
                                        </p:attrNameLst>
                                      </p:cBhvr>
                                      <p:to>
                                        <p:strVal val="visible"/>
                                      </p:to>
                                    </p:set>
                                    <p:animEffect transition="in" filter="wipe(up)">
                                      <p:cBhvr>
                                        <p:cTn id="67" dur="500"/>
                                        <p:tgtEl>
                                          <p:spTgt spid="50208"/>
                                        </p:tgtEl>
                                      </p:cBhvr>
                                    </p:animEffect>
                                  </p:childTnLst>
                                  <p:subTnLst>
                                    <p:animClr clrSpc="rgb" dir="cw">
                                      <p:cBhvr override="childStyle">
                                        <p:cTn dur="1" fill="hold" display="0" masterRel="nextClick" afterEffect="1"/>
                                        <p:tgtEl>
                                          <p:spTgt spid="50208"/>
                                        </p:tgtEl>
                                        <p:attrNameLst>
                                          <p:attrName>ppt_c</p:attrName>
                                        </p:attrNameLst>
                                      </p:cBhvr>
                                      <p:to>
                                        <a:srgbClr val="FFCC00"/>
                                      </p:to>
                                    </p:animClr>
                                  </p:subTnLst>
                                </p:cTn>
                              </p:par>
                            </p:childTnLst>
                          </p:cTn>
                        </p:par>
                        <p:par>
                          <p:cTn id="68" fill="hold" nodeType="afterGroup">
                            <p:stCondLst>
                              <p:cond delay="500"/>
                            </p:stCondLst>
                            <p:childTnLst>
                              <p:par>
                                <p:cTn id="69" presetID="23" presetClass="entr" presetSubtype="27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500" fill="hold"/>
                                        <p:tgtEl>
                                          <p:spTgt spid="3"/>
                                        </p:tgtEl>
                                        <p:attrNameLst>
                                          <p:attrName>ppt_w</p:attrName>
                                        </p:attrNameLst>
                                      </p:cBhvr>
                                      <p:tavLst>
                                        <p:tav tm="0">
                                          <p:val>
                                            <p:strVal val="2/3*#ppt_w"/>
                                          </p:val>
                                        </p:tav>
                                        <p:tav tm="100000">
                                          <p:val>
                                            <p:strVal val="#ppt_w"/>
                                          </p:val>
                                        </p:tav>
                                      </p:tavLst>
                                    </p:anim>
                                    <p:anim calcmode="lin" valueType="num">
                                      <p:cBhvr>
                                        <p:cTn id="72"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childTnLst>
                          </p:cTn>
                        </p:par>
                        <p:par>
                          <p:cTn id="78" fill="hold" nodeType="afterGroup">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50214"/>
                                        </p:tgtEl>
                                        <p:attrNameLst>
                                          <p:attrName>style.visibility</p:attrName>
                                        </p:attrNameLst>
                                      </p:cBhvr>
                                      <p:to>
                                        <p:strVal val="visible"/>
                                      </p:to>
                                    </p:set>
                                    <p:animEffect transition="in" filter="wipe(down)">
                                      <p:cBhvr>
                                        <p:cTn id="81" dur="500"/>
                                        <p:tgtEl>
                                          <p:spTgt spid="50214"/>
                                        </p:tgtEl>
                                      </p:cBhvr>
                                    </p:animEffect>
                                  </p:childTnLst>
                                  <p:subTnLst>
                                    <p:animClr clrSpc="rgb" dir="cw">
                                      <p:cBhvr override="childStyle">
                                        <p:cTn dur="1" fill="hold" display="0" masterRel="nextClick" afterEffect="1"/>
                                        <p:tgtEl>
                                          <p:spTgt spid="50214"/>
                                        </p:tgtEl>
                                        <p:attrNameLst>
                                          <p:attrName>ppt_c</p:attrName>
                                        </p:attrNameLst>
                                      </p:cBhvr>
                                      <p:to>
                                        <a:srgbClr val="FFCC00"/>
                                      </p:to>
                                    </p:animClr>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50207"/>
                                        </p:tgtEl>
                                        <p:attrNameLst>
                                          <p:attrName>style.visibility</p:attrName>
                                        </p:attrNameLst>
                                      </p:cBhvr>
                                      <p:to>
                                        <p:strVal val="visible"/>
                                      </p:to>
                                    </p:set>
                                    <p:animEffect transition="in" filter="wipe(up)">
                                      <p:cBhvr>
                                        <p:cTn id="86" dur="500"/>
                                        <p:tgtEl>
                                          <p:spTgt spid="50207"/>
                                        </p:tgtEl>
                                      </p:cBhvr>
                                    </p:animEffect>
                                  </p:childTnLst>
                                  <p:subTnLst>
                                    <p:animClr clrSpc="rgb" dir="cw">
                                      <p:cBhvr override="childStyle">
                                        <p:cTn dur="1" fill="hold" display="0" masterRel="nextClick" afterEffect="1"/>
                                        <p:tgtEl>
                                          <p:spTgt spid="50207"/>
                                        </p:tgtEl>
                                        <p:attrNameLst>
                                          <p:attrName>ppt_c</p:attrName>
                                        </p:attrNameLst>
                                      </p:cBhvr>
                                      <p:to>
                                        <a:srgbClr val="FFCC00"/>
                                      </p:to>
                                    </p:animClr>
                                  </p:subTnLst>
                                </p:cTn>
                              </p:par>
                            </p:childTnLst>
                          </p:cTn>
                        </p:par>
                        <p:par>
                          <p:cTn id="87" fill="hold" nodeType="afterGroup">
                            <p:stCondLst>
                              <p:cond delay="500"/>
                            </p:stCondLst>
                            <p:childTnLst>
                              <p:par>
                                <p:cTn id="88" presetID="23" presetClass="entr" presetSubtype="272" fill="hold" nodeType="after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strVal val="2/3*#ppt_w"/>
                                          </p:val>
                                        </p:tav>
                                        <p:tav tm="100000">
                                          <p:val>
                                            <p:strVal val="#ppt_w"/>
                                          </p:val>
                                        </p:tav>
                                      </p:tavLst>
                                    </p:anim>
                                    <p:anim calcmode="lin" valueType="num">
                                      <p:cBhvr>
                                        <p:cTn id="91"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wipe(left)">
                                      <p:cBhvr>
                                        <p:cTn id="96" dur="500"/>
                                        <p:tgtEl>
                                          <p:spTgt spid="10"/>
                                        </p:tgtEl>
                                      </p:cBhvr>
                                    </p:animEffect>
                                  </p:childTnLst>
                                </p:cTn>
                              </p:par>
                            </p:childTnLst>
                          </p:cTn>
                        </p:par>
                        <p:par>
                          <p:cTn id="97" fill="hold" nodeType="afterGroup">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50179"/>
                                        </p:tgtEl>
                                        <p:attrNameLst>
                                          <p:attrName>style.visibility</p:attrName>
                                        </p:attrNameLst>
                                      </p:cBhvr>
                                      <p:to>
                                        <p:strVal val="visible"/>
                                      </p:to>
                                    </p:set>
                                    <p:animEffect transition="in" filter="wipe(down)">
                                      <p:cBhvr>
                                        <p:cTn id="100" dur="500"/>
                                        <p:tgtEl>
                                          <p:spTgt spid="50179"/>
                                        </p:tgtEl>
                                      </p:cBhvr>
                                    </p:animEffect>
                                  </p:childTnLst>
                                  <p:subTnLst>
                                    <p:animClr clrSpc="rgb" dir="cw">
                                      <p:cBhvr override="childStyle">
                                        <p:cTn dur="1" fill="hold" display="0" masterRel="nextClick" afterEffect="1"/>
                                        <p:tgtEl>
                                          <p:spTgt spid="50179"/>
                                        </p:tgtEl>
                                        <p:attrNameLst>
                                          <p:attrName>ppt_c</p:attrName>
                                        </p:attrNameLst>
                                      </p:cBhvr>
                                      <p:to>
                                        <a:srgbClr val="FFCC00"/>
                                      </p:to>
                                    </p:animClr>
                                  </p:sub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272" fill="hold" nodeType="click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strVal val="2/3*#ppt_w"/>
                                          </p:val>
                                        </p:tav>
                                        <p:tav tm="100000">
                                          <p:val>
                                            <p:strVal val="#ppt_w"/>
                                          </p:val>
                                        </p:tav>
                                      </p:tavLst>
                                    </p:anim>
                                    <p:anim calcmode="lin" valueType="num">
                                      <p:cBhvr>
                                        <p:cTn id="106" dur="500" fill="hold"/>
                                        <p:tgtEl>
                                          <p:spTgt spid="8"/>
                                        </p:tgtEl>
                                        <p:attrNameLst>
                                          <p:attrName>ppt_h</p:attrName>
                                        </p:attrNameLst>
                                      </p:cBhvr>
                                      <p:tavLst>
                                        <p:tav tm="0">
                                          <p:val>
                                            <p:strVal val="2/3*#ppt_h"/>
                                          </p:val>
                                        </p:tav>
                                        <p:tav tm="100000">
                                          <p:val>
                                            <p:strVal val="#ppt_h"/>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wipe(left)">
                                      <p:cBhvr>
                                        <p:cTn id="111" dur="500"/>
                                        <p:tgtEl>
                                          <p:spTgt spid="13"/>
                                        </p:tgtEl>
                                      </p:cBhvr>
                                    </p:animEffect>
                                  </p:childTnLst>
                                </p:cTn>
                              </p:par>
                            </p:childTnLst>
                          </p:cTn>
                        </p:par>
                        <p:par>
                          <p:cTn id="112" fill="hold" nodeType="afterGroup">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50180"/>
                                        </p:tgtEl>
                                        <p:attrNameLst>
                                          <p:attrName>style.visibility</p:attrName>
                                        </p:attrNameLst>
                                      </p:cBhvr>
                                      <p:to>
                                        <p:strVal val="visible"/>
                                      </p:to>
                                    </p:set>
                                    <p:animEffect transition="in" filter="wipe(right)">
                                      <p:cBhvr>
                                        <p:cTn id="115" dur="500"/>
                                        <p:tgtEl>
                                          <p:spTgt spid="50180"/>
                                        </p:tgtEl>
                                      </p:cBhvr>
                                    </p:animEffect>
                                  </p:childTnLst>
                                  <p:subTnLst>
                                    <p:animClr clrSpc="rgb" dir="cw">
                                      <p:cBhvr override="childStyle">
                                        <p:cTn dur="1" fill="hold" display="0" masterRel="nextClick" afterEffect="1"/>
                                        <p:tgtEl>
                                          <p:spTgt spid="50180"/>
                                        </p:tgtEl>
                                        <p:attrNameLst>
                                          <p:attrName>ppt_c</p:attrName>
                                        </p:attrNameLst>
                                      </p:cBhvr>
                                      <p:to>
                                        <a:srgbClr val="FFCC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79" grpId="0" animBg="1"/>
      <p:bldP spid="50180" grpId="0" animBg="1"/>
      <p:bldP spid="50181" grpId="0" animBg="1"/>
      <p:bldP spid="50206" grpId="0" animBg="1"/>
      <p:bldP spid="50207" grpId="0" animBg="1"/>
      <p:bldP spid="50208" grpId="0" animBg="1"/>
      <p:bldP spid="50210" grpId="0" animBg="1"/>
      <p:bldP spid="502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ChangeArrowheads="1"/>
          </p:cNvSpPr>
          <p:nvPr/>
        </p:nvSpPr>
        <p:spPr bwMode="auto">
          <a:xfrm>
            <a:off x="2592388" y="3068638"/>
            <a:ext cx="2052637" cy="2527300"/>
          </a:xfrm>
          <a:prstGeom prst="rect">
            <a:avLst/>
          </a:prstGeom>
          <a:noFill/>
          <a:ln w="9525">
            <a:noFill/>
            <a:miter lim="800000"/>
            <a:headEnd/>
            <a:tailEnd/>
          </a:ln>
        </p:spPr>
        <p:txBody>
          <a:bodyPr lIns="92075" tIns="46038" rIns="92075" bIns="46038"/>
          <a:lstStyle/>
          <a:p>
            <a:endParaRPr lang="es-CO" sz="1200"/>
          </a:p>
        </p:txBody>
      </p:sp>
      <p:sp>
        <p:nvSpPr>
          <p:cNvPr id="57347" name="Rectangle 9"/>
          <p:cNvSpPr>
            <a:spLocks noChangeArrowheads="1"/>
          </p:cNvSpPr>
          <p:nvPr/>
        </p:nvSpPr>
        <p:spPr bwMode="auto">
          <a:xfrm>
            <a:off x="684213" y="2924175"/>
            <a:ext cx="2052637" cy="2527300"/>
          </a:xfrm>
          <a:prstGeom prst="rect">
            <a:avLst/>
          </a:prstGeom>
          <a:noFill/>
          <a:ln w="9525">
            <a:noFill/>
            <a:miter lim="800000"/>
            <a:headEnd/>
            <a:tailEnd/>
          </a:ln>
        </p:spPr>
        <p:txBody>
          <a:bodyPr lIns="92075" tIns="46038" rIns="92075" bIns="46038"/>
          <a:lstStyle/>
          <a:p>
            <a:endParaRPr lang="es-CO" sz="1200"/>
          </a:p>
        </p:txBody>
      </p:sp>
      <p:sp>
        <p:nvSpPr>
          <p:cNvPr id="10" name="32 Título"/>
          <p:cNvSpPr txBox="1">
            <a:spLocks/>
          </p:cNvSpPr>
          <p:nvPr/>
        </p:nvSpPr>
        <p:spPr>
          <a:xfrm>
            <a:off x="563563" y="2276475"/>
            <a:ext cx="7772400" cy="2443163"/>
          </a:xfrm>
          <a:prstGeom prst="rect">
            <a:avLst/>
          </a:prstGeom>
        </p:spPr>
        <p:txBody>
          <a:bodyPr/>
          <a:lstStyle/>
          <a:p>
            <a:pPr algn="ctr" fontAlgn="auto">
              <a:spcAft>
                <a:spcPts val="0"/>
              </a:spcAft>
              <a:defRPr/>
            </a:pPr>
            <a:r>
              <a:rPr lang="es-CO" sz="4800" b="1" dirty="0">
                <a:solidFill>
                  <a:srgbClr val="FF0000"/>
                </a:solidFill>
                <a:effectLst>
                  <a:outerShdw blurRad="38100" dist="38100" dir="2700000" algn="tl">
                    <a:srgbClr val="000000">
                      <a:alpha val="43137"/>
                    </a:srgbClr>
                  </a:outerShdw>
                </a:effectLst>
                <a:latin typeface="Arial Black" pitchFamily="34" charset="0"/>
                <a:ea typeface="+mj-ea"/>
                <a:cs typeface="+mj-cs"/>
              </a:rPr>
              <a:t/>
            </a:r>
            <a:br>
              <a:rPr lang="es-CO" sz="4800" b="1" dirty="0">
                <a:solidFill>
                  <a:srgbClr val="FF0000"/>
                </a:solidFill>
                <a:effectLst>
                  <a:outerShdw blurRad="38100" dist="38100" dir="2700000" algn="tl">
                    <a:srgbClr val="000000">
                      <a:alpha val="43137"/>
                    </a:srgbClr>
                  </a:outerShdw>
                </a:effectLst>
                <a:latin typeface="Arial Black" pitchFamily="34" charset="0"/>
                <a:ea typeface="+mj-ea"/>
                <a:cs typeface="+mj-cs"/>
              </a:rPr>
            </a:br>
            <a:r>
              <a:rPr lang="es-CO" sz="4800" b="1" dirty="0">
                <a:solidFill>
                  <a:srgbClr val="FF0000"/>
                </a:solidFill>
                <a:effectLst>
                  <a:outerShdw blurRad="38100" dist="38100" dir="2700000" algn="tl">
                    <a:srgbClr val="000000">
                      <a:alpha val="43137"/>
                    </a:srgbClr>
                  </a:outerShdw>
                </a:effectLst>
                <a:latin typeface="Arial Black" pitchFamily="34" charset="0"/>
                <a:ea typeface="+mj-ea"/>
                <a:cs typeface="+mj-cs"/>
              </a:rPr>
              <a:t>Reservas Presupuestales</a:t>
            </a:r>
            <a:endParaRPr lang="es-CO" sz="4800" b="1" dirty="0">
              <a:solidFill>
                <a:srgbClr val="FF0000"/>
              </a:solidFill>
              <a:effectLst>
                <a:outerShdw blurRad="38100" dist="38100" dir="2700000" algn="tl">
                  <a:srgbClr val="000000">
                    <a:alpha val="43137"/>
                  </a:srgbClr>
                </a:outerShdw>
              </a:effectLst>
              <a:latin typeface="Arial Black" pitchFamily="34" charset="0"/>
            </a:endParaRPr>
          </a:p>
        </p:txBody>
      </p:sp>
      <p:sp>
        <p:nvSpPr>
          <p:cNvPr id="9" name="8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59400" name="4 Marcador de contenido"/>
          <p:cNvSpPr>
            <a:spLocks noGrp="1"/>
          </p:cNvSpPr>
          <p:nvPr>
            <p:ph idx="1"/>
          </p:nvPr>
        </p:nvSpPr>
        <p:spPr>
          <a:xfrm>
            <a:off x="3419475" y="188913"/>
            <a:ext cx="5724525" cy="576262"/>
          </a:xfrm>
        </p:spPr>
        <p:txBody>
          <a:bodyPr/>
          <a:lstStyle/>
          <a:p>
            <a:pPr algn="ctr" eaLnBrk="1" hangingPunct="1">
              <a:lnSpc>
                <a:spcPct val="80000"/>
              </a:lnSpc>
              <a:buFont typeface="Arial" pitchFamily="34" charset="0"/>
              <a:buNone/>
            </a:pPr>
            <a:r>
              <a:rPr lang="es-CO" b="1" smtClean="0">
                <a:solidFill>
                  <a:schemeClr val="bg1"/>
                </a:solidFill>
              </a:rPr>
              <a:t>Decreto 111 de 1996 – Art. 89</a:t>
            </a:r>
            <a:endParaRPr lang="es-ES" smtClean="0">
              <a:solidFill>
                <a:schemeClr val="bg1"/>
              </a:solidFill>
            </a:endParaRPr>
          </a:p>
        </p:txBody>
      </p:sp>
      <p:sp>
        <p:nvSpPr>
          <p:cNvPr id="8" name="Text Box 3"/>
          <p:cNvSpPr txBox="1">
            <a:spLocks noChangeArrowheads="1"/>
          </p:cNvSpPr>
          <p:nvPr/>
        </p:nvSpPr>
        <p:spPr bwMode="auto">
          <a:xfrm>
            <a:off x="323850" y="908050"/>
            <a:ext cx="8064500" cy="5772150"/>
          </a:xfrm>
          <a:prstGeom prst="rect">
            <a:avLst/>
          </a:prstGeom>
          <a:noFill/>
          <a:ln w="9525">
            <a:noFill/>
            <a:miter lim="800000"/>
            <a:headEnd/>
            <a:tailEnd/>
          </a:ln>
        </p:spPr>
        <p:txBody>
          <a:bodyPr>
            <a:spAutoFit/>
          </a:bodyPr>
          <a:lstStyle/>
          <a:p>
            <a:pPr algn="just">
              <a:defRPr/>
            </a:pPr>
            <a:endParaRPr lang="es-CO" sz="900" b="1" dirty="0">
              <a:solidFill>
                <a:srgbClr val="003399"/>
              </a:solidFill>
              <a:latin typeface="+mj-lt"/>
            </a:endParaRPr>
          </a:p>
          <a:p>
            <a:pPr marL="288000" lvl="1" algn="just">
              <a:defRPr/>
            </a:pPr>
            <a:r>
              <a:rPr lang="es-ES" b="1" dirty="0">
                <a:latin typeface="+mj-lt"/>
              </a:rPr>
              <a:t>DEL RÉGIMEN DE LAS APROPIACIONES Y RESERVAS</a:t>
            </a:r>
            <a:br>
              <a:rPr lang="es-ES" b="1" dirty="0">
                <a:latin typeface="+mj-lt"/>
              </a:rPr>
            </a:br>
            <a:r>
              <a:rPr lang="es-ES" sz="1500" dirty="0">
                <a:latin typeface="+mj-lt"/>
              </a:rPr>
              <a:t/>
            </a:r>
            <a:br>
              <a:rPr lang="es-ES" sz="1500" dirty="0">
                <a:latin typeface="+mj-lt"/>
              </a:rPr>
            </a:br>
            <a:r>
              <a:rPr lang="es-ES" sz="1700" i="1" dirty="0">
                <a:latin typeface="+mj-lt"/>
              </a:rPr>
              <a:t>“Art. 89.- Las apropiaciones incluidas en el Presupuesto General de la Nación son autorizaciones máximas de gasto que el Congreso aprueba </a:t>
            </a:r>
            <a:r>
              <a:rPr lang="es-ES" sz="1700" b="1" i="1" u="sng" dirty="0">
                <a:latin typeface="+mj-lt"/>
              </a:rPr>
              <a:t>para ser ejecutadas o comprometidas durante la vigencia fiscal respectiva</a:t>
            </a:r>
            <a:r>
              <a:rPr lang="es-ES" sz="1700" i="1" dirty="0">
                <a:latin typeface="+mj-lt"/>
              </a:rPr>
              <a:t>. Después del 31 de diciembre de cada año estas autorizaciones expiran y, en consecuencia, no podrán comprometerse, adicionarse, transferirse ni </a:t>
            </a:r>
            <a:r>
              <a:rPr lang="es-ES" sz="1700" i="1" dirty="0" err="1">
                <a:latin typeface="+mj-lt"/>
              </a:rPr>
              <a:t>contracreditarse</a:t>
            </a:r>
            <a:r>
              <a:rPr lang="es-ES" sz="1700" i="1" dirty="0">
                <a:latin typeface="+mj-lt"/>
              </a:rPr>
              <a:t>. </a:t>
            </a:r>
            <a:r>
              <a:rPr lang="es-ES" sz="1700" b="1" i="1" u="sng" dirty="0">
                <a:latin typeface="+mj-lt"/>
              </a:rPr>
              <a:t>Al cierre de la vigencia fiscal cada órgano constituirá las reservas presupuestales con los compromisos que al 31 de diciembre no se hayan cumplido</a:t>
            </a:r>
            <a:r>
              <a:rPr lang="es-ES" sz="1700" i="1" dirty="0">
                <a:latin typeface="+mj-lt"/>
              </a:rPr>
              <a:t>, siempre y cuando estén legalmente contraídos y desarrollen el objeto de la apropiación. Las reservas presupuestales sólo podrán utilizarse para cancelar los compromisos que les dieron origen.</a:t>
            </a:r>
            <a:br>
              <a:rPr lang="es-ES" sz="1700" i="1" dirty="0">
                <a:latin typeface="+mj-lt"/>
              </a:rPr>
            </a:br>
            <a:r>
              <a:rPr lang="es-ES" sz="1700" i="1" dirty="0">
                <a:latin typeface="+mj-lt"/>
              </a:rPr>
              <a:t>Igualmente, cada órgano constituirá al 31 de diciembre del año cuentas por pagar con las obligaciones correspondientes a los anticipos pactados en los contratos y a la entrega de bienes y servicios. </a:t>
            </a:r>
          </a:p>
          <a:p>
            <a:pPr marL="361950" lvl="1" algn="just">
              <a:defRPr/>
            </a:pPr>
            <a:r>
              <a:rPr lang="es-ES" sz="1700" i="1" dirty="0">
                <a:latin typeface="+mj-lt"/>
              </a:rPr>
              <a:t> </a:t>
            </a:r>
            <a:br>
              <a:rPr lang="es-ES" sz="1700" i="1" dirty="0">
                <a:latin typeface="+mj-lt"/>
              </a:rPr>
            </a:br>
            <a:r>
              <a:rPr lang="es-ES" sz="1700" i="1" dirty="0">
                <a:latin typeface="+mj-lt"/>
              </a:rPr>
              <a:t>El Gobierno Nacional establecerá los requisitos y plazos que se deben observar para el cumplimiento del presente artículo. (</a:t>
            </a:r>
            <a:r>
              <a:rPr lang="es-ES" sz="1700" i="1" dirty="0">
                <a:latin typeface="+mj-lt"/>
                <a:hlinkClick r:id="rId3"/>
              </a:rPr>
              <a:t>Ley 38 de 1989</a:t>
            </a:r>
            <a:r>
              <a:rPr lang="es-ES" sz="1700" i="1" dirty="0">
                <a:latin typeface="+mj-lt"/>
              </a:rPr>
              <a:t>, </a:t>
            </a:r>
            <a:r>
              <a:rPr lang="es-ES" sz="1700" i="1" dirty="0">
                <a:latin typeface="+mj-lt"/>
                <a:hlinkClick r:id="rId3"/>
              </a:rPr>
              <a:t>Art. 72</a:t>
            </a:r>
            <a:r>
              <a:rPr lang="es-ES" sz="1700" i="1" dirty="0">
                <a:latin typeface="+mj-lt"/>
              </a:rPr>
              <a:t>, </a:t>
            </a:r>
            <a:r>
              <a:rPr lang="es-ES" sz="1700" i="1" dirty="0">
                <a:latin typeface="+mj-lt"/>
                <a:hlinkClick r:id="rId4"/>
              </a:rPr>
              <a:t>Ley 179 de 1994</a:t>
            </a:r>
            <a:r>
              <a:rPr lang="es-ES" sz="1700" i="1" dirty="0">
                <a:latin typeface="+mj-lt"/>
              </a:rPr>
              <a:t>, </a:t>
            </a:r>
            <a:r>
              <a:rPr lang="es-ES" sz="1700" i="1" dirty="0">
                <a:latin typeface="+mj-lt"/>
                <a:hlinkClick r:id="rId4"/>
              </a:rPr>
              <a:t>Art. 38</a:t>
            </a:r>
            <a:r>
              <a:rPr lang="es-ES" sz="1700" i="1" dirty="0">
                <a:latin typeface="+mj-lt"/>
              </a:rPr>
              <a:t>, </a:t>
            </a:r>
            <a:r>
              <a:rPr lang="es-ES" sz="1700" i="1" dirty="0">
                <a:latin typeface="+mj-lt"/>
                <a:hlinkClick r:id="rId5"/>
              </a:rPr>
              <a:t>Ley 225 de 1995</a:t>
            </a:r>
            <a:r>
              <a:rPr lang="es-ES" sz="1700" i="1" dirty="0">
                <a:latin typeface="+mj-lt"/>
              </a:rPr>
              <a:t> </a:t>
            </a:r>
            <a:r>
              <a:rPr lang="es-ES" sz="1700" i="1" dirty="0">
                <a:latin typeface="+mj-lt"/>
                <a:hlinkClick r:id="rId5"/>
              </a:rPr>
              <a:t>Art. 8</a:t>
            </a:r>
            <a:r>
              <a:rPr lang="es-ES" sz="1700" i="1" dirty="0">
                <a:latin typeface="+mj-lt"/>
              </a:rPr>
              <a:t>).”</a:t>
            </a:r>
            <a:endParaRPr lang="es-CO" sz="1700" i="1" dirty="0">
              <a:latin typeface="+mj-lt"/>
            </a:endParaRPr>
          </a:p>
          <a:p>
            <a:pPr algn="just">
              <a:defRPr/>
            </a:pPr>
            <a:endParaRPr lang="es-CO" sz="1500" dirty="0">
              <a:latin typeface="+mj-lt"/>
            </a:endParaRPr>
          </a:p>
          <a:p>
            <a:pPr algn="ctr">
              <a:defRPr/>
            </a:pPr>
            <a:r>
              <a:rPr lang="es-CO" sz="2000" b="1" u="sng" dirty="0">
                <a:solidFill>
                  <a:srgbClr val="990033"/>
                </a:solidFill>
                <a:latin typeface="+mj-lt"/>
              </a:rPr>
              <a:t>Este artículo no ha tenido ninguna </a:t>
            </a:r>
          </a:p>
          <a:p>
            <a:pPr algn="ctr">
              <a:defRPr/>
            </a:pPr>
            <a:r>
              <a:rPr lang="es-CO" sz="2000" b="1" u="sng" dirty="0">
                <a:solidFill>
                  <a:srgbClr val="990033"/>
                </a:solidFill>
                <a:latin typeface="+mj-lt"/>
              </a:rPr>
              <a:t>Modificación con Ley posterior</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60424" name="4 Marcador de contenido"/>
          <p:cNvSpPr>
            <a:spLocks noGrp="1"/>
          </p:cNvSpPr>
          <p:nvPr>
            <p:ph idx="1"/>
          </p:nvPr>
        </p:nvSpPr>
        <p:spPr>
          <a:xfrm>
            <a:off x="3419475" y="188913"/>
            <a:ext cx="5724525" cy="576262"/>
          </a:xfrm>
        </p:spPr>
        <p:txBody>
          <a:bodyPr/>
          <a:lstStyle/>
          <a:p>
            <a:pPr algn="ctr" eaLnBrk="1" hangingPunct="1">
              <a:lnSpc>
                <a:spcPct val="80000"/>
              </a:lnSpc>
              <a:buFont typeface="Arial" pitchFamily="34" charset="0"/>
              <a:buNone/>
            </a:pPr>
            <a:r>
              <a:rPr lang="es-CO" b="1" smtClean="0">
                <a:solidFill>
                  <a:schemeClr val="bg1"/>
                </a:solidFill>
              </a:rPr>
              <a:t>Ley 819 de 2003 – Art. 8</a:t>
            </a:r>
            <a:endParaRPr lang="es-ES" smtClean="0">
              <a:solidFill>
                <a:schemeClr val="bg1"/>
              </a:solidFill>
            </a:endParaRPr>
          </a:p>
        </p:txBody>
      </p:sp>
      <p:sp>
        <p:nvSpPr>
          <p:cNvPr id="6" name="Text Box 3"/>
          <p:cNvSpPr txBox="1">
            <a:spLocks noChangeArrowheads="1"/>
          </p:cNvSpPr>
          <p:nvPr/>
        </p:nvSpPr>
        <p:spPr bwMode="auto">
          <a:xfrm>
            <a:off x="785813" y="1571625"/>
            <a:ext cx="7205662" cy="3786188"/>
          </a:xfrm>
          <a:prstGeom prst="rect">
            <a:avLst/>
          </a:prstGeom>
          <a:noFill/>
          <a:ln w="9525">
            <a:noFill/>
            <a:miter lim="800000"/>
            <a:headEnd/>
            <a:tailEnd/>
          </a:ln>
        </p:spPr>
        <p:txBody>
          <a:bodyPr>
            <a:spAutoFit/>
          </a:bodyPr>
          <a:lstStyle/>
          <a:p>
            <a:pPr marL="85725" lvl="1" algn="just">
              <a:defRPr/>
            </a:pPr>
            <a:r>
              <a:rPr lang="es-ES" sz="2000" b="1" i="1" dirty="0">
                <a:latin typeface="+mj-lt"/>
              </a:rPr>
              <a:t>“ARTÍCULO 8o. REGLAMENTACIÓN A LA PROGRAMACIÓN PRESUPUESTAL</a:t>
            </a:r>
            <a:r>
              <a:rPr lang="es-ES" sz="2000" i="1" dirty="0">
                <a:latin typeface="+mj-lt"/>
              </a:rPr>
              <a:t>. La preparación y elaboración del presupuesto general de la Nación y el de las Entidades Territoriales, deberá sujetarse a los correspondientes Marcos Fiscales de Mediano Plazo de manera que las apropiaciones presupuestales aprobadas por el Congreso de la República, las Asambleas y los Concejos, puedan </a:t>
            </a:r>
            <a:r>
              <a:rPr lang="es-ES" sz="2000" b="1" i="1" u="sng" dirty="0">
                <a:solidFill>
                  <a:srgbClr val="990033"/>
                </a:solidFill>
                <a:latin typeface="+mj-lt"/>
              </a:rPr>
              <a:t>ejecutarse</a:t>
            </a:r>
            <a:r>
              <a:rPr lang="es-ES" sz="2000" i="1" dirty="0">
                <a:latin typeface="+mj-lt"/>
              </a:rPr>
              <a:t> en su totalidad durante la vigencia fiscal correspondiente. </a:t>
            </a:r>
          </a:p>
          <a:p>
            <a:pPr marL="544513" lvl="1" algn="just">
              <a:defRPr/>
            </a:pPr>
            <a:endParaRPr lang="es-ES" sz="2000" i="1" dirty="0">
              <a:latin typeface="+mj-lt"/>
            </a:endParaRPr>
          </a:p>
          <a:p>
            <a:pPr marL="0" lvl="1" algn="just">
              <a:defRPr/>
            </a:pPr>
            <a:r>
              <a:rPr lang="es-ES" sz="2000" i="1" dirty="0">
                <a:latin typeface="+mj-lt"/>
              </a:rPr>
              <a:t>(…)</a:t>
            </a:r>
          </a:p>
          <a:p>
            <a:pPr marL="544513" lvl="1" algn="just">
              <a:defRPr/>
            </a:pPr>
            <a:endParaRPr lang="es-ES" sz="2000" i="1" dirty="0">
              <a:latin typeface="+mj-lt"/>
            </a:endParaRPr>
          </a:p>
          <a:p>
            <a:pPr marL="0" lvl="1" algn="just">
              <a:defRPr/>
            </a:pPr>
            <a:r>
              <a:rPr lang="es-ES" sz="2000" i="1" dirty="0">
                <a:latin typeface="+mj-lt"/>
              </a:rPr>
              <a:t> </a:t>
            </a:r>
            <a:endParaRPr lang="es-CO" sz="2800" dirty="0">
              <a:latin typeface="+mj-lt"/>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61448" name="4 Marcador de contenido"/>
          <p:cNvSpPr>
            <a:spLocks noGrp="1"/>
          </p:cNvSpPr>
          <p:nvPr>
            <p:ph idx="1"/>
          </p:nvPr>
        </p:nvSpPr>
        <p:spPr>
          <a:xfrm>
            <a:off x="3419475" y="188913"/>
            <a:ext cx="5724525" cy="576262"/>
          </a:xfrm>
        </p:spPr>
        <p:txBody>
          <a:bodyPr/>
          <a:lstStyle/>
          <a:p>
            <a:pPr algn="ctr" eaLnBrk="1" hangingPunct="1">
              <a:lnSpc>
                <a:spcPct val="80000"/>
              </a:lnSpc>
              <a:buFont typeface="Arial" pitchFamily="34" charset="0"/>
              <a:buNone/>
            </a:pPr>
            <a:r>
              <a:rPr lang="es-CO" b="1" smtClean="0">
                <a:solidFill>
                  <a:schemeClr val="bg1"/>
                </a:solidFill>
              </a:rPr>
              <a:t>Ley 819 de 2003 – Art. 8</a:t>
            </a:r>
            <a:endParaRPr lang="es-ES" smtClean="0">
              <a:solidFill>
                <a:schemeClr val="bg1"/>
              </a:solidFill>
            </a:endParaRPr>
          </a:p>
        </p:txBody>
      </p:sp>
      <p:sp>
        <p:nvSpPr>
          <p:cNvPr id="7" name="Text Box 3"/>
          <p:cNvSpPr txBox="1">
            <a:spLocks noChangeArrowheads="1"/>
          </p:cNvSpPr>
          <p:nvPr/>
        </p:nvSpPr>
        <p:spPr bwMode="auto">
          <a:xfrm>
            <a:off x="323850" y="1041400"/>
            <a:ext cx="7886700" cy="5692775"/>
          </a:xfrm>
          <a:prstGeom prst="rect">
            <a:avLst/>
          </a:prstGeom>
          <a:noFill/>
          <a:ln w="9525">
            <a:noFill/>
            <a:miter lim="800000"/>
            <a:headEnd/>
            <a:tailEnd/>
          </a:ln>
        </p:spPr>
        <p:txBody>
          <a:bodyPr>
            <a:spAutoFit/>
          </a:bodyPr>
          <a:lstStyle/>
          <a:p>
            <a:pPr marL="544513" lvl="1" algn="just">
              <a:defRPr/>
            </a:pPr>
            <a:r>
              <a:rPr lang="es-CO" i="1" dirty="0">
                <a:latin typeface="+mj-lt"/>
              </a:rPr>
              <a:t>(…)</a:t>
            </a:r>
          </a:p>
          <a:p>
            <a:pPr marL="1001713" lvl="2" algn="just">
              <a:defRPr/>
            </a:pPr>
            <a:endParaRPr lang="es-ES" i="1" dirty="0">
              <a:latin typeface="+mj-lt"/>
            </a:endParaRPr>
          </a:p>
          <a:p>
            <a:pPr marL="809625" lvl="2" algn="just">
              <a:defRPr/>
            </a:pPr>
            <a:r>
              <a:rPr lang="es-ES" sz="2000" i="1" dirty="0">
                <a:latin typeface="+mj-lt"/>
              </a:rPr>
              <a:t>PARÁGRAFO TRANSITORIO. </a:t>
            </a:r>
            <a:r>
              <a:rPr lang="es-CO" sz="2000" i="1" dirty="0">
                <a:latin typeface="+mj-lt"/>
              </a:rPr>
              <a:t>Parágrafo transitorio. Lo preceptuado en este artículo empezará a regir, una vez sea culminada la siguiente transición:</a:t>
            </a:r>
          </a:p>
          <a:p>
            <a:pPr marL="1001713" lvl="2" algn="just">
              <a:defRPr/>
            </a:pPr>
            <a:endParaRPr lang="es-CO" sz="1400" i="1" dirty="0">
              <a:latin typeface="+mj-lt"/>
            </a:endParaRPr>
          </a:p>
          <a:p>
            <a:pPr marL="809625" lvl="2" algn="just">
              <a:defRPr/>
            </a:pPr>
            <a:r>
              <a:rPr lang="es-CO" sz="2000" i="1" dirty="0">
                <a:latin typeface="+mj-lt"/>
              </a:rPr>
              <a:t>El treinta por ciento (30%) de las reservas del Presupuesto General de la Nación y de las Entidades Territoriales que se constituyan al cierre de la vigencia fiscal del 2004 se atenderán con cargo al presupuesto del año 2005. A su vez, el setenta por ciento (70%) de las reservas del Presupuesto General de la Nación y de las Entidades Territoriales que se constituyan al cierre de la vigencia fiscal de 2005 se atenderán con cargo al presupuesto del año 2006.</a:t>
            </a:r>
          </a:p>
          <a:p>
            <a:pPr marL="1001713" lvl="2" algn="just">
              <a:defRPr/>
            </a:pPr>
            <a:endParaRPr lang="es-CO" sz="1400" i="1" dirty="0">
              <a:latin typeface="+mj-lt"/>
            </a:endParaRPr>
          </a:p>
          <a:p>
            <a:pPr marL="809625" lvl="2" algn="just">
              <a:defRPr/>
            </a:pPr>
            <a:r>
              <a:rPr lang="es-CO" sz="2000" i="1" dirty="0">
                <a:latin typeface="+mj-lt"/>
              </a:rPr>
              <a:t>Para lo cual, el Gobierno Nacional y los Gobiernos Territoriales, respectivamente harán por decreto los ajustes correspondientes.”</a:t>
            </a:r>
          </a:p>
          <a:p>
            <a:pPr marL="544513" lvl="1" algn="just">
              <a:defRPr/>
            </a:pPr>
            <a:r>
              <a:rPr lang="es-ES" sz="2000" i="1" dirty="0">
                <a:latin typeface="+mj-lt"/>
              </a:rPr>
              <a:t> </a:t>
            </a:r>
          </a:p>
          <a:p>
            <a:pPr algn="ctr">
              <a:defRPr/>
            </a:pPr>
            <a:r>
              <a:rPr lang="es-CO" sz="2000" b="1" u="sng" dirty="0">
                <a:solidFill>
                  <a:srgbClr val="990033"/>
                </a:solidFill>
                <a:latin typeface="+mj-lt"/>
              </a:rPr>
              <a:t>Este artículo no ha tenido ninguna </a:t>
            </a:r>
          </a:p>
          <a:p>
            <a:pPr algn="ctr">
              <a:defRPr/>
            </a:pPr>
            <a:r>
              <a:rPr lang="es-CO" sz="2000" b="1" u="sng" dirty="0">
                <a:solidFill>
                  <a:srgbClr val="990033"/>
                </a:solidFill>
                <a:latin typeface="+mj-lt"/>
              </a:rPr>
              <a:t>modificación con Ley posterior</a:t>
            </a:r>
            <a:endParaRPr lang="es-CO" sz="2000" dirty="0">
              <a:latin typeface="+mj-lt"/>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64520" name="4 Marcador de contenido"/>
          <p:cNvSpPr>
            <a:spLocks noGrp="1"/>
          </p:cNvSpPr>
          <p:nvPr>
            <p:ph idx="1"/>
          </p:nvPr>
        </p:nvSpPr>
        <p:spPr>
          <a:xfrm>
            <a:off x="3419475" y="188913"/>
            <a:ext cx="5724525" cy="576262"/>
          </a:xfrm>
        </p:spPr>
        <p:txBody>
          <a:bodyPr/>
          <a:lstStyle/>
          <a:p>
            <a:pPr algn="ctr" eaLnBrk="1" hangingPunct="1">
              <a:lnSpc>
                <a:spcPct val="80000"/>
              </a:lnSpc>
              <a:buFont typeface="Arial" pitchFamily="34" charset="0"/>
              <a:buNone/>
            </a:pPr>
            <a:r>
              <a:rPr lang="es-CO" b="1" smtClean="0">
                <a:solidFill>
                  <a:schemeClr val="bg1"/>
                </a:solidFill>
              </a:rPr>
              <a:t>Decreto 714 de 1996 – Art. 61</a:t>
            </a:r>
            <a:endParaRPr lang="es-ES" smtClean="0">
              <a:solidFill>
                <a:schemeClr val="bg1"/>
              </a:solidFill>
            </a:endParaRPr>
          </a:p>
        </p:txBody>
      </p:sp>
      <p:sp>
        <p:nvSpPr>
          <p:cNvPr id="8" name="Text Box 3"/>
          <p:cNvSpPr txBox="1">
            <a:spLocks noChangeArrowheads="1"/>
          </p:cNvSpPr>
          <p:nvPr/>
        </p:nvSpPr>
        <p:spPr bwMode="auto">
          <a:xfrm>
            <a:off x="323850" y="836613"/>
            <a:ext cx="8135938" cy="5354637"/>
          </a:xfrm>
          <a:prstGeom prst="rect">
            <a:avLst/>
          </a:prstGeom>
          <a:noFill/>
          <a:ln w="9525">
            <a:noFill/>
            <a:miter lim="800000"/>
            <a:headEnd/>
            <a:tailEnd/>
          </a:ln>
        </p:spPr>
        <p:txBody>
          <a:bodyPr>
            <a:spAutoFit/>
          </a:bodyPr>
          <a:lstStyle/>
          <a:p>
            <a:pPr algn="just">
              <a:defRPr/>
            </a:pPr>
            <a:endParaRPr lang="es-CO" b="1" dirty="0">
              <a:solidFill>
                <a:srgbClr val="003399"/>
              </a:solidFill>
              <a:latin typeface="+mn-lt"/>
            </a:endParaRPr>
          </a:p>
          <a:p>
            <a:pPr marL="266700" lvl="1" algn="just">
              <a:defRPr/>
            </a:pPr>
            <a:r>
              <a:rPr lang="es-ES" i="1" dirty="0">
                <a:latin typeface="+mn-lt"/>
              </a:rPr>
              <a:t>“</a:t>
            </a:r>
            <a:r>
              <a:rPr lang="es-ES" b="1" i="1" dirty="0">
                <a:latin typeface="+mn-lt"/>
              </a:rPr>
              <a:t>Artículo 61º.- De las Apropiaciones y Reservas. </a:t>
            </a:r>
            <a:r>
              <a:rPr lang="es-ES" i="1" dirty="0">
                <a:latin typeface="+mn-lt"/>
              </a:rPr>
              <a:t>Las apropiaciones incluidas en el Presupuesto Anual del Distrito </a:t>
            </a:r>
            <a:r>
              <a:rPr lang="es-ES" b="1" i="1" u="sng" dirty="0">
                <a:solidFill>
                  <a:srgbClr val="990033"/>
                </a:solidFill>
                <a:latin typeface="+mn-lt"/>
              </a:rPr>
              <a:t>son autorizaciones máximas de gastos que el Concejo aprueba para ser ejecutadas o comprometidas durante la vigencia fiscal respectiva</a:t>
            </a:r>
            <a:r>
              <a:rPr lang="es-ES" i="1" dirty="0">
                <a:latin typeface="+mn-lt"/>
              </a:rPr>
              <a:t>. Después del 31 de diciembre de cada año, estas autorizaciones expiran y en consecuencia no podrán comprometerse, adicionarse, transferirse ni </a:t>
            </a:r>
            <a:r>
              <a:rPr lang="es-ES" i="1" dirty="0" err="1">
                <a:latin typeface="+mn-lt"/>
              </a:rPr>
              <a:t>contracreditarse</a:t>
            </a:r>
            <a:r>
              <a:rPr lang="es-ES" i="1" dirty="0">
                <a:latin typeface="+mn-lt"/>
              </a:rPr>
              <a:t>.</a:t>
            </a:r>
          </a:p>
          <a:p>
            <a:pPr marL="266700" lvl="1" algn="just">
              <a:defRPr/>
            </a:pPr>
            <a:endParaRPr lang="es-ES" i="1" dirty="0">
              <a:latin typeface="+mn-lt"/>
            </a:endParaRPr>
          </a:p>
          <a:p>
            <a:pPr marL="266700" lvl="1" algn="just">
              <a:defRPr/>
            </a:pPr>
            <a:r>
              <a:rPr lang="es-ES" i="1" dirty="0">
                <a:latin typeface="+mn-lt"/>
              </a:rPr>
              <a:t>Al cierre de la vigencia fiscal cada organismo y entidad </a:t>
            </a:r>
            <a:r>
              <a:rPr lang="es-ES" b="1" i="1" u="sng" dirty="0">
                <a:solidFill>
                  <a:srgbClr val="990033"/>
                </a:solidFill>
                <a:latin typeface="+mn-lt"/>
              </a:rPr>
              <a:t>constituirá las reservas presupuestales con los compromisos que al 31 de diciembre no se hayan cumplido, siempre y cuando estén legalmente contraídos y desarrollen el objeto de la apropiación</a:t>
            </a:r>
            <a:r>
              <a:rPr lang="es-ES" i="1" dirty="0">
                <a:solidFill>
                  <a:srgbClr val="990033"/>
                </a:solidFill>
                <a:latin typeface="+mn-lt"/>
              </a:rPr>
              <a:t>.</a:t>
            </a:r>
            <a:r>
              <a:rPr lang="es-ES" i="1" dirty="0">
                <a:latin typeface="+mn-lt"/>
              </a:rPr>
              <a:t> Las reservas presupuestales solo podrán utilizarse para cancelar los compromisos que le dieron origen.</a:t>
            </a:r>
          </a:p>
          <a:p>
            <a:pPr marL="266700" lvl="1" algn="just">
              <a:defRPr/>
            </a:pPr>
            <a:endParaRPr lang="es-ES" i="1" dirty="0">
              <a:latin typeface="+mn-lt"/>
            </a:endParaRPr>
          </a:p>
          <a:p>
            <a:pPr marL="266700" lvl="1" algn="just">
              <a:defRPr/>
            </a:pPr>
            <a:r>
              <a:rPr lang="es-ES" i="1" dirty="0">
                <a:latin typeface="+mn-lt"/>
              </a:rPr>
              <a:t>Igualmente, cada organismo y entidad constituirá al 31 de diciembre de cada año cuentas por pagar con las obligaciones correspondientes a los anticipos pactados en los contratos de la entrega de bienes y servicios.</a:t>
            </a:r>
          </a:p>
          <a:p>
            <a:pPr marL="266700" lvl="1" algn="just">
              <a:defRPr/>
            </a:pPr>
            <a:r>
              <a:rPr lang="es-ES" i="1" dirty="0">
                <a:latin typeface="+mn-lt"/>
              </a:rPr>
              <a:t>El Gobierno Distrital establecerá los requisitos y plazos que deben observar para el cumplimiento del presente artículo.”</a:t>
            </a:r>
            <a:endParaRPr lang="es-CO" dirty="0">
              <a:latin typeface="+mn-lt"/>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67592" name="4 Marcador de contenido"/>
          <p:cNvSpPr>
            <a:spLocks noGrp="1"/>
          </p:cNvSpPr>
          <p:nvPr>
            <p:ph idx="1"/>
          </p:nvPr>
        </p:nvSpPr>
        <p:spPr>
          <a:xfrm>
            <a:off x="3419475" y="115888"/>
            <a:ext cx="5400675" cy="576262"/>
          </a:xfrm>
        </p:spPr>
        <p:txBody>
          <a:bodyPr/>
          <a:lstStyle/>
          <a:p>
            <a:pPr algn="ctr" eaLnBrk="1" hangingPunct="1">
              <a:lnSpc>
                <a:spcPct val="80000"/>
              </a:lnSpc>
              <a:buFont typeface="Arial" pitchFamily="34" charset="0"/>
              <a:buNone/>
            </a:pPr>
            <a:r>
              <a:rPr lang="es-CO" b="1" smtClean="0">
                <a:solidFill>
                  <a:schemeClr val="bg1"/>
                </a:solidFill>
              </a:rPr>
              <a:t>Circular PGN 026 de 2011</a:t>
            </a:r>
            <a:endParaRPr lang="es-ES" smtClean="0">
              <a:solidFill>
                <a:schemeClr val="bg1"/>
              </a:solidFill>
            </a:endParaRPr>
          </a:p>
        </p:txBody>
      </p:sp>
      <p:sp>
        <p:nvSpPr>
          <p:cNvPr id="6" name="5 CuadroTexto"/>
          <p:cNvSpPr txBox="1">
            <a:spLocks noChangeArrowheads="1"/>
          </p:cNvSpPr>
          <p:nvPr/>
        </p:nvSpPr>
        <p:spPr bwMode="auto">
          <a:xfrm>
            <a:off x="539750" y="1125538"/>
            <a:ext cx="8001000" cy="5230812"/>
          </a:xfrm>
          <a:prstGeom prst="rect">
            <a:avLst/>
          </a:prstGeom>
          <a:noFill/>
          <a:ln w="9525">
            <a:noFill/>
            <a:miter lim="800000"/>
            <a:headEnd/>
            <a:tailEnd/>
          </a:ln>
        </p:spPr>
        <p:txBody>
          <a:bodyPr>
            <a:spAutoFit/>
          </a:bodyPr>
          <a:lstStyle/>
          <a:p>
            <a:pPr algn="ctr">
              <a:defRPr/>
            </a:pPr>
            <a:r>
              <a:rPr lang="es-CO" sz="2000" b="1" i="1" dirty="0">
                <a:solidFill>
                  <a:srgbClr val="990033"/>
                </a:solidFill>
                <a:latin typeface="+mn-lt"/>
              </a:rPr>
              <a:t>“Lineamientos generales en relación con la contratación de operaciones de crédito público al final de una vigencia fiscal y en especial la última del período de Gobierno”</a:t>
            </a:r>
          </a:p>
          <a:p>
            <a:pPr>
              <a:defRPr/>
            </a:pPr>
            <a:endParaRPr lang="es-CO" sz="1400" dirty="0">
              <a:latin typeface="+mn-lt"/>
            </a:endParaRPr>
          </a:p>
          <a:p>
            <a:pPr>
              <a:defRPr/>
            </a:pPr>
            <a:r>
              <a:rPr lang="es-CO" sz="2000" dirty="0">
                <a:latin typeface="+mn-lt"/>
              </a:rPr>
              <a:t>“(…)</a:t>
            </a:r>
          </a:p>
          <a:p>
            <a:pPr>
              <a:defRPr/>
            </a:pPr>
            <a:endParaRPr lang="es-CO" sz="2000" dirty="0">
              <a:latin typeface="+mn-lt"/>
            </a:endParaRPr>
          </a:p>
          <a:p>
            <a:pPr algn="just">
              <a:defRPr/>
            </a:pPr>
            <a:r>
              <a:rPr lang="es-CO" sz="2000" i="1" dirty="0">
                <a:latin typeface="+mn-lt"/>
              </a:rPr>
              <a:t>3. En tal sentido, cuando la ejecución de los gastos supera la vigencia fiscal, la Ley 819 de 2003, </a:t>
            </a:r>
            <a:r>
              <a:rPr lang="es-CO" sz="2000" b="1" i="1" u="sng" dirty="0">
                <a:latin typeface="+mn-lt"/>
              </a:rPr>
              <a:t>no permite la constitución de reservas presupuestales, a menos que se trate de casos excepcionales o de fuerza mayor debidamente reglamentados en el Estatuto Orgánico de Presupuesto de la entidad territorial</a:t>
            </a:r>
            <a:r>
              <a:rPr lang="es-CO" sz="2000" i="1" dirty="0">
                <a:latin typeface="+mn-lt"/>
              </a:rPr>
              <a:t>. Para los casos en que la administración territorial prevea que los bienes o servicios contratados se van a recibir después del cierre de la vigencia en curso, el Artículo 12 de la Ley 819 de 2003 establece que se debe recurrir al mecanismo de vigencias futuras, el cual en todo caso no está autorizado en el último año del período de gobierno. </a:t>
            </a:r>
            <a:endParaRPr lang="es-CO" sz="2000" dirty="0">
              <a:latin typeface="+mn-lt"/>
            </a:endParaRPr>
          </a:p>
          <a:p>
            <a:pPr>
              <a:defRPr/>
            </a:pPr>
            <a:endParaRPr lang="es-CO" sz="2000" dirty="0">
              <a:latin typeface="+mn-lt"/>
            </a:endParaRPr>
          </a:p>
          <a:p>
            <a:pPr>
              <a:defRPr/>
            </a:pPr>
            <a:r>
              <a:rPr lang="es-CO" sz="2000" dirty="0">
                <a:latin typeface="+mn-lt"/>
              </a:rPr>
              <a:t>(..)”. </a:t>
            </a:r>
            <a:r>
              <a:rPr lang="es-CO" sz="1400" dirty="0">
                <a:latin typeface="+mn-lt"/>
              </a:rPr>
              <a:t>(Negrilla y subrayado fuera de texto).</a:t>
            </a:r>
            <a:endParaRPr lang="es-ES" sz="2000" dirty="0">
              <a:latin typeface="+mn-lt"/>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0664" name="4 Marcador de contenido"/>
          <p:cNvSpPr>
            <a:spLocks noGrp="1"/>
          </p:cNvSpPr>
          <p:nvPr>
            <p:ph idx="1"/>
          </p:nvPr>
        </p:nvSpPr>
        <p:spPr>
          <a:xfrm>
            <a:off x="3419475" y="115888"/>
            <a:ext cx="5400675" cy="576262"/>
          </a:xfrm>
        </p:spPr>
        <p:txBody>
          <a:bodyPr/>
          <a:lstStyle/>
          <a:p>
            <a:pPr algn="ctr" eaLnBrk="1" hangingPunct="1">
              <a:lnSpc>
                <a:spcPct val="80000"/>
              </a:lnSpc>
              <a:buFont typeface="Arial" pitchFamily="34" charset="0"/>
              <a:buNone/>
            </a:pPr>
            <a:r>
              <a:rPr lang="es-CO" b="1" smtClean="0">
                <a:solidFill>
                  <a:schemeClr val="bg1"/>
                </a:solidFill>
              </a:rPr>
              <a:t>Circular PGN 031 de 2011</a:t>
            </a:r>
            <a:endParaRPr lang="es-ES" smtClean="0">
              <a:solidFill>
                <a:schemeClr val="bg1"/>
              </a:solidFill>
            </a:endParaRPr>
          </a:p>
        </p:txBody>
      </p:sp>
      <p:sp>
        <p:nvSpPr>
          <p:cNvPr id="7" name="5 CuadroTexto"/>
          <p:cNvSpPr txBox="1">
            <a:spLocks noChangeArrowheads="1"/>
          </p:cNvSpPr>
          <p:nvPr/>
        </p:nvSpPr>
        <p:spPr bwMode="auto">
          <a:xfrm>
            <a:off x="539750" y="749300"/>
            <a:ext cx="7920038" cy="5632450"/>
          </a:xfrm>
          <a:prstGeom prst="rect">
            <a:avLst/>
          </a:prstGeom>
          <a:noFill/>
          <a:ln w="9525">
            <a:noFill/>
            <a:miter lim="800000"/>
            <a:headEnd/>
            <a:tailEnd/>
          </a:ln>
        </p:spPr>
        <p:txBody>
          <a:bodyPr>
            <a:spAutoFit/>
          </a:bodyPr>
          <a:lstStyle/>
          <a:p>
            <a:pPr algn="ctr">
              <a:defRPr/>
            </a:pPr>
            <a:r>
              <a:rPr lang="es-CO" sz="2000" b="1" i="1" dirty="0">
                <a:solidFill>
                  <a:srgbClr val="990033"/>
                </a:solidFill>
                <a:latin typeface="+mn-lt"/>
              </a:rPr>
              <a:t>“Alcance Circular 026 de 2011”</a:t>
            </a:r>
          </a:p>
          <a:p>
            <a:pPr>
              <a:defRPr/>
            </a:pPr>
            <a:endParaRPr lang="es-CO" sz="2000" dirty="0">
              <a:latin typeface="+mn-lt"/>
            </a:endParaRPr>
          </a:p>
          <a:p>
            <a:pPr algn="just">
              <a:defRPr/>
            </a:pPr>
            <a:r>
              <a:rPr lang="es-CO" sz="2000" dirty="0">
                <a:latin typeface="+mn-lt"/>
              </a:rPr>
              <a:t>“(…)  </a:t>
            </a:r>
            <a:r>
              <a:rPr lang="es-CO" sz="2000" i="1" dirty="0">
                <a:latin typeface="+mn-lt"/>
              </a:rPr>
              <a:t>De acuerdo con el artículo 8 de la Ley 819 de 2003, de manera general, las entidades territoriales sólo pueden incorporar dentro de sus presupuestos aquellos gastos que se van a ejecutar en la respectiva vigencia fiscal, por lo cual, los contratos que así se suscriban deben ejecutarse en la correspondiente anualidad.</a:t>
            </a:r>
          </a:p>
          <a:p>
            <a:pPr algn="just">
              <a:defRPr/>
            </a:pPr>
            <a:endParaRPr lang="es-CO" sz="2000" i="1" dirty="0">
              <a:latin typeface="+mn-lt"/>
            </a:endParaRPr>
          </a:p>
          <a:p>
            <a:pPr algn="just">
              <a:defRPr/>
            </a:pPr>
            <a:r>
              <a:rPr lang="es-CO" sz="2000" i="1" dirty="0">
                <a:latin typeface="+mn-lt"/>
              </a:rPr>
              <a:t>(…) el uso excepcional de las reservas presupuestales ante la verificación de </a:t>
            </a:r>
            <a:r>
              <a:rPr lang="es-CO" sz="2000" b="1" i="1" u="sng" dirty="0">
                <a:solidFill>
                  <a:srgbClr val="990033"/>
                </a:solidFill>
                <a:latin typeface="+mn-lt"/>
              </a:rPr>
              <a:t>eventos imprevisibles </a:t>
            </a:r>
            <a:r>
              <a:rPr lang="es-CO" sz="2000" i="1" dirty="0">
                <a:latin typeface="+mn-lt"/>
              </a:rPr>
              <a:t>se complementa en aquellos eventos en los que de manera sustancial se afecte el </a:t>
            </a:r>
            <a:r>
              <a:rPr lang="es-CO" sz="2000" b="1" i="1" u="sng" dirty="0">
                <a:solidFill>
                  <a:srgbClr val="990033"/>
                </a:solidFill>
                <a:latin typeface="+mn-lt"/>
              </a:rPr>
              <a:t>ejercicio básico de la función pública</a:t>
            </a:r>
            <a:r>
              <a:rPr lang="es-CO" sz="2000" i="1" dirty="0">
                <a:latin typeface="+mn-lt"/>
              </a:rPr>
              <a:t>, caso en el cual las entidades territoriales que decidan constituir reservas presupuestales deberán justificarlas por el ordenador del gasto y el jefe de presupuesto.</a:t>
            </a:r>
          </a:p>
          <a:p>
            <a:pPr algn="just">
              <a:defRPr/>
            </a:pPr>
            <a:endParaRPr lang="es-CO" sz="2000" i="1" dirty="0">
              <a:latin typeface="+mn-lt"/>
            </a:endParaRPr>
          </a:p>
          <a:p>
            <a:pPr algn="just">
              <a:defRPr/>
            </a:pPr>
            <a:r>
              <a:rPr lang="es-CO" sz="2000" i="1" dirty="0">
                <a:latin typeface="+mn-lt"/>
              </a:rPr>
              <a:t>Las reservas presupuestales no se podrán utilizar para resolver deficiencias generadas en la falta de planeación por parte de las entidades territoriales.”</a:t>
            </a:r>
            <a:endParaRPr lang="es-ES" sz="2000" i="1" dirty="0">
              <a:latin typeface="+mn-lt"/>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771800" y="0"/>
            <a:ext cx="6372200"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771800"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1688" name="4 Marcador de contenido"/>
          <p:cNvSpPr>
            <a:spLocks noGrp="1"/>
          </p:cNvSpPr>
          <p:nvPr>
            <p:ph idx="1"/>
          </p:nvPr>
        </p:nvSpPr>
        <p:spPr>
          <a:xfrm>
            <a:off x="2771775" y="115888"/>
            <a:ext cx="6048375" cy="576262"/>
          </a:xfrm>
        </p:spPr>
        <p:txBody>
          <a:bodyPr/>
          <a:lstStyle/>
          <a:p>
            <a:pPr algn="ctr" eaLnBrk="1" hangingPunct="1">
              <a:lnSpc>
                <a:spcPct val="80000"/>
              </a:lnSpc>
              <a:buFont typeface="Arial" pitchFamily="34" charset="0"/>
              <a:buNone/>
            </a:pPr>
            <a:r>
              <a:rPr lang="es-CO" sz="3100" b="1" smtClean="0">
                <a:solidFill>
                  <a:schemeClr val="bg1"/>
                </a:solidFill>
              </a:rPr>
              <a:t>Circular Externa CGR 16-01-2012</a:t>
            </a:r>
            <a:endParaRPr lang="es-ES" sz="3100" smtClean="0">
              <a:solidFill>
                <a:schemeClr val="bg1"/>
              </a:solidFill>
            </a:endParaRPr>
          </a:p>
        </p:txBody>
      </p:sp>
      <p:sp>
        <p:nvSpPr>
          <p:cNvPr id="6" name="5 CuadroTexto"/>
          <p:cNvSpPr txBox="1">
            <a:spLocks noChangeArrowheads="1"/>
          </p:cNvSpPr>
          <p:nvPr/>
        </p:nvSpPr>
        <p:spPr bwMode="auto">
          <a:xfrm>
            <a:off x="395288" y="1125538"/>
            <a:ext cx="8064500" cy="5570537"/>
          </a:xfrm>
          <a:prstGeom prst="rect">
            <a:avLst/>
          </a:prstGeom>
          <a:noFill/>
          <a:ln w="9525">
            <a:noFill/>
            <a:miter lim="800000"/>
            <a:headEnd/>
            <a:tailEnd/>
          </a:ln>
        </p:spPr>
        <p:txBody>
          <a:bodyPr>
            <a:spAutoFit/>
          </a:bodyPr>
          <a:lstStyle/>
          <a:p>
            <a:pPr algn="ctr">
              <a:defRPr/>
            </a:pPr>
            <a:r>
              <a:rPr lang="es-CO" sz="2000" b="1" i="1" dirty="0">
                <a:solidFill>
                  <a:srgbClr val="990033"/>
                </a:solidFill>
                <a:latin typeface="+mn-lt"/>
              </a:rPr>
              <a:t>“Verificación cumplimiento de requisitos para la refrendación de reservas de apropiación y cuentas por pagar al cierre vigencia 2012”</a:t>
            </a:r>
          </a:p>
          <a:p>
            <a:pPr>
              <a:defRPr/>
            </a:pPr>
            <a:endParaRPr lang="es-CO" sz="2000" dirty="0">
              <a:latin typeface="+mn-lt"/>
            </a:endParaRPr>
          </a:p>
          <a:p>
            <a:pPr algn="just">
              <a:defRPr/>
            </a:pPr>
            <a:r>
              <a:rPr lang="es-CO" sz="2000" dirty="0">
                <a:latin typeface="+mn-lt"/>
              </a:rPr>
              <a:t>“(…)</a:t>
            </a:r>
            <a:r>
              <a:rPr lang="es-ES" sz="2000" i="1" dirty="0">
                <a:latin typeface="+mn-lt"/>
              </a:rPr>
              <a:t> las entidades deben pactar recibo a satisfacción de bienes, servicios y obras antes de 31 de diciembre de cada año, a no ser que cuenten con autorización de vigencias futuras. Por lo anterior, </a:t>
            </a:r>
            <a:r>
              <a:rPr lang="es-ES" sz="2000" i="1" u="sng" dirty="0">
                <a:latin typeface="+mn-lt"/>
              </a:rPr>
              <a:t>se evaluará si al momento de suscribir los contratos que ocasionaron la constitución de reservas, se dio cumplimiento al principio de la anualidad y a los procedimientos legales correspondientes</a:t>
            </a:r>
            <a:r>
              <a:rPr lang="es-ES" sz="2000" i="1" dirty="0">
                <a:latin typeface="+mn-lt"/>
              </a:rPr>
              <a:t>. </a:t>
            </a:r>
          </a:p>
          <a:p>
            <a:pPr algn="just">
              <a:defRPr/>
            </a:pPr>
            <a:endParaRPr lang="es-ES" sz="2000" i="1" dirty="0">
              <a:latin typeface="+mn-lt"/>
            </a:endParaRPr>
          </a:p>
          <a:p>
            <a:pPr algn="just">
              <a:defRPr/>
            </a:pPr>
            <a:r>
              <a:rPr lang="es-CO" sz="2000" i="1" dirty="0">
                <a:latin typeface="+mn-lt"/>
              </a:rPr>
              <a:t>Ahora bien, no está de más señalar que cuando por las características del tipo de bien o servicio que se espera recibir, su</a:t>
            </a:r>
            <a:r>
              <a:rPr lang="es-CO" sz="2000" b="1" i="1" dirty="0">
                <a:latin typeface="+mn-lt"/>
              </a:rPr>
              <a:t> recibo de conformidad</a:t>
            </a:r>
            <a:r>
              <a:rPr lang="es-CO" sz="2000" i="1" dirty="0">
                <a:latin typeface="+mn-lt"/>
              </a:rPr>
              <a:t>, tenga lugar en forma razonable y justificada en vigencias siguientes a la de la celebración del compromiso, debe contarse previamente y sin excepción con autorización por parte del CONFIS o de quien este delegue para asumir obligaciones con cargo a presupuesto de vigencias futuras … </a:t>
            </a:r>
          </a:p>
          <a:p>
            <a:pPr algn="just">
              <a:defRPr/>
            </a:pPr>
            <a:r>
              <a:rPr lang="es-CO" sz="2000" i="1" dirty="0">
                <a:latin typeface="+mn-lt"/>
              </a:rPr>
              <a:t>(…)”. </a:t>
            </a:r>
          </a:p>
          <a:p>
            <a:pPr algn="just">
              <a:defRPr/>
            </a:pPr>
            <a:r>
              <a:rPr lang="es-CO" sz="1600" i="1" dirty="0">
                <a:latin typeface="+mn-lt"/>
              </a:rPr>
              <a:t>Subrayado fuera de texto. </a:t>
            </a:r>
            <a:endParaRPr lang="es-CO" sz="1600" dirty="0">
              <a:latin typeface="+mn-lt"/>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771800" y="0"/>
            <a:ext cx="6372200"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771800"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1688" name="4 Marcador de contenido"/>
          <p:cNvSpPr>
            <a:spLocks noGrp="1"/>
          </p:cNvSpPr>
          <p:nvPr>
            <p:ph idx="1"/>
          </p:nvPr>
        </p:nvSpPr>
        <p:spPr>
          <a:xfrm>
            <a:off x="2771775" y="-27384"/>
            <a:ext cx="6372225" cy="864096"/>
          </a:xfrm>
        </p:spPr>
        <p:txBody>
          <a:bodyPr/>
          <a:lstStyle/>
          <a:p>
            <a:pPr algn="ctr" eaLnBrk="1" hangingPunct="1">
              <a:lnSpc>
                <a:spcPct val="80000"/>
              </a:lnSpc>
              <a:buFont typeface="Arial" pitchFamily="34" charset="0"/>
              <a:buNone/>
            </a:pPr>
            <a:r>
              <a:rPr lang="es-CO" sz="3100" b="1" dirty="0" smtClean="0">
                <a:solidFill>
                  <a:schemeClr val="bg1"/>
                </a:solidFill>
              </a:rPr>
              <a:t>CGR Función de Advertencia Constitución de Reservas 2012</a:t>
            </a:r>
            <a:endParaRPr lang="es-ES" sz="3100" dirty="0" smtClean="0">
              <a:solidFill>
                <a:schemeClr val="bg1"/>
              </a:solidFill>
            </a:endParaRPr>
          </a:p>
        </p:txBody>
      </p:sp>
      <p:sp>
        <p:nvSpPr>
          <p:cNvPr id="6" name="5 CuadroTexto"/>
          <p:cNvSpPr txBox="1">
            <a:spLocks noChangeArrowheads="1"/>
          </p:cNvSpPr>
          <p:nvPr/>
        </p:nvSpPr>
        <p:spPr bwMode="auto">
          <a:xfrm>
            <a:off x="395288" y="1125538"/>
            <a:ext cx="8497192" cy="4062651"/>
          </a:xfrm>
          <a:prstGeom prst="rect">
            <a:avLst/>
          </a:prstGeom>
          <a:noFill/>
          <a:ln w="9525">
            <a:noFill/>
            <a:miter lim="800000"/>
            <a:headEnd/>
            <a:tailEnd/>
          </a:ln>
        </p:spPr>
        <p:txBody>
          <a:bodyPr wrap="square">
            <a:spAutoFit/>
          </a:bodyPr>
          <a:lstStyle/>
          <a:p>
            <a:pPr>
              <a:defRPr/>
            </a:pPr>
            <a:endParaRPr lang="es-CO" sz="2400" dirty="0">
              <a:latin typeface="+mn-lt"/>
            </a:endParaRPr>
          </a:p>
          <a:p>
            <a:pPr algn="just">
              <a:defRPr/>
            </a:pPr>
            <a:r>
              <a:rPr lang="es-CO" sz="2400" dirty="0">
                <a:latin typeface="+mn-lt"/>
              </a:rPr>
              <a:t>“(…)</a:t>
            </a:r>
            <a:r>
              <a:rPr lang="es-ES" sz="2400" i="1" dirty="0">
                <a:latin typeface="+mn-lt"/>
              </a:rPr>
              <a:t> </a:t>
            </a:r>
            <a:r>
              <a:rPr lang="es-ES" sz="2400" i="1" dirty="0" smtClean="0">
                <a:latin typeface="+mn-lt"/>
              </a:rPr>
              <a:t>La CGR ha observado que las </a:t>
            </a:r>
            <a:r>
              <a:rPr lang="es-ES" sz="2400" i="1" dirty="0">
                <a:latin typeface="+mn-lt"/>
              </a:rPr>
              <a:t>entidades </a:t>
            </a:r>
            <a:r>
              <a:rPr lang="es-ES" sz="2400" i="1" dirty="0" smtClean="0">
                <a:latin typeface="+mn-lt"/>
              </a:rPr>
              <a:t>con deficiencias en sus procesos de planificación han recurrido a figuras como la suscripción de fiducias, constitución de patrimonios autónomos </a:t>
            </a:r>
            <a:r>
              <a:rPr lang="es-ES" sz="2400" i="1" u="sng" dirty="0" smtClean="0">
                <a:latin typeface="+mn-lt"/>
              </a:rPr>
              <a:t>y/o la firma de convenios interadministrativos </a:t>
            </a:r>
            <a:r>
              <a:rPr lang="es-ES" sz="2400" i="1" dirty="0" smtClean="0">
                <a:latin typeface="+mn-lt"/>
              </a:rPr>
              <a:t>para trasladar los recursos del presupuesto de manera que aparezca como ejecutada y así poder utilizarla en la siguiente vigencia fiscal, </a:t>
            </a:r>
            <a:r>
              <a:rPr lang="es-ES" sz="2400" i="1" u="sng" dirty="0" smtClean="0">
                <a:latin typeface="+mn-lt"/>
              </a:rPr>
              <a:t>contraviniendo el principio de anualidad </a:t>
            </a:r>
            <a:r>
              <a:rPr lang="es-ES" sz="2400" i="1" dirty="0" smtClean="0">
                <a:latin typeface="+mn-lt"/>
              </a:rPr>
              <a:t>y distorsionando la contabilidad presupuestal al impedir que se refleje la realidad económica.</a:t>
            </a:r>
            <a:endParaRPr lang="es-ES" sz="2400" i="1" dirty="0">
              <a:latin typeface="+mn-lt"/>
            </a:endParaRPr>
          </a:p>
          <a:p>
            <a:pPr algn="just">
              <a:defRPr/>
            </a:pPr>
            <a:endParaRPr lang="es-ES" sz="2400" i="1" dirty="0">
              <a:latin typeface="+mn-lt"/>
            </a:endParaRPr>
          </a:p>
          <a:p>
            <a:pPr algn="just">
              <a:defRPr/>
            </a:pPr>
            <a:r>
              <a:rPr lang="es-CO" i="1" dirty="0" smtClean="0">
                <a:latin typeface="+mn-lt"/>
              </a:rPr>
              <a:t>Subrayado </a:t>
            </a:r>
            <a:r>
              <a:rPr lang="es-CO" i="1" dirty="0">
                <a:latin typeface="+mn-lt"/>
              </a:rPr>
              <a:t>fuera de texto. </a:t>
            </a:r>
            <a:endParaRPr lang="es-CO" dirty="0">
              <a:latin typeface="+mn-lt"/>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555776" y="0"/>
            <a:ext cx="6588224"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555776"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3736" name="4 Marcador de contenido"/>
          <p:cNvSpPr>
            <a:spLocks noGrp="1"/>
          </p:cNvSpPr>
          <p:nvPr>
            <p:ph idx="1"/>
          </p:nvPr>
        </p:nvSpPr>
        <p:spPr>
          <a:xfrm>
            <a:off x="2555875" y="115888"/>
            <a:ext cx="6588125" cy="576262"/>
          </a:xfrm>
        </p:spPr>
        <p:txBody>
          <a:bodyPr/>
          <a:lstStyle/>
          <a:p>
            <a:pPr algn="ctr" eaLnBrk="1" hangingPunct="1">
              <a:lnSpc>
                <a:spcPct val="80000"/>
              </a:lnSpc>
              <a:buFont typeface="Arial" pitchFamily="34" charset="0"/>
              <a:buNone/>
            </a:pPr>
            <a:r>
              <a:rPr lang="es-CO" sz="3100" b="1" dirty="0" smtClean="0">
                <a:solidFill>
                  <a:schemeClr val="bg1"/>
                </a:solidFill>
              </a:rPr>
              <a:t>Reservas Presupuestales</a:t>
            </a:r>
            <a:endParaRPr lang="es-ES" sz="3100" dirty="0" smtClean="0">
              <a:solidFill>
                <a:schemeClr val="bg1"/>
              </a:solidFill>
            </a:endParaRPr>
          </a:p>
        </p:txBody>
      </p:sp>
      <p:sp>
        <p:nvSpPr>
          <p:cNvPr id="6" name="2 Marcador de contenido"/>
          <p:cNvSpPr txBox="1">
            <a:spLocks/>
          </p:cNvSpPr>
          <p:nvPr/>
        </p:nvSpPr>
        <p:spPr bwMode="auto">
          <a:xfrm>
            <a:off x="428625" y="1357313"/>
            <a:ext cx="8229600" cy="4857750"/>
          </a:xfrm>
          <a:prstGeom prst="rect">
            <a:avLst/>
          </a:prstGeom>
          <a:noFill/>
          <a:ln w="9525">
            <a:noFill/>
            <a:miter lim="800000"/>
            <a:headEnd/>
            <a:tailEnd/>
          </a:ln>
        </p:spPr>
        <p:txBody>
          <a:bodyPr/>
          <a:lstStyle/>
          <a:p>
            <a:pPr indent="19050" algn="ctr">
              <a:defRPr/>
            </a:pPr>
            <a:endParaRPr lang="es-CO" sz="4000" b="1" i="1" dirty="0">
              <a:solidFill>
                <a:srgbClr val="990033"/>
              </a:solidFill>
              <a:effectLst>
                <a:outerShdw blurRad="38100" dist="38100" dir="2700000" algn="tl">
                  <a:srgbClr val="000000">
                    <a:alpha val="43137"/>
                  </a:srgbClr>
                </a:outerShdw>
              </a:effectLst>
              <a:latin typeface="+mn-lt"/>
              <a:ea typeface="+mj-ea"/>
              <a:cs typeface="+mj-cs"/>
            </a:endParaRPr>
          </a:p>
          <a:p>
            <a:pPr indent="19050" algn="ctr">
              <a:defRPr/>
            </a:pPr>
            <a:r>
              <a:rPr lang="es-CO" sz="3200" b="1" i="1" dirty="0">
                <a:solidFill>
                  <a:srgbClr val="990033"/>
                </a:solidFill>
                <a:effectLst>
                  <a:outerShdw blurRad="38100" dist="38100" dir="2700000" algn="tl">
                    <a:srgbClr val="000000">
                      <a:alpha val="43137"/>
                    </a:srgbClr>
                  </a:outerShdw>
                </a:effectLst>
                <a:latin typeface="+mn-lt"/>
                <a:ea typeface="+mj-ea"/>
                <a:cs typeface="+mj-cs"/>
              </a:rPr>
              <a:t>El Distrito Capital ha venido disminuyendo las reservas presupuestales considerablemente desde el año 2008, conscientes que los bienes y servicios a los cuales el gobierno distrital se comprometió en su plan de desarrollo, deben ser entregados oportunamente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2592388" y="3068638"/>
            <a:ext cx="2052637" cy="2527300"/>
          </a:xfrm>
          <a:prstGeom prst="rect">
            <a:avLst/>
          </a:prstGeom>
          <a:noFill/>
          <a:ln w="9525">
            <a:noFill/>
            <a:miter lim="800000"/>
            <a:headEnd/>
            <a:tailEnd/>
          </a:ln>
        </p:spPr>
        <p:txBody>
          <a:bodyPr lIns="92075" tIns="46038" rIns="92075" bIns="46038"/>
          <a:lstStyle/>
          <a:p>
            <a:endParaRPr lang="es-CO" sz="1200"/>
          </a:p>
        </p:txBody>
      </p:sp>
      <p:sp>
        <p:nvSpPr>
          <p:cNvPr id="13315" name="Rectangle 9"/>
          <p:cNvSpPr>
            <a:spLocks noChangeArrowheads="1"/>
          </p:cNvSpPr>
          <p:nvPr/>
        </p:nvSpPr>
        <p:spPr bwMode="auto">
          <a:xfrm>
            <a:off x="684213" y="2924175"/>
            <a:ext cx="2052637" cy="2527300"/>
          </a:xfrm>
          <a:prstGeom prst="rect">
            <a:avLst/>
          </a:prstGeom>
          <a:noFill/>
          <a:ln w="9525">
            <a:noFill/>
            <a:miter lim="800000"/>
            <a:headEnd/>
            <a:tailEnd/>
          </a:ln>
        </p:spPr>
        <p:txBody>
          <a:bodyPr lIns="92075" tIns="46038" rIns="92075" bIns="46038"/>
          <a:lstStyle/>
          <a:p>
            <a:endParaRPr lang="es-CO" sz="1200"/>
          </a:p>
        </p:txBody>
      </p:sp>
      <p:sp>
        <p:nvSpPr>
          <p:cNvPr id="10" name="32 Título"/>
          <p:cNvSpPr txBox="1">
            <a:spLocks/>
          </p:cNvSpPr>
          <p:nvPr/>
        </p:nvSpPr>
        <p:spPr>
          <a:xfrm>
            <a:off x="563563" y="1052736"/>
            <a:ext cx="7772400" cy="2443163"/>
          </a:xfrm>
          <a:prstGeom prst="rect">
            <a:avLst/>
          </a:prstGeom>
        </p:spPr>
        <p:txBody>
          <a:bodyPr/>
          <a:lstStyle/>
          <a:p>
            <a:pPr algn="ctr" fontAlgn="auto">
              <a:spcAft>
                <a:spcPts val="0"/>
              </a:spcAft>
              <a:defRPr/>
            </a:pPr>
            <a:r>
              <a:rPr lang="es-CO" sz="4800" b="1" dirty="0">
                <a:solidFill>
                  <a:srgbClr val="C00000"/>
                </a:solidFill>
                <a:effectLst>
                  <a:outerShdw blurRad="38100" dist="38100" dir="2700000" algn="tl">
                    <a:srgbClr val="000000">
                      <a:alpha val="43137"/>
                    </a:srgbClr>
                  </a:outerShdw>
                </a:effectLst>
                <a:latin typeface="+mj-lt"/>
                <a:ea typeface="+mj-ea"/>
                <a:cs typeface="+mj-cs"/>
              </a:rPr>
              <a:t>Concejo Distrital solamente aprueba el Presupuesto a Nivel de agregados</a:t>
            </a:r>
            <a:endParaRPr lang="es-CO" sz="4800" b="1" dirty="0">
              <a:solidFill>
                <a:srgbClr val="C00000"/>
              </a:solidFill>
              <a:effectLst>
                <a:outerShdw blurRad="38100" dist="38100" dir="2700000" algn="tl">
                  <a:srgbClr val="000000">
                    <a:alpha val="43137"/>
                  </a:srgbClr>
                </a:outerShdw>
              </a:effectLst>
              <a:latin typeface="+mn-lt"/>
            </a:endParaRPr>
          </a:p>
        </p:txBody>
      </p:sp>
      <p:sp>
        <p:nvSpPr>
          <p:cNvPr id="9" name="8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6" name="Rectangle 27"/>
          <p:cNvSpPr>
            <a:spLocks noChangeArrowheads="1"/>
          </p:cNvSpPr>
          <p:nvPr/>
        </p:nvSpPr>
        <p:spPr bwMode="auto">
          <a:xfrm>
            <a:off x="3851275" y="0"/>
            <a:ext cx="4843463" cy="830263"/>
          </a:xfrm>
          <a:prstGeom prst="rect">
            <a:avLst/>
          </a:prstGeom>
          <a:noFill/>
          <a:ln w="9525">
            <a:noFill/>
            <a:miter lim="800000"/>
            <a:headEnd/>
            <a:tailEnd/>
          </a:ln>
        </p:spPr>
        <p:txBody>
          <a:bodyPr>
            <a:spAutoFit/>
          </a:bodyPr>
          <a:lstStyle/>
          <a:p>
            <a:pPr algn="ctr">
              <a:defRPr/>
            </a:pPr>
            <a:r>
              <a:rPr lang="es-ES_tradnl" sz="4800" b="1" dirty="0">
                <a:solidFill>
                  <a:schemeClr val="bg1"/>
                </a:solidFill>
                <a:latin typeface="+mj-lt"/>
              </a:rPr>
              <a:t>Concejo Distrital</a:t>
            </a:r>
          </a:p>
        </p:txBody>
      </p:sp>
      <p:sp>
        <p:nvSpPr>
          <p:cNvPr id="8" name="7 Rectángulo redondeado"/>
          <p:cNvSpPr/>
          <p:nvPr/>
        </p:nvSpPr>
        <p:spPr>
          <a:xfrm>
            <a:off x="539552" y="3645024"/>
            <a:ext cx="7920880" cy="2304256"/>
          </a:xfrm>
          <a:prstGeom prst="roundRect">
            <a:avLst/>
          </a:prstGeom>
          <a:solidFill>
            <a:schemeClr val="accent5">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CuadroTexto"/>
          <p:cNvSpPr txBox="1"/>
          <p:nvPr/>
        </p:nvSpPr>
        <p:spPr>
          <a:xfrm>
            <a:off x="611560" y="3773939"/>
            <a:ext cx="8064896" cy="2031325"/>
          </a:xfrm>
          <a:prstGeom prst="rect">
            <a:avLst/>
          </a:prstGeom>
          <a:noFill/>
        </p:spPr>
        <p:txBody>
          <a:bodyPr wrap="square" rtlCol="0">
            <a:spAutoFit/>
          </a:bodyPr>
          <a:lstStyle/>
          <a:p>
            <a:r>
              <a:rPr lang="es-CO" dirty="0" smtClean="0"/>
              <a:t>Decreto </a:t>
            </a:r>
            <a:r>
              <a:rPr lang="es-CO" b="1" dirty="0" smtClean="0"/>
              <a:t>578 </a:t>
            </a:r>
            <a:r>
              <a:rPr lang="es-CO" dirty="0" smtClean="0"/>
              <a:t>de 2012  Expide el Presupuesto de la Vigencia Fiscal 2013</a:t>
            </a:r>
          </a:p>
          <a:p>
            <a:endParaRPr lang="es-CO" dirty="0" smtClean="0"/>
          </a:p>
          <a:p>
            <a:r>
              <a:rPr lang="es-CO" dirty="0" smtClean="0"/>
              <a:t>Decreto </a:t>
            </a:r>
            <a:r>
              <a:rPr lang="es-CO" b="1" dirty="0" smtClean="0"/>
              <a:t>581</a:t>
            </a:r>
            <a:r>
              <a:rPr lang="es-CO" dirty="0" smtClean="0"/>
              <a:t> de 2012 Liquida el Presupuesto 2013</a:t>
            </a:r>
          </a:p>
          <a:p>
            <a:endParaRPr lang="es-CO" dirty="0" smtClean="0"/>
          </a:p>
          <a:p>
            <a:r>
              <a:rPr lang="es-CO" dirty="0" smtClean="0"/>
              <a:t>Acuerdo  </a:t>
            </a:r>
            <a:r>
              <a:rPr lang="es-CO" b="1" dirty="0" smtClean="0"/>
              <a:t>521</a:t>
            </a:r>
            <a:r>
              <a:rPr lang="es-CO" dirty="0" smtClean="0"/>
              <a:t> de marzo 14 de 2013 El Concejo de Bogotá Expide el Presupuesto en cumplimiento del fallo del Tribunal Administrativo de Cundinamarca </a:t>
            </a:r>
            <a:endParaRPr lang="es-CO"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669"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solidFill>
                <a:prstClr val="white"/>
              </a:solidFill>
            </a:endParaRPr>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solidFill>
                <a:prstClr val="white"/>
              </a:solidFill>
            </a:endParaRPr>
          </a:p>
        </p:txBody>
      </p:sp>
      <p:sp>
        <p:nvSpPr>
          <p:cNvPr id="2057" name="4 Marcador de contenido"/>
          <p:cNvSpPr>
            <a:spLocks noGrp="1"/>
          </p:cNvSpPr>
          <p:nvPr>
            <p:ph idx="1"/>
          </p:nvPr>
        </p:nvSpPr>
        <p:spPr>
          <a:xfrm>
            <a:off x="3419475" y="188913"/>
            <a:ext cx="5724525" cy="576262"/>
          </a:xfrm>
        </p:spPr>
        <p:txBody>
          <a:bodyPr/>
          <a:lstStyle/>
          <a:p>
            <a:pPr algn="just" eaLnBrk="1" hangingPunct="1">
              <a:lnSpc>
                <a:spcPct val="80000"/>
              </a:lnSpc>
              <a:buFont typeface="Arial" pitchFamily="34" charset="0"/>
              <a:buNone/>
            </a:pPr>
            <a:r>
              <a:rPr lang="es-ES" smtClean="0">
                <a:solidFill>
                  <a:schemeClr val="bg1"/>
                </a:solidFill>
              </a:rPr>
              <a:t> </a:t>
            </a:r>
          </a:p>
        </p:txBody>
      </p:sp>
      <p:sp>
        <p:nvSpPr>
          <p:cNvPr id="2058" name="4 Marcador de contenido"/>
          <p:cNvSpPr txBox="1">
            <a:spLocks/>
          </p:cNvSpPr>
          <p:nvPr/>
        </p:nvSpPr>
        <p:spPr bwMode="auto">
          <a:xfrm>
            <a:off x="3419475" y="260350"/>
            <a:ext cx="5695950" cy="504825"/>
          </a:xfrm>
          <a:prstGeom prst="rect">
            <a:avLst/>
          </a:prstGeom>
          <a:noFill/>
          <a:ln w="9525">
            <a:noFill/>
            <a:miter lim="800000"/>
            <a:headEnd/>
            <a:tailEnd/>
          </a:ln>
        </p:spPr>
        <p:txBody>
          <a:bodyPr/>
          <a:lstStyle/>
          <a:p>
            <a:pPr marL="342900" indent="-342900" algn="ctr">
              <a:lnSpc>
                <a:spcPct val="80000"/>
              </a:lnSpc>
              <a:buFont typeface="Arial" pitchFamily="34" charset="0"/>
              <a:buNone/>
            </a:pPr>
            <a:r>
              <a:rPr lang="es-ES" sz="2800" b="1" dirty="0" smtClean="0">
                <a:solidFill>
                  <a:srgbClr val="FFFFFF"/>
                </a:solidFill>
                <a:latin typeface="Calibri" pitchFamily="34" charset="0"/>
              </a:rPr>
              <a:t>Evolución Constitución Reservas</a:t>
            </a:r>
            <a:endParaRPr lang="es-ES" sz="2800" b="1" dirty="0">
              <a:solidFill>
                <a:srgbClr val="FFFFFF"/>
              </a:solidFill>
              <a:latin typeface="Calibri" pitchFamily="34" charset="0"/>
            </a:endParaRPr>
          </a:p>
        </p:txBody>
      </p:sp>
      <p:sp>
        <p:nvSpPr>
          <p:cNvPr id="2059" name="Rectangle 4"/>
          <p:cNvSpPr>
            <a:spLocks noChangeArrowheads="1"/>
          </p:cNvSpPr>
          <p:nvPr/>
        </p:nvSpPr>
        <p:spPr bwMode="auto">
          <a:xfrm>
            <a:off x="381000" y="4800600"/>
            <a:ext cx="8382000" cy="366713"/>
          </a:xfrm>
          <a:prstGeom prst="rect">
            <a:avLst/>
          </a:prstGeom>
          <a:noFill/>
          <a:ln w="9525">
            <a:noFill/>
            <a:miter lim="800000"/>
            <a:headEnd/>
            <a:tailEnd/>
          </a:ln>
        </p:spPr>
        <p:txBody>
          <a:bodyPr>
            <a:spAutoFit/>
          </a:bodyPr>
          <a:lstStyle/>
          <a:p>
            <a:endParaRPr lang="es-CO">
              <a:solidFill>
                <a:srgbClr val="000000"/>
              </a:solidFill>
              <a:latin typeface="Calibri" pitchFamily="34" charset="0"/>
            </a:endParaRPr>
          </a:p>
        </p:txBody>
      </p:sp>
      <p:sp>
        <p:nvSpPr>
          <p:cNvPr id="12" name="Text Box 5"/>
          <p:cNvSpPr txBox="1">
            <a:spLocks noChangeArrowheads="1"/>
          </p:cNvSpPr>
          <p:nvPr/>
        </p:nvSpPr>
        <p:spPr bwMode="auto">
          <a:xfrm>
            <a:off x="915988" y="836613"/>
            <a:ext cx="7312025" cy="831850"/>
          </a:xfrm>
          <a:prstGeom prst="rect">
            <a:avLst/>
          </a:prstGeom>
          <a:noFill/>
          <a:ln w="9525" algn="ctr">
            <a:noFill/>
            <a:miter lim="800000"/>
            <a:headEnd/>
            <a:tailEnd/>
          </a:ln>
          <a:effectLst/>
        </p:spPr>
        <p:txBody>
          <a:bodyPr lIns="92075" tIns="46038" rIns="92075" bIns="46038" anchor="ctr">
            <a:spAutoFit/>
          </a:bodyPr>
          <a:lstStyle/>
          <a:p>
            <a:pPr marL="342900" indent="-342900" algn="ctr" defTabSz="762000" eaLnBrk="0" fontAlgn="auto" hangingPunct="0">
              <a:spcBef>
                <a:spcPts val="0"/>
              </a:spcBef>
              <a:spcAft>
                <a:spcPts val="0"/>
              </a:spcAft>
              <a:defRPr/>
            </a:pPr>
            <a:r>
              <a:rPr lang="es-MX" sz="2400" b="1" dirty="0">
                <a:solidFill>
                  <a:srgbClr val="0066CC"/>
                </a:solidFill>
                <a:effectLst>
                  <a:outerShdw blurRad="38100" dist="38100" dir="2700000" algn="tl">
                    <a:srgbClr val="C0C0C0"/>
                  </a:outerShdw>
                </a:effectLst>
                <a:latin typeface="+mj-lt"/>
                <a:cs typeface="Arial" pitchFamily="34" charset="0"/>
              </a:rPr>
              <a:t>% Ejecución Inversión Directa</a:t>
            </a:r>
            <a:r>
              <a:rPr lang="es-MX" sz="2400" b="1" dirty="0">
                <a:solidFill>
                  <a:srgbClr val="0066CC"/>
                </a:solidFill>
                <a:latin typeface="+mj-lt"/>
                <a:cs typeface="Arial" pitchFamily="34" charset="0"/>
              </a:rPr>
              <a:t> </a:t>
            </a:r>
          </a:p>
          <a:p>
            <a:pPr marL="342900" indent="-342900" algn="ctr" defTabSz="762000" eaLnBrk="0" fontAlgn="auto" hangingPunct="0">
              <a:spcBef>
                <a:spcPts val="0"/>
              </a:spcBef>
              <a:spcAft>
                <a:spcPts val="0"/>
              </a:spcAft>
              <a:defRPr/>
            </a:pPr>
            <a:r>
              <a:rPr lang="es-MX" sz="2400" b="1" dirty="0">
                <a:solidFill>
                  <a:srgbClr val="0066CC"/>
                </a:solidFill>
                <a:effectLst>
                  <a:outerShdw blurRad="38100" dist="38100" dir="2700000" algn="tl">
                    <a:srgbClr val="C0C0C0"/>
                  </a:outerShdw>
                </a:effectLst>
                <a:latin typeface="+mj-lt"/>
                <a:cs typeface="Arial" pitchFamily="34" charset="0"/>
              </a:rPr>
              <a:t>Vs. Presupuesto Disponible 2007 - 2012</a:t>
            </a:r>
            <a:endParaRPr lang="es-ES" sz="2400" b="1" dirty="0">
              <a:solidFill>
                <a:srgbClr val="0066CC"/>
              </a:solidFill>
              <a:effectLst>
                <a:outerShdw blurRad="38100" dist="38100" dir="2700000" algn="tl">
                  <a:srgbClr val="C0C0C0"/>
                </a:outerShdw>
              </a:effectLst>
              <a:latin typeface="+mj-lt"/>
              <a:cs typeface="Arial" pitchFamily="34" charset="0"/>
            </a:endParaRPr>
          </a:p>
        </p:txBody>
      </p:sp>
      <p:graphicFrame>
        <p:nvGraphicFramePr>
          <p:cNvPr id="2050" name="Object 15"/>
          <p:cNvGraphicFramePr>
            <a:graphicFrameLocks/>
          </p:cNvGraphicFramePr>
          <p:nvPr/>
        </p:nvGraphicFramePr>
        <p:xfrm>
          <a:off x="150813" y="1538288"/>
          <a:ext cx="8813800" cy="4483100"/>
        </p:xfrm>
        <a:graphic>
          <a:graphicData uri="http://schemas.openxmlformats.org/presentationml/2006/ole">
            <mc:AlternateContent xmlns:mc="http://schemas.openxmlformats.org/markup-compatibility/2006">
              <mc:Choice xmlns:v="urn:schemas-microsoft-com:vml" Requires="v">
                <p:oleObj spid="_x0000_s128009" r:id="rId5" imgW="8815580" imgH="4493141" progId="Excel.Sheet.8">
                  <p:embed/>
                </p:oleObj>
              </mc:Choice>
              <mc:Fallback>
                <p:oleObj r:id="rId5" imgW="8815580" imgH="4493141" progId="Excel.Sheet.8">
                  <p:embed/>
                  <p:pic>
                    <p:nvPicPr>
                      <p:cNvPr id="0"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3" y="1538288"/>
                        <a:ext cx="8813800"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419872" y="0"/>
            <a:ext cx="572412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68616" name="4 Marcador de contenido"/>
          <p:cNvSpPr>
            <a:spLocks noGrp="1"/>
          </p:cNvSpPr>
          <p:nvPr>
            <p:ph idx="1"/>
          </p:nvPr>
        </p:nvSpPr>
        <p:spPr>
          <a:xfrm>
            <a:off x="3452813" y="0"/>
            <a:ext cx="5691187" cy="765175"/>
          </a:xfrm>
        </p:spPr>
        <p:txBody>
          <a:bodyPr/>
          <a:lstStyle/>
          <a:p>
            <a:pPr marL="0" indent="0" eaLnBrk="1" hangingPunct="1">
              <a:buFont typeface="Arial" pitchFamily="34" charset="0"/>
              <a:buNone/>
            </a:pPr>
            <a:r>
              <a:rPr lang="es-ES" sz="2400" b="1" dirty="0" smtClean="0">
                <a:solidFill>
                  <a:schemeClr val="bg1"/>
                </a:solidFill>
                <a:latin typeface="Arial" pitchFamily="34" charset="0"/>
                <a:cs typeface="Arial" pitchFamily="34" charset="0"/>
              </a:rPr>
              <a:t>Ejecución Inversión en los últimos 10 días 2012</a:t>
            </a:r>
          </a:p>
        </p:txBody>
      </p:sp>
      <p:sp>
        <p:nvSpPr>
          <p:cNvPr id="68617" name="4 CuadroTexto"/>
          <p:cNvSpPr txBox="1">
            <a:spLocks noChangeArrowheads="1"/>
          </p:cNvSpPr>
          <p:nvPr/>
        </p:nvSpPr>
        <p:spPr bwMode="auto">
          <a:xfrm>
            <a:off x="1187450" y="827088"/>
            <a:ext cx="7272338" cy="369887"/>
          </a:xfrm>
          <a:prstGeom prst="rect">
            <a:avLst/>
          </a:prstGeom>
          <a:noFill/>
          <a:ln w="9525">
            <a:noFill/>
            <a:miter lim="800000"/>
            <a:headEnd/>
            <a:tailEnd/>
          </a:ln>
        </p:spPr>
        <p:txBody>
          <a:bodyPr>
            <a:spAutoFit/>
          </a:bodyPr>
          <a:lstStyle/>
          <a:p>
            <a:r>
              <a:rPr lang="es-CO" b="1">
                <a:cs typeface="Arial" pitchFamily="34" charset="0"/>
              </a:rPr>
              <a:t>Ejecución Presupuesto de Inversión Directa Diciembre 2012</a:t>
            </a:r>
          </a:p>
        </p:txBody>
      </p:sp>
      <p:sp>
        <p:nvSpPr>
          <p:cNvPr id="68618" name="5 CuadroTexto"/>
          <p:cNvSpPr txBox="1">
            <a:spLocks noChangeArrowheads="1"/>
          </p:cNvSpPr>
          <p:nvPr/>
        </p:nvSpPr>
        <p:spPr bwMode="auto">
          <a:xfrm>
            <a:off x="7308850" y="1557338"/>
            <a:ext cx="1655763" cy="276225"/>
          </a:xfrm>
          <a:prstGeom prst="rect">
            <a:avLst/>
          </a:prstGeom>
          <a:noFill/>
          <a:ln w="9525">
            <a:noFill/>
            <a:miter lim="800000"/>
            <a:headEnd/>
            <a:tailEnd/>
          </a:ln>
        </p:spPr>
        <p:txBody>
          <a:bodyPr>
            <a:spAutoFit/>
          </a:bodyPr>
          <a:lstStyle/>
          <a:p>
            <a:pPr algn="r"/>
            <a:r>
              <a:rPr lang="es-CO" sz="1200">
                <a:cs typeface="Arial" pitchFamily="34" charset="0"/>
              </a:rPr>
              <a:t>Millones de pesos</a:t>
            </a:r>
          </a:p>
        </p:txBody>
      </p:sp>
      <p:sp>
        <p:nvSpPr>
          <p:cNvPr id="68619"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D27782F-4579-4690-B162-5819D800396D}" type="slidenum">
              <a:rPr lang="es-CO" smtClean="0">
                <a:solidFill>
                  <a:srgbClr val="898989"/>
                </a:solidFill>
                <a:latin typeface="Arial" pitchFamily="34" charset="0"/>
                <a:cs typeface="Arial" pitchFamily="34" charset="0"/>
              </a:rPr>
              <a:pPr/>
              <a:t>71</a:t>
            </a:fld>
            <a:endParaRPr lang="es-CO" smtClean="0">
              <a:solidFill>
                <a:srgbClr val="898989"/>
              </a:solidFill>
              <a:latin typeface="Arial" pitchFamily="34" charset="0"/>
              <a:cs typeface="Arial" pitchFamily="34" charset="0"/>
            </a:endParaRPr>
          </a:p>
        </p:txBody>
      </p:sp>
      <p:sp>
        <p:nvSpPr>
          <p:cNvPr id="68620" name="7 CuadroTexto"/>
          <p:cNvSpPr txBox="1">
            <a:spLocks noChangeArrowheads="1"/>
          </p:cNvSpPr>
          <p:nvPr/>
        </p:nvSpPr>
        <p:spPr bwMode="auto">
          <a:xfrm>
            <a:off x="179388" y="1557338"/>
            <a:ext cx="3384550" cy="368300"/>
          </a:xfrm>
          <a:prstGeom prst="rect">
            <a:avLst/>
          </a:prstGeom>
          <a:noFill/>
          <a:ln w="9525">
            <a:noFill/>
            <a:miter lim="800000"/>
            <a:headEnd/>
            <a:tailEnd/>
          </a:ln>
        </p:spPr>
        <p:txBody>
          <a:bodyPr>
            <a:spAutoFit/>
          </a:bodyPr>
          <a:lstStyle/>
          <a:p>
            <a:r>
              <a:rPr lang="es-CO" b="1">
                <a:cs typeface="Arial" pitchFamily="34" charset="0"/>
              </a:rPr>
              <a:t>Administración Central</a:t>
            </a:r>
          </a:p>
        </p:txBody>
      </p:sp>
      <p:pic>
        <p:nvPicPr>
          <p:cNvPr id="68621" name="Picture 2"/>
          <p:cNvPicPr>
            <a:picLocks noChangeAspect="1" noChangeArrowheads="1"/>
          </p:cNvPicPr>
          <p:nvPr/>
        </p:nvPicPr>
        <p:blipFill>
          <a:blip r:embed="rId3" cstate="print"/>
          <a:srcRect/>
          <a:stretch>
            <a:fillRect/>
          </a:stretch>
        </p:blipFill>
        <p:spPr bwMode="auto">
          <a:xfrm>
            <a:off x="179388" y="1916113"/>
            <a:ext cx="8867775" cy="4752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2 CuadroTexto"/>
          <p:cNvSpPr txBox="1">
            <a:spLocks noChangeArrowheads="1"/>
          </p:cNvSpPr>
          <p:nvPr/>
        </p:nvSpPr>
        <p:spPr bwMode="auto">
          <a:xfrm>
            <a:off x="1403350" y="5884863"/>
            <a:ext cx="2447925" cy="215900"/>
          </a:xfrm>
          <a:prstGeom prst="rect">
            <a:avLst/>
          </a:prstGeom>
          <a:noFill/>
          <a:ln w="9525">
            <a:noFill/>
            <a:miter lim="800000"/>
            <a:headEnd/>
            <a:tailEnd/>
          </a:ln>
        </p:spPr>
        <p:txBody>
          <a:bodyPr>
            <a:spAutoFit/>
          </a:bodyPr>
          <a:lstStyle/>
          <a:p>
            <a:r>
              <a:rPr lang="es-CO" sz="800">
                <a:cs typeface="Arial" pitchFamily="34" charset="0"/>
              </a:rPr>
              <a:t>Fuente: Ejecuciones Presupuestales PREDIS</a:t>
            </a:r>
          </a:p>
        </p:txBody>
      </p:sp>
      <p:sp>
        <p:nvSpPr>
          <p:cNvPr id="69635" name="5 CuadroTexto"/>
          <p:cNvSpPr txBox="1">
            <a:spLocks noChangeArrowheads="1"/>
          </p:cNvSpPr>
          <p:nvPr/>
        </p:nvSpPr>
        <p:spPr bwMode="auto">
          <a:xfrm>
            <a:off x="1476375" y="908050"/>
            <a:ext cx="6551613" cy="369888"/>
          </a:xfrm>
          <a:prstGeom prst="rect">
            <a:avLst/>
          </a:prstGeom>
          <a:noFill/>
          <a:ln w="9525">
            <a:noFill/>
            <a:miter lim="800000"/>
            <a:headEnd/>
            <a:tailEnd/>
          </a:ln>
        </p:spPr>
        <p:txBody>
          <a:bodyPr>
            <a:spAutoFit/>
          </a:bodyPr>
          <a:lstStyle/>
          <a:p>
            <a:pPr algn="ctr"/>
            <a:r>
              <a:rPr lang="es-CO" b="1">
                <a:cs typeface="Arial" pitchFamily="34" charset="0"/>
              </a:rPr>
              <a:t>Ejecución Presupuesto de Inversión Directa 2012</a:t>
            </a:r>
          </a:p>
        </p:txBody>
      </p:sp>
      <p:sp>
        <p:nvSpPr>
          <p:cNvPr id="69636" name="8 CuadroTexto"/>
          <p:cNvSpPr txBox="1">
            <a:spLocks noChangeArrowheads="1"/>
          </p:cNvSpPr>
          <p:nvPr/>
        </p:nvSpPr>
        <p:spPr bwMode="auto">
          <a:xfrm>
            <a:off x="7235825" y="1423988"/>
            <a:ext cx="1657350" cy="276225"/>
          </a:xfrm>
          <a:prstGeom prst="rect">
            <a:avLst/>
          </a:prstGeom>
          <a:noFill/>
          <a:ln w="9525">
            <a:noFill/>
            <a:miter lim="800000"/>
            <a:headEnd/>
            <a:tailEnd/>
          </a:ln>
        </p:spPr>
        <p:txBody>
          <a:bodyPr>
            <a:spAutoFit/>
          </a:bodyPr>
          <a:lstStyle/>
          <a:p>
            <a:pPr algn="r"/>
            <a:r>
              <a:rPr lang="es-CO" sz="1200">
                <a:cs typeface="Arial" pitchFamily="34" charset="0"/>
              </a:rPr>
              <a:t>Millones de pesos</a:t>
            </a:r>
          </a:p>
        </p:txBody>
      </p:sp>
      <p:sp>
        <p:nvSpPr>
          <p:cNvPr id="69637" name="1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F478626-8955-4063-9290-D4117FB05DA2}" type="slidenum">
              <a:rPr lang="es-CO" smtClean="0">
                <a:solidFill>
                  <a:srgbClr val="898989"/>
                </a:solidFill>
                <a:latin typeface="Arial" pitchFamily="34" charset="0"/>
                <a:cs typeface="Arial" pitchFamily="34" charset="0"/>
              </a:rPr>
              <a:pPr/>
              <a:t>72</a:t>
            </a:fld>
            <a:endParaRPr lang="es-CO" smtClean="0">
              <a:solidFill>
                <a:srgbClr val="898989"/>
              </a:solidFill>
              <a:latin typeface="Arial" pitchFamily="34" charset="0"/>
              <a:cs typeface="Arial" pitchFamily="34" charset="0"/>
            </a:endParaRPr>
          </a:p>
        </p:txBody>
      </p:sp>
      <p:sp>
        <p:nvSpPr>
          <p:cNvPr id="69638" name="10 CuadroTexto"/>
          <p:cNvSpPr txBox="1">
            <a:spLocks noChangeArrowheads="1"/>
          </p:cNvSpPr>
          <p:nvPr/>
        </p:nvSpPr>
        <p:spPr bwMode="auto">
          <a:xfrm>
            <a:off x="-14288" y="1412875"/>
            <a:ext cx="7394576" cy="338138"/>
          </a:xfrm>
          <a:prstGeom prst="rect">
            <a:avLst/>
          </a:prstGeom>
          <a:noFill/>
          <a:ln w="9525">
            <a:noFill/>
            <a:miter lim="800000"/>
            <a:headEnd/>
            <a:tailEnd/>
          </a:ln>
        </p:spPr>
        <p:txBody>
          <a:bodyPr>
            <a:spAutoFit/>
          </a:bodyPr>
          <a:lstStyle/>
          <a:p>
            <a:r>
              <a:rPr lang="es-CO" sz="1600" b="1">
                <a:cs typeface="Arial" pitchFamily="34" charset="0"/>
              </a:rPr>
              <a:t>Establecimientos Públicos y Unidades Administrativas Especiales con PJ</a:t>
            </a:r>
          </a:p>
        </p:txBody>
      </p:sp>
      <p:sp>
        <p:nvSpPr>
          <p:cNvPr id="69639" name="4 Marcador de contenido"/>
          <p:cNvSpPr txBox="1">
            <a:spLocks/>
          </p:cNvSpPr>
          <p:nvPr/>
        </p:nvSpPr>
        <p:spPr bwMode="auto">
          <a:xfrm>
            <a:off x="3452813" y="0"/>
            <a:ext cx="5691187" cy="765175"/>
          </a:xfrm>
          <a:prstGeom prst="rect">
            <a:avLst/>
          </a:prstGeom>
          <a:noFill/>
          <a:ln w="9525">
            <a:noFill/>
            <a:miter lim="800000"/>
            <a:headEnd/>
            <a:tailEnd/>
          </a:ln>
        </p:spPr>
        <p:txBody>
          <a:bodyPr/>
          <a:lstStyle/>
          <a:p>
            <a:pPr>
              <a:spcBef>
                <a:spcPct val="20000"/>
              </a:spcBef>
              <a:buFont typeface="Arial" pitchFamily="34" charset="0"/>
              <a:buNone/>
            </a:pPr>
            <a:r>
              <a:rPr lang="es-ES" sz="2400" b="1">
                <a:solidFill>
                  <a:schemeClr val="bg1"/>
                </a:solidFill>
                <a:cs typeface="Arial" pitchFamily="34" charset="0"/>
              </a:rPr>
              <a:t>Ejecución Inversión en los últimos 10 días 2012</a:t>
            </a:r>
          </a:p>
        </p:txBody>
      </p:sp>
      <p:pic>
        <p:nvPicPr>
          <p:cNvPr id="69640" name="Picture 9"/>
          <p:cNvPicPr>
            <a:picLocks noChangeAspect="1" noChangeArrowheads="1"/>
          </p:cNvPicPr>
          <p:nvPr/>
        </p:nvPicPr>
        <p:blipFill>
          <a:blip r:embed="rId2" cstate="print"/>
          <a:srcRect/>
          <a:stretch>
            <a:fillRect/>
          </a:stretch>
        </p:blipFill>
        <p:spPr bwMode="auto">
          <a:xfrm>
            <a:off x="163513" y="1751013"/>
            <a:ext cx="8729662" cy="48466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4760"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Recomendaciones entidades distritales</a:t>
            </a:r>
            <a:endParaRPr lang="es-ES" sz="3000" smtClean="0">
              <a:solidFill>
                <a:schemeClr val="bg1"/>
              </a:solidFill>
            </a:endParaRPr>
          </a:p>
        </p:txBody>
      </p:sp>
      <p:sp>
        <p:nvSpPr>
          <p:cNvPr id="7" name="2 Marcador de contenido"/>
          <p:cNvSpPr txBox="1">
            <a:spLocks/>
          </p:cNvSpPr>
          <p:nvPr/>
        </p:nvSpPr>
        <p:spPr bwMode="auto">
          <a:xfrm>
            <a:off x="428625" y="1357313"/>
            <a:ext cx="8229600" cy="5000625"/>
          </a:xfrm>
          <a:prstGeom prst="rect">
            <a:avLst/>
          </a:prstGeom>
          <a:noFill/>
          <a:ln w="9525">
            <a:noFill/>
            <a:miter lim="800000"/>
            <a:headEnd/>
            <a:tailEnd/>
          </a:ln>
        </p:spPr>
        <p:txBody>
          <a:bodyPr/>
          <a:lstStyle/>
          <a:p>
            <a:pPr marL="361950" indent="-361950" algn="just">
              <a:buFont typeface="Arial" pitchFamily="34" charset="0"/>
              <a:buChar char="•"/>
              <a:defRPr/>
            </a:pPr>
            <a:r>
              <a:rPr lang="es-CO" sz="2400" dirty="0">
                <a:latin typeface="+mn-lt"/>
                <a:ea typeface="+mj-ea"/>
                <a:cs typeface="Arial" charset="0"/>
              </a:rPr>
              <a:t>Las reservas que se constituyan deben ser de manera </a:t>
            </a:r>
            <a:r>
              <a:rPr lang="es-CO" sz="2400" u="sng" dirty="0">
                <a:solidFill>
                  <a:srgbClr val="990033"/>
                </a:solidFill>
                <a:latin typeface="+mn-lt"/>
                <a:ea typeface="+mj-ea"/>
                <a:cs typeface="Arial" charset="0"/>
              </a:rPr>
              <a:t>excepcional</a:t>
            </a:r>
            <a:r>
              <a:rPr lang="es-CO" sz="2400" dirty="0">
                <a:solidFill>
                  <a:srgbClr val="990033"/>
                </a:solidFill>
                <a:latin typeface="+mn-lt"/>
                <a:ea typeface="+mj-ea"/>
                <a:cs typeface="Arial" charset="0"/>
              </a:rPr>
              <a:t> </a:t>
            </a:r>
            <a:r>
              <a:rPr lang="es-CO" sz="2400" dirty="0">
                <a:latin typeface="+mn-lt"/>
                <a:ea typeface="+mj-ea"/>
                <a:cs typeface="Arial" charset="0"/>
              </a:rPr>
              <a:t>ante la verificación de eventos imprevisibles </a:t>
            </a:r>
            <a:r>
              <a:rPr lang="es-CO" sz="2400" u="sng" dirty="0">
                <a:solidFill>
                  <a:srgbClr val="990033"/>
                </a:solidFill>
                <a:latin typeface="+mn-lt"/>
                <a:ea typeface="+mj-ea"/>
                <a:cs typeface="Arial" charset="0"/>
              </a:rPr>
              <a:t>y de manera complementaria</a:t>
            </a:r>
            <a:r>
              <a:rPr lang="es-CO" sz="2400" dirty="0">
                <a:latin typeface="+mn-lt"/>
                <a:ea typeface="+mj-ea"/>
                <a:cs typeface="Arial" charset="0"/>
              </a:rPr>
              <a:t>, obedecer a compromisos que de no constituirse, se afecte de manera sustancial la prestación del servicio.</a:t>
            </a:r>
          </a:p>
          <a:p>
            <a:pPr algn="just">
              <a:defRPr/>
            </a:pPr>
            <a:endParaRPr lang="es-CO" sz="2400" b="1" dirty="0">
              <a:latin typeface="+mn-lt"/>
              <a:ea typeface="+mj-ea"/>
              <a:cs typeface="Arial" charset="0"/>
            </a:endParaRPr>
          </a:p>
          <a:p>
            <a:pPr marL="361950" indent="-361950" algn="just">
              <a:buFont typeface="Arial" pitchFamily="34" charset="0"/>
              <a:buChar char="•"/>
              <a:defRPr/>
            </a:pPr>
            <a:r>
              <a:rPr lang="es-CO" sz="2400" dirty="0">
                <a:latin typeface="+mn-lt"/>
                <a:ea typeface="+mj-ea"/>
                <a:cs typeface="Arial" charset="0"/>
              </a:rPr>
              <a:t>Deben ser </a:t>
            </a:r>
            <a:r>
              <a:rPr lang="es-CO" sz="2400" u="sng" dirty="0">
                <a:solidFill>
                  <a:srgbClr val="990033"/>
                </a:solidFill>
                <a:latin typeface="+mn-lt"/>
                <a:ea typeface="+mj-ea"/>
                <a:cs typeface="Arial" charset="0"/>
              </a:rPr>
              <a:t>justificadas</a:t>
            </a:r>
            <a:r>
              <a:rPr lang="es-CO" sz="2400" dirty="0">
                <a:solidFill>
                  <a:srgbClr val="990033"/>
                </a:solidFill>
                <a:latin typeface="+mn-lt"/>
                <a:ea typeface="+mj-ea"/>
                <a:cs typeface="Arial" charset="0"/>
              </a:rPr>
              <a:t> </a:t>
            </a:r>
            <a:r>
              <a:rPr lang="es-CO" sz="2400" dirty="0">
                <a:latin typeface="+mn-lt"/>
                <a:ea typeface="+mj-ea"/>
                <a:cs typeface="Arial" charset="0"/>
              </a:rPr>
              <a:t>por el Ordenador del Gasto y el Jefe o Responsable de Presupuesto (</a:t>
            </a:r>
            <a:r>
              <a:rPr lang="es-CO" sz="2400" u="sng" dirty="0">
                <a:solidFill>
                  <a:srgbClr val="990033"/>
                </a:solidFill>
                <a:latin typeface="+mn-lt"/>
                <a:ea typeface="+mj-ea"/>
                <a:cs typeface="Arial" charset="0"/>
              </a:rPr>
              <a:t>por el servicio contratado o por objetos, no una por una</a:t>
            </a:r>
            <a:r>
              <a:rPr lang="es-CO" sz="2400" dirty="0">
                <a:latin typeface="+mn-lt"/>
                <a:ea typeface="+mj-ea"/>
                <a:cs typeface="Arial" charset="0"/>
              </a:rPr>
              <a:t>), documentación que deberá ser enviada para el respectivo control a la Secretaría Distrital de Hacienda - Dirección Distrital de Presupuesto. (</a:t>
            </a:r>
            <a:r>
              <a:rPr lang="es-CO" sz="2400" dirty="0" err="1">
                <a:latin typeface="+mn-lt"/>
                <a:ea typeface="+mj-ea"/>
                <a:cs typeface="Arial" charset="0"/>
              </a:rPr>
              <a:t>ej</a:t>
            </a:r>
            <a:r>
              <a:rPr lang="es-CO" sz="2400" dirty="0">
                <a:latin typeface="+mn-lt"/>
                <a:ea typeface="+mj-ea"/>
                <a:cs typeface="Arial" charset="0"/>
              </a:rPr>
              <a:t>: atención en </a:t>
            </a:r>
            <a:r>
              <a:rPr lang="es-CO" sz="2400" dirty="0" err="1">
                <a:latin typeface="+mn-lt"/>
                <a:ea typeface="+mj-ea"/>
                <a:cs typeface="Arial" charset="0"/>
              </a:rPr>
              <a:t>Supercades</a:t>
            </a:r>
            <a:r>
              <a:rPr lang="es-CO" sz="2400" dirty="0">
                <a:latin typeface="+mn-lt"/>
                <a:ea typeface="+mj-ea"/>
                <a:cs typeface="Arial" charset="0"/>
              </a:rPr>
              <a:t>, liquidaciones tributarias, </a:t>
            </a:r>
            <a:r>
              <a:rPr lang="es-CO" sz="2400" dirty="0" err="1">
                <a:latin typeface="+mn-lt"/>
                <a:ea typeface="+mj-ea"/>
                <a:cs typeface="Arial" charset="0"/>
              </a:rPr>
              <a:t>etc</a:t>
            </a:r>
            <a:r>
              <a:rPr lang="es-CO" sz="2400" dirty="0">
                <a:latin typeface="+mn-lt"/>
                <a:ea typeface="+mj-ea"/>
                <a:cs typeface="Arial" charset="0"/>
              </a:rPr>
              <a:t>).</a:t>
            </a:r>
            <a:endParaRPr lang="es-ES" sz="2400" dirty="0">
              <a:latin typeface="+mn-lt"/>
              <a:ea typeface="+mj-ea"/>
              <a:cs typeface="Arial" charset="0"/>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5784"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Recomendaciones entidades distritales</a:t>
            </a:r>
            <a:endParaRPr lang="es-ES" sz="3000" smtClean="0">
              <a:solidFill>
                <a:schemeClr val="bg1"/>
              </a:solidFill>
            </a:endParaRPr>
          </a:p>
        </p:txBody>
      </p:sp>
      <p:sp>
        <p:nvSpPr>
          <p:cNvPr id="6" name="2 Marcador de contenido"/>
          <p:cNvSpPr txBox="1">
            <a:spLocks/>
          </p:cNvSpPr>
          <p:nvPr/>
        </p:nvSpPr>
        <p:spPr bwMode="auto">
          <a:xfrm>
            <a:off x="214313" y="1143000"/>
            <a:ext cx="8501062" cy="5310188"/>
          </a:xfrm>
          <a:prstGeom prst="rect">
            <a:avLst/>
          </a:prstGeom>
          <a:noFill/>
          <a:ln w="9525">
            <a:noFill/>
            <a:miter lim="800000"/>
            <a:headEnd/>
            <a:tailEnd/>
          </a:ln>
        </p:spPr>
        <p:txBody>
          <a:bodyPr/>
          <a:lstStyle/>
          <a:p>
            <a:pPr algn="just">
              <a:defRPr/>
            </a:pPr>
            <a:endParaRPr lang="es-CO" sz="2400" dirty="0">
              <a:latin typeface="+mn-lt"/>
              <a:ea typeface="+mj-ea"/>
              <a:cs typeface="Arial" charset="0"/>
            </a:endParaRPr>
          </a:p>
          <a:p>
            <a:pPr marL="361950" indent="-361950" algn="just">
              <a:buFont typeface="Arial" pitchFamily="34" charset="0"/>
              <a:buChar char="•"/>
              <a:defRPr/>
            </a:pPr>
            <a:r>
              <a:rPr lang="es-CO" sz="2400" dirty="0">
                <a:latin typeface="+mn-lt"/>
                <a:ea typeface="+mj-ea"/>
                <a:cs typeface="Arial" charset="0"/>
              </a:rPr>
              <a:t>Las reservas presupuestales que se constituyan deberán ser ejecutadas sin excepción en la vigencia siguiente a su constitución. </a:t>
            </a:r>
          </a:p>
          <a:p>
            <a:pPr algn="just">
              <a:defRPr/>
            </a:pPr>
            <a:endParaRPr lang="es-CO" sz="2400" dirty="0">
              <a:latin typeface="+mn-lt"/>
              <a:ea typeface="+mj-ea"/>
              <a:cs typeface="Arial" charset="0"/>
            </a:endParaRPr>
          </a:p>
          <a:p>
            <a:pPr marL="361950" indent="-361950" algn="just">
              <a:buFont typeface="Arial" pitchFamily="34" charset="0"/>
              <a:buChar char="•"/>
              <a:defRPr/>
            </a:pPr>
            <a:r>
              <a:rPr lang="es-CO" sz="2400" dirty="0">
                <a:latin typeface="+mn-lt"/>
                <a:ea typeface="+mj-ea"/>
                <a:cs typeface="Arial" charset="0"/>
              </a:rPr>
              <a:t>No adquirir compromisos a través de convenios que sólo demuestren que se está </a:t>
            </a:r>
            <a:r>
              <a:rPr lang="es-CO" sz="2400" u="sng" dirty="0">
                <a:solidFill>
                  <a:srgbClr val="990033"/>
                </a:solidFill>
                <a:latin typeface="+mn-lt"/>
                <a:ea typeface="+mj-ea"/>
                <a:cs typeface="Arial" charset="0"/>
              </a:rPr>
              <a:t>“amarrando el presupuesto”</a:t>
            </a:r>
            <a:r>
              <a:rPr lang="es-CO" sz="2400" dirty="0">
                <a:latin typeface="+mn-lt"/>
                <a:ea typeface="+mj-ea"/>
                <a:cs typeface="Arial" charset="0"/>
              </a:rPr>
              <a:t>. </a:t>
            </a:r>
          </a:p>
          <a:p>
            <a:pPr algn="just">
              <a:defRPr/>
            </a:pPr>
            <a:endParaRPr lang="es-CO" sz="2400" dirty="0">
              <a:latin typeface="+mn-lt"/>
              <a:ea typeface="+mj-ea"/>
              <a:cs typeface="Arial" charset="0"/>
            </a:endParaRPr>
          </a:p>
          <a:p>
            <a:pPr algn="just">
              <a:defRPr/>
            </a:pPr>
            <a:endParaRPr lang="es-CO" sz="2400" dirty="0">
              <a:latin typeface="+mn-lt"/>
              <a:ea typeface="+mj-ea"/>
              <a:cs typeface="Arial"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77832" name="4 Marcador de contenido"/>
          <p:cNvSpPr>
            <a:spLocks noGrp="1"/>
          </p:cNvSpPr>
          <p:nvPr>
            <p:ph idx="1"/>
          </p:nvPr>
        </p:nvSpPr>
        <p:spPr>
          <a:xfrm>
            <a:off x="2339975" y="115888"/>
            <a:ext cx="6804025" cy="576262"/>
          </a:xfrm>
        </p:spPr>
        <p:txBody>
          <a:bodyPr/>
          <a:lstStyle/>
          <a:p>
            <a:pPr algn="ctr" eaLnBrk="1" hangingPunct="1">
              <a:lnSpc>
                <a:spcPct val="80000"/>
              </a:lnSpc>
              <a:buFont typeface="Arial" pitchFamily="34" charset="0"/>
              <a:buNone/>
            </a:pPr>
            <a:r>
              <a:rPr lang="es-CO" sz="3000" b="1" smtClean="0">
                <a:solidFill>
                  <a:schemeClr val="bg1"/>
                </a:solidFill>
              </a:rPr>
              <a:t>Recomendaciones entidades distritales</a:t>
            </a:r>
            <a:endParaRPr lang="es-ES" sz="3000" smtClean="0">
              <a:solidFill>
                <a:schemeClr val="bg1"/>
              </a:solidFill>
            </a:endParaRPr>
          </a:p>
        </p:txBody>
      </p:sp>
      <p:sp>
        <p:nvSpPr>
          <p:cNvPr id="7" name="2 Marcador de contenido"/>
          <p:cNvSpPr txBox="1">
            <a:spLocks/>
          </p:cNvSpPr>
          <p:nvPr/>
        </p:nvSpPr>
        <p:spPr bwMode="auto">
          <a:xfrm>
            <a:off x="214313" y="1143000"/>
            <a:ext cx="8501062" cy="5572125"/>
          </a:xfrm>
          <a:prstGeom prst="rect">
            <a:avLst/>
          </a:prstGeom>
          <a:noFill/>
          <a:ln w="9525">
            <a:noFill/>
            <a:miter lim="800000"/>
            <a:headEnd/>
            <a:tailEnd/>
          </a:ln>
        </p:spPr>
        <p:txBody>
          <a:bodyPr/>
          <a:lstStyle/>
          <a:p>
            <a:pPr algn="just">
              <a:defRPr/>
            </a:pPr>
            <a:endParaRPr lang="es-CO" sz="1500" dirty="0">
              <a:latin typeface="+mn-lt"/>
              <a:ea typeface="+mj-ea"/>
              <a:cs typeface="Arial" charset="0"/>
            </a:endParaRPr>
          </a:p>
          <a:p>
            <a:pPr marL="361950" indent="-361950" algn="just">
              <a:buFont typeface="Arial" pitchFamily="34" charset="0"/>
              <a:buChar char="•"/>
              <a:defRPr/>
            </a:pPr>
            <a:r>
              <a:rPr lang="es-CO" sz="2400" dirty="0">
                <a:latin typeface="+mn-lt"/>
                <a:ea typeface="+mj-ea"/>
                <a:cs typeface="Arial" charset="0"/>
              </a:rPr>
              <a:t>Si al efectuar un traslado presupuestal se constituyen reservas presupuestales, el Ordenador del Gasto y el jefe de Presupuesto deben expedir una certificación en la cual conste que las reservas presupuestales que se </a:t>
            </a:r>
            <a:r>
              <a:rPr lang="es-CO" sz="2400" dirty="0" smtClean="0">
                <a:latin typeface="+mn-lt"/>
                <a:ea typeface="+mj-ea"/>
                <a:cs typeface="Arial" charset="0"/>
              </a:rPr>
              <a:t>lleguen a constituir </a:t>
            </a:r>
            <a:r>
              <a:rPr lang="es-CO" sz="2400" u="sng" dirty="0">
                <a:solidFill>
                  <a:srgbClr val="990033"/>
                </a:solidFill>
                <a:latin typeface="+mn-lt"/>
                <a:ea typeface="+mj-ea"/>
                <a:cs typeface="Arial" charset="0"/>
              </a:rPr>
              <a:t>son necesarias para el desarrollo de la función básica</a:t>
            </a:r>
            <a:r>
              <a:rPr lang="es-CO" sz="2400" dirty="0">
                <a:latin typeface="+mn-lt"/>
                <a:ea typeface="+mj-ea"/>
                <a:cs typeface="Arial" charset="0"/>
              </a:rPr>
              <a:t> de la entidad. </a:t>
            </a:r>
          </a:p>
          <a:p>
            <a:pPr algn="just">
              <a:defRPr/>
            </a:pPr>
            <a:endParaRPr lang="es-CO" sz="1500" dirty="0">
              <a:latin typeface="+mn-lt"/>
              <a:ea typeface="+mj-ea"/>
              <a:cs typeface="Arial" charset="0"/>
            </a:endParaRPr>
          </a:p>
          <a:p>
            <a:pPr algn="just">
              <a:defRPr/>
            </a:pPr>
            <a:endParaRPr lang="es-CO" sz="1500" dirty="0">
              <a:latin typeface="+mn-lt"/>
              <a:ea typeface="+mj-ea"/>
              <a:cs typeface="Arial" charset="0"/>
            </a:endParaRPr>
          </a:p>
          <a:p>
            <a:pPr marL="361950" indent="-361950" algn="just">
              <a:buFont typeface="Arial" pitchFamily="34" charset="0"/>
              <a:buChar char="•"/>
              <a:defRPr/>
            </a:pPr>
            <a:r>
              <a:rPr lang="es-CO" sz="2400" dirty="0">
                <a:latin typeface="+mn-lt"/>
                <a:ea typeface="+mj-ea"/>
                <a:cs typeface="Arial" charset="0"/>
              </a:rPr>
              <a:t>Todas las entidades deberán efectuar en adelante una planeación presupuestal combinada con vigencias futuras de inversión, que permitan dentro de lo normal, la eliminación o no constitución de reservas presupuestales al cierre de cada una de las vigencias. </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2453987"/>
            <a:ext cx="7056784" cy="830997"/>
          </a:xfrm>
          <a:prstGeom prst="rect">
            <a:avLst/>
          </a:prstGeom>
          <a:noFill/>
        </p:spPr>
        <p:txBody>
          <a:bodyPr wrap="square" rtlCol="0">
            <a:spAutoFit/>
          </a:bodyPr>
          <a:lstStyle/>
          <a:p>
            <a:r>
              <a:rPr lang="es-CO" sz="4800" dirty="0" smtClean="0">
                <a:solidFill>
                  <a:srgbClr val="FF0000"/>
                </a:solidFill>
                <a:latin typeface="Arial Black" pitchFamily="34" charset="0"/>
              </a:rPr>
              <a:t>PASIVOS EXIGIBLES</a:t>
            </a:r>
            <a:endParaRPr lang="es-CO" sz="4800" dirty="0">
              <a:solidFill>
                <a:srgbClr val="FF0000"/>
              </a:solidFill>
              <a:latin typeface="Arial Black" pitchFamily="34" charset="0"/>
            </a:endParaRP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7544" y="1268760"/>
            <a:ext cx="8208912" cy="4401205"/>
          </a:xfrm>
          <a:prstGeom prst="rect">
            <a:avLst/>
          </a:prstGeom>
          <a:noFill/>
        </p:spPr>
        <p:txBody>
          <a:bodyPr wrap="square" rtlCol="0">
            <a:spAutoFit/>
          </a:bodyPr>
          <a:lstStyle/>
          <a:p>
            <a:pPr algn="just"/>
            <a:r>
              <a:rPr lang="es-CO" sz="2800" dirty="0" smtClean="0"/>
              <a:t>Compromisos debidamente perfeccionados que fenecen presupuestalmente por no haber sido cancelados en la vigencia en que se constituyeron como reserva presupuestal con cargo a inversión y que, por lo tanto, deben pagarse en la vigencia en que se hagan exigibles.</a:t>
            </a:r>
          </a:p>
          <a:p>
            <a:pPr algn="just"/>
            <a:endParaRPr lang="es-CO" sz="2800" dirty="0" smtClean="0"/>
          </a:p>
          <a:p>
            <a:pPr algn="just"/>
            <a:r>
              <a:rPr lang="es-CO" sz="2800" dirty="0" smtClean="0"/>
              <a:t>En consecuencia, y con el fin de disminuir los mismos de hacerse exigible su pago, se atenderá con el presupuesto de la vigencia.</a:t>
            </a:r>
            <a:endParaRPr lang="es-CO" sz="2800" dirty="0"/>
          </a:p>
        </p:txBody>
      </p:sp>
      <p:sp>
        <p:nvSpPr>
          <p:cNvPr id="9" name="8 CuadroTexto"/>
          <p:cNvSpPr txBox="1"/>
          <p:nvPr/>
        </p:nvSpPr>
        <p:spPr>
          <a:xfrm>
            <a:off x="3779912" y="188640"/>
            <a:ext cx="4464496" cy="584775"/>
          </a:xfrm>
          <a:prstGeom prst="rect">
            <a:avLst/>
          </a:prstGeom>
          <a:noFill/>
        </p:spPr>
        <p:txBody>
          <a:bodyPr wrap="square" rtlCol="0">
            <a:spAutoFit/>
          </a:bodyPr>
          <a:lstStyle/>
          <a:p>
            <a:r>
              <a:rPr lang="es-CO" sz="3200" b="1" dirty="0" smtClean="0">
                <a:solidFill>
                  <a:schemeClr val="bg1"/>
                </a:solidFill>
              </a:rPr>
              <a:t>PASIVOS  EXIGIBLES</a:t>
            </a:r>
            <a:endParaRPr lang="es-CO" sz="32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C:\Documents and Settings\jmartinez\Mis documentos\Mis imágenes\Galería multimedia de Microsoft\j0439308.jpg"/>
          <p:cNvPicPr>
            <a:picLocks noChangeAspect="1" noChangeArrowheads="1"/>
          </p:cNvPicPr>
          <p:nvPr/>
        </p:nvPicPr>
        <p:blipFill>
          <a:blip r:embed="rId3" cstate="print"/>
          <a:srcRect/>
          <a:stretch>
            <a:fillRect/>
          </a:stretch>
        </p:blipFill>
        <p:spPr bwMode="auto">
          <a:xfrm>
            <a:off x="2928938" y="1143000"/>
            <a:ext cx="6215062" cy="5715000"/>
          </a:xfrm>
          <a:prstGeom prst="rect">
            <a:avLst/>
          </a:prstGeom>
          <a:noFill/>
          <a:ln w="9525">
            <a:noFill/>
            <a:miter lim="800000"/>
            <a:headEnd/>
            <a:tailEnd/>
          </a:ln>
        </p:spPr>
      </p:pic>
      <p:sp>
        <p:nvSpPr>
          <p:cNvPr id="48131" name="Rectangle 2"/>
          <p:cNvSpPr>
            <a:spLocks noChangeArrowheads="1"/>
          </p:cNvSpPr>
          <p:nvPr/>
        </p:nvSpPr>
        <p:spPr bwMode="auto">
          <a:xfrm>
            <a:off x="357188" y="3351213"/>
            <a:ext cx="4357687" cy="1077912"/>
          </a:xfrm>
          <a:prstGeom prst="rect">
            <a:avLst/>
          </a:prstGeom>
          <a:noFill/>
          <a:ln w="9525">
            <a:noFill/>
            <a:miter lim="800000"/>
            <a:headEnd/>
            <a:tailEnd/>
          </a:ln>
        </p:spPr>
        <p:txBody>
          <a:bodyPr>
            <a:spAutoFit/>
          </a:bodyPr>
          <a:lstStyle/>
          <a:p>
            <a:r>
              <a:rPr lang="es-ES_tradnl" sz="3200" dirty="0">
                <a:solidFill>
                  <a:srgbClr val="FF0000"/>
                </a:solidFill>
                <a:latin typeface="Arial Black" pitchFamily="34" charset="0"/>
              </a:rPr>
              <a:t>Cierre       </a:t>
            </a:r>
          </a:p>
          <a:p>
            <a:r>
              <a:rPr lang="es-ES_tradnl" sz="3200" dirty="0">
                <a:solidFill>
                  <a:srgbClr val="FF0000"/>
                </a:solidFill>
                <a:latin typeface="Arial Black" pitchFamily="34" charset="0"/>
              </a:rPr>
              <a:t>Presupuestal</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563938" y="44450"/>
            <a:ext cx="5964237" cy="708025"/>
          </a:xfrm>
          <a:prstGeom prst="rect">
            <a:avLst/>
          </a:prstGeom>
          <a:noFill/>
          <a:ln w="9525">
            <a:noFill/>
            <a:miter lim="800000"/>
            <a:headEnd/>
            <a:tailEnd/>
          </a:ln>
        </p:spPr>
        <p:txBody>
          <a:bodyPr>
            <a:spAutoFit/>
          </a:bodyPr>
          <a:lstStyle/>
          <a:p>
            <a:pPr algn="ctr">
              <a:defRPr/>
            </a:pPr>
            <a:r>
              <a:rPr lang="es-ES_tradnl" sz="4000" b="1" dirty="0">
                <a:solidFill>
                  <a:schemeClr val="bg1"/>
                </a:solidFill>
                <a:latin typeface="+mj-lt"/>
              </a:rPr>
              <a:t>Cierre Presupuestal</a:t>
            </a:r>
          </a:p>
        </p:txBody>
      </p:sp>
      <p:sp>
        <p:nvSpPr>
          <p:cNvPr id="28675" name="Text Box 3"/>
          <p:cNvSpPr txBox="1">
            <a:spLocks noChangeArrowheads="1"/>
          </p:cNvSpPr>
          <p:nvPr/>
        </p:nvSpPr>
        <p:spPr bwMode="auto">
          <a:xfrm>
            <a:off x="838200" y="2101850"/>
            <a:ext cx="7924800" cy="1816100"/>
          </a:xfrm>
          <a:prstGeom prst="rect">
            <a:avLst/>
          </a:prstGeom>
          <a:noFill/>
          <a:ln w="9525">
            <a:noFill/>
            <a:miter lim="800000"/>
            <a:headEnd/>
            <a:tailEnd/>
          </a:ln>
        </p:spPr>
        <p:txBody>
          <a:bodyPr>
            <a:spAutoFit/>
          </a:bodyPr>
          <a:lstStyle/>
          <a:p>
            <a:pPr algn="just" eaLnBrk="0" hangingPunct="0">
              <a:defRPr/>
            </a:pPr>
            <a:r>
              <a:rPr lang="es-ES_tradnl" sz="2800" dirty="0">
                <a:latin typeface="+mn-lt"/>
              </a:rPr>
              <a:t>Es el corte de operaciones que deben efectuar las entidades distritales a 31 de diciembre de cada año, con el objeto de establecer la realidad con relación a su  situación financiera, económica y social.</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4344" name="4 Marcador de contenido"/>
          <p:cNvSpPr>
            <a:spLocks noGrp="1"/>
          </p:cNvSpPr>
          <p:nvPr>
            <p:ph idx="1"/>
          </p:nvPr>
        </p:nvSpPr>
        <p:spPr>
          <a:xfrm>
            <a:off x="2339975" y="-28575"/>
            <a:ext cx="6804025" cy="865188"/>
          </a:xfrm>
        </p:spPr>
        <p:txBody>
          <a:bodyPr/>
          <a:lstStyle/>
          <a:p>
            <a:pPr algn="ctr" eaLnBrk="1" hangingPunct="1">
              <a:lnSpc>
                <a:spcPct val="80000"/>
              </a:lnSpc>
              <a:buFont typeface="Arial" pitchFamily="34" charset="0"/>
              <a:buNone/>
            </a:pPr>
            <a:r>
              <a:rPr lang="es-CO" sz="3000" b="1" smtClean="0">
                <a:solidFill>
                  <a:schemeClr val="bg1"/>
                </a:solidFill>
              </a:rPr>
              <a:t>Fallo Tribunal de Cundinamarca</a:t>
            </a:r>
          </a:p>
          <a:p>
            <a:pPr algn="ctr" eaLnBrk="1" hangingPunct="1">
              <a:lnSpc>
                <a:spcPct val="80000"/>
              </a:lnSpc>
              <a:buFont typeface="Arial" pitchFamily="34" charset="0"/>
              <a:buNone/>
            </a:pPr>
            <a:r>
              <a:rPr lang="es-CO" sz="3000" b="1" smtClean="0">
                <a:solidFill>
                  <a:schemeClr val="bg1"/>
                </a:solidFill>
              </a:rPr>
              <a:t>Febrero 20 de 2003 – Exp 2003 - 0058</a:t>
            </a:r>
            <a:endParaRPr lang="es-ES" sz="3000" smtClean="0">
              <a:solidFill>
                <a:schemeClr val="bg1"/>
              </a:solidFill>
            </a:endParaRPr>
          </a:p>
        </p:txBody>
      </p:sp>
      <p:sp>
        <p:nvSpPr>
          <p:cNvPr id="7" name="2 Marcador de contenido"/>
          <p:cNvSpPr txBox="1">
            <a:spLocks/>
          </p:cNvSpPr>
          <p:nvPr/>
        </p:nvSpPr>
        <p:spPr bwMode="auto">
          <a:xfrm>
            <a:off x="319088" y="908050"/>
            <a:ext cx="8501062" cy="5257800"/>
          </a:xfrm>
          <a:prstGeom prst="rect">
            <a:avLst/>
          </a:prstGeom>
          <a:noFill/>
          <a:ln w="9525">
            <a:noFill/>
            <a:miter lim="800000"/>
            <a:headEnd/>
            <a:tailEnd/>
          </a:ln>
        </p:spPr>
        <p:txBody>
          <a:bodyPr/>
          <a:lstStyle/>
          <a:p>
            <a:pPr algn="just">
              <a:defRPr/>
            </a:pPr>
            <a:endParaRPr lang="es-CO" sz="2200" dirty="0">
              <a:latin typeface="+mn-lt"/>
              <a:ea typeface="+mj-ea"/>
              <a:cs typeface="Arial" charset="0"/>
            </a:endParaRPr>
          </a:p>
          <a:p>
            <a:pPr algn="just">
              <a:defRPr/>
            </a:pPr>
            <a:r>
              <a:rPr lang="es-CO" sz="2200" i="1" dirty="0"/>
              <a:t>H. Consejo de Estado, puntualizó:</a:t>
            </a:r>
          </a:p>
          <a:p>
            <a:pPr algn="just">
              <a:defRPr/>
            </a:pPr>
            <a:endParaRPr lang="es-CO" sz="2200" i="1" dirty="0"/>
          </a:p>
          <a:p>
            <a:pPr algn="just">
              <a:defRPr/>
            </a:pPr>
            <a:r>
              <a:rPr lang="es-CO" sz="2200" i="1" dirty="0"/>
              <a:t>"Es indudable, entonces, que el concejo Municipal de... desconoció, ente otros, los preceptos constitucionales antes citados, así como los artículos 11 y 67 del Decreto 111 de 1996, los cuales, se reitera, son aplicables a las entidades territoriales en la medida en que no existe un acuerdo municipal de naturaleza orgánica que señale la forma de detallar los gastos de inversión, pues, de conformidad con lo dispuesto en el artículo 67 citado, cuyo contenido fue reiterado en el artículo 64 del Acuerdo 189 de 1996, la desagregación del presupuesto es una atribución que el ejecutivo municipal lleva a cabo a través del decreto de liquidación del presupuesto, de donde se concluye que el Concejo Municipal de.... se arrogó una función que no le correspondía."</a:t>
            </a:r>
          </a:p>
          <a:p>
            <a:pPr algn="just">
              <a:defRPr/>
            </a:pPr>
            <a:endParaRPr lang="es-CO" sz="2200"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563938" y="44450"/>
            <a:ext cx="5256212" cy="708025"/>
          </a:xfrm>
          <a:prstGeom prst="rect">
            <a:avLst/>
          </a:prstGeom>
          <a:noFill/>
          <a:ln w="9525">
            <a:noFill/>
            <a:miter lim="800000"/>
            <a:headEnd/>
            <a:tailEnd/>
          </a:ln>
        </p:spPr>
        <p:txBody>
          <a:bodyPr>
            <a:spAutoFit/>
          </a:bodyPr>
          <a:lstStyle/>
          <a:p>
            <a:pPr algn="ctr"/>
            <a:r>
              <a:rPr lang="es-ES_tradnl" sz="4000" b="1">
                <a:solidFill>
                  <a:schemeClr val="bg1"/>
                </a:solidFill>
                <a:latin typeface="Calibri" pitchFamily="34" charset="0"/>
              </a:rPr>
              <a:t>Cierre Presupuestal</a:t>
            </a:r>
          </a:p>
        </p:txBody>
      </p:sp>
      <p:sp>
        <p:nvSpPr>
          <p:cNvPr id="29699" name="Text Box 3"/>
          <p:cNvSpPr txBox="1">
            <a:spLocks noChangeArrowheads="1"/>
          </p:cNvSpPr>
          <p:nvPr/>
        </p:nvSpPr>
        <p:spPr bwMode="auto">
          <a:xfrm>
            <a:off x="638175" y="1196975"/>
            <a:ext cx="7924800" cy="4240213"/>
          </a:xfrm>
          <a:prstGeom prst="rect">
            <a:avLst/>
          </a:prstGeom>
          <a:noFill/>
          <a:ln w="9525">
            <a:noFill/>
            <a:miter lim="800000"/>
            <a:headEnd/>
            <a:tailEnd/>
          </a:ln>
        </p:spPr>
        <p:txBody>
          <a:bodyPr/>
          <a:lstStyle/>
          <a:p>
            <a:pPr marL="541338" indent="-541338" algn="just">
              <a:lnSpc>
                <a:spcPct val="150000"/>
              </a:lnSpc>
              <a:spcBef>
                <a:spcPct val="20000"/>
              </a:spcBef>
              <a:buClr>
                <a:srgbClr val="333399"/>
              </a:buClr>
              <a:buSzPct val="150000"/>
              <a:buFont typeface="Wingdings" pitchFamily="2" charset="2"/>
              <a:buChar char="ü"/>
              <a:defRPr/>
            </a:pPr>
            <a:r>
              <a:rPr lang="es-ES_tradnl" sz="2400" dirty="0">
                <a:latin typeface="+mn-lt"/>
              </a:rPr>
              <a:t>Ejecución presupuestal anual de ingresos y gastos.</a:t>
            </a:r>
          </a:p>
          <a:p>
            <a:pPr marL="541338" indent="-541338" algn="just">
              <a:lnSpc>
                <a:spcPct val="150000"/>
              </a:lnSpc>
              <a:spcBef>
                <a:spcPct val="20000"/>
              </a:spcBef>
              <a:buClr>
                <a:srgbClr val="333399"/>
              </a:buClr>
              <a:buSzPct val="150000"/>
              <a:buFont typeface="Wingdings" pitchFamily="2" charset="2"/>
              <a:buChar char="ü"/>
              <a:defRPr/>
            </a:pPr>
            <a:r>
              <a:rPr lang="es-ES_tradnl" sz="2400" dirty="0">
                <a:latin typeface="+mn-lt"/>
              </a:rPr>
              <a:t>Constitución de las reservas presupuestales, cuentas por pagar u obligaciones por pagar (según el caso).</a:t>
            </a:r>
          </a:p>
          <a:p>
            <a:pPr marL="541338" indent="-541338" algn="just">
              <a:lnSpc>
                <a:spcPct val="150000"/>
              </a:lnSpc>
              <a:spcBef>
                <a:spcPct val="20000"/>
              </a:spcBef>
              <a:buClr>
                <a:srgbClr val="333399"/>
              </a:buClr>
              <a:buSzPct val="150000"/>
              <a:buFont typeface="Wingdings" pitchFamily="2" charset="2"/>
              <a:buChar char="ü"/>
              <a:defRPr/>
            </a:pPr>
            <a:r>
              <a:rPr lang="es-ES_tradnl" sz="2400" dirty="0">
                <a:latin typeface="+mn-lt"/>
              </a:rPr>
              <a:t>Elaboración del estado de tesorería.</a:t>
            </a:r>
          </a:p>
          <a:p>
            <a:pPr marL="541338" indent="-541338" algn="just">
              <a:lnSpc>
                <a:spcPct val="150000"/>
              </a:lnSpc>
              <a:spcBef>
                <a:spcPct val="20000"/>
              </a:spcBef>
              <a:buClr>
                <a:srgbClr val="333399"/>
              </a:buClr>
              <a:buSzPct val="150000"/>
              <a:buFont typeface="Wingdings" pitchFamily="2" charset="2"/>
              <a:buChar char="ü"/>
              <a:defRPr/>
            </a:pPr>
            <a:r>
              <a:rPr lang="es-ES_tradnl" sz="2400" dirty="0">
                <a:latin typeface="+mn-lt"/>
              </a:rPr>
              <a:t>Estimación de los reconocimientos.</a:t>
            </a:r>
          </a:p>
          <a:p>
            <a:pPr marL="541338" indent="-541338" algn="just">
              <a:lnSpc>
                <a:spcPct val="150000"/>
              </a:lnSpc>
              <a:spcBef>
                <a:spcPct val="20000"/>
              </a:spcBef>
              <a:buClr>
                <a:srgbClr val="333399"/>
              </a:buClr>
              <a:buSzPct val="150000"/>
              <a:buFont typeface="Wingdings" pitchFamily="2" charset="2"/>
              <a:buChar char="ü"/>
              <a:defRPr/>
            </a:pPr>
            <a:r>
              <a:rPr lang="es-ES_tradnl" sz="2400" dirty="0">
                <a:latin typeface="+mn-lt"/>
              </a:rPr>
              <a:t>Determinación de los fondos con destinación específica.</a:t>
            </a:r>
          </a:p>
          <a:p>
            <a:pPr marL="541338" indent="-541338" algn="just">
              <a:lnSpc>
                <a:spcPct val="150000"/>
              </a:lnSpc>
              <a:spcBef>
                <a:spcPct val="20000"/>
              </a:spcBef>
              <a:buClr>
                <a:srgbClr val="333399"/>
              </a:buClr>
              <a:buSzPct val="150000"/>
              <a:buFont typeface="Wingdings" pitchFamily="2" charset="2"/>
              <a:buChar char="ü"/>
              <a:defRPr/>
            </a:pPr>
            <a:r>
              <a:rPr lang="es-ES_tradnl" sz="2400" dirty="0">
                <a:latin typeface="+mn-lt"/>
              </a:rPr>
              <a:t>Determinación de la situación fiscal.</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563938" y="107950"/>
            <a:ext cx="5580062" cy="708025"/>
          </a:xfrm>
          <a:prstGeom prst="rect">
            <a:avLst/>
          </a:prstGeom>
          <a:noFill/>
          <a:ln w="9525">
            <a:noFill/>
            <a:miter lim="800000"/>
            <a:headEnd/>
            <a:tailEnd/>
          </a:ln>
        </p:spPr>
        <p:txBody>
          <a:bodyPr>
            <a:spAutoFit/>
          </a:bodyPr>
          <a:lstStyle/>
          <a:p>
            <a:pPr algn="ctr">
              <a:defRPr/>
            </a:pPr>
            <a:r>
              <a:rPr lang="es-ES_tradnl" sz="4000" b="1" dirty="0">
                <a:solidFill>
                  <a:schemeClr val="bg1"/>
                </a:solidFill>
                <a:latin typeface="+mn-lt"/>
              </a:rPr>
              <a:t>Cierre Presupuestal</a:t>
            </a:r>
          </a:p>
        </p:txBody>
      </p:sp>
      <p:sp>
        <p:nvSpPr>
          <p:cNvPr id="32771" name="Rectangle 3"/>
          <p:cNvSpPr>
            <a:spLocks noChangeArrowheads="1"/>
          </p:cNvSpPr>
          <p:nvPr/>
        </p:nvSpPr>
        <p:spPr bwMode="auto">
          <a:xfrm>
            <a:off x="654050" y="1052513"/>
            <a:ext cx="7880350" cy="4537075"/>
          </a:xfrm>
          <a:prstGeom prst="rect">
            <a:avLst/>
          </a:prstGeom>
          <a:noFill/>
          <a:ln w="9525">
            <a:noFill/>
            <a:miter lim="800000"/>
            <a:headEnd/>
            <a:tailEnd/>
          </a:ln>
        </p:spPr>
        <p:txBody>
          <a:bodyPr/>
          <a:lstStyle/>
          <a:p>
            <a:pPr algn="just" eaLnBrk="0" hangingPunct="0">
              <a:lnSpc>
                <a:spcPct val="150000"/>
              </a:lnSpc>
              <a:spcAft>
                <a:spcPct val="25000"/>
              </a:spcAft>
              <a:buClr>
                <a:srgbClr val="333399"/>
              </a:buClr>
              <a:buSzPct val="150000"/>
              <a:buFont typeface="Wingdings" pitchFamily="2" charset="2"/>
              <a:buChar char="ü"/>
              <a:defRPr/>
            </a:pPr>
            <a:r>
              <a:rPr lang="es-ES_tradnl" sz="2400" dirty="0">
                <a:latin typeface="+mn-lt"/>
              </a:rPr>
              <a:t> Que la información se produzca oportunamente.</a:t>
            </a:r>
          </a:p>
          <a:p>
            <a:pPr algn="just" eaLnBrk="0" hangingPunct="0">
              <a:lnSpc>
                <a:spcPct val="150000"/>
              </a:lnSpc>
              <a:spcAft>
                <a:spcPct val="25000"/>
              </a:spcAft>
              <a:buClr>
                <a:srgbClr val="333399"/>
              </a:buClr>
              <a:buSzPct val="150000"/>
              <a:buFont typeface="Wingdings" pitchFamily="2" charset="2"/>
              <a:buChar char="ü"/>
              <a:defRPr/>
            </a:pPr>
            <a:r>
              <a:rPr lang="es-ES_tradnl" sz="2400" dirty="0">
                <a:latin typeface="+mn-lt"/>
              </a:rPr>
              <a:t> Garantizar la adecuada toma de decisiones.</a:t>
            </a:r>
          </a:p>
          <a:p>
            <a:pPr algn="just" eaLnBrk="0" hangingPunct="0">
              <a:lnSpc>
                <a:spcPct val="150000"/>
              </a:lnSpc>
              <a:spcAft>
                <a:spcPct val="25000"/>
              </a:spcAft>
              <a:buClr>
                <a:srgbClr val="333399"/>
              </a:buClr>
              <a:buSzPct val="150000"/>
              <a:buFont typeface="Wingdings" pitchFamily="2" charset="2"/>
              <a:buChar char="ü"/>
              <a:defRPr/>
            </a:pPr>
            <a:r>
              <a:rPr lang="es-ES_tradnl" sz="2400" dirty="0">
                <a:latin typeface="+mn-lt"/>
              </a:rPr>
              <a:t> Facilitar el ejercicio del control en todas sus  </a:t>
            </a:r>
          </a:p>
          <a:p>
            <a:pPr algn="just" eaLnBrk="0" hangingPunct="0">
              <a:lnSpc>
                <a:spcPct val="150000"/>
              </a:lnSpc>
              <a:spcAft>
                <a:spcPct val="25000"/>
              </a:spcAft>
              <a:buClr>
                <a:srgbClr val="333399"/>
              </a:buClr>
              <a:buSzPct val="150000"/>
              <a:defRPr/>
            </a:pPr>
            <a:r>
              <a:rPr lang="es-ES_tradnl" sz="2400" dirty="0">
                <a:latin typeface="+mn-lt"/>
              </a:rPr>
              <a:t>      manifestaciones.</a:t>
            </a:r>
          </a:p>
          <a:p>
            <a:pPr algn="just" eaLnBrk="0" hangingPunct="0">
              <a:lnSpc>
                <a:spcPct val="150000"/>
              </a:lnSpc>
              <a:spcAft>
                <a:spcPct val="25000"/>
              </a:spcAft>
              <a:buClr>
                <a:srgbClr val="333399"/>
              </a:buClr>
              <a:buSzPct val="150000"/>
              <a:buFont typeface="Wingdings" pitchFamily="2" charset="2"/>
              <a:buChar char="ü"/>
              <a:defRPr/>
            </a:pPr>
            <a:r>
              <a:rPr lang="es-ES_tradnl" sz="2400" dirty="0">
                <a:latin typeface="+mn-lt"/>
              </a:rPr>
              <a:t> Garantizar la transparencia en la gestión.</a:t>
            </a:r>
          </a:p>
          <a:p>
            <a:pPr algn="just" eaLnBrk="0" hangingPunct="0">
              <a:lnSpc>
                <a:spcPct val="150000"/>
              </a:lnSpc>
              <a:spcAft>
                <a:spcPct val="25000"/>
              </a:spcAft>
              <a:buClr>
                <a:srgbClr val="333399"/>
              </a:buClr>
              <a:buSzPct val="150000"/>
              <a:buFont typeface="Wingdings" pitchFamily="2" charset="2"/>
              <a:buChar char="ü"/>
              <a:defRPr/>
            </a:pPr>
            <a:r>
              <a:rPr lang="es-ES_tradnl" sz="2400" dirty="0">
                <a:latin typeface="+mn-lt"/>
              </a:rPr>
              <a:t> Facilitar el </a:t>
            </a:r>
            <a:r>
              <a:rPr lang="es-ES_tradnl" sz="2400" u="sng" dirty="0">
                <a:latin typeface="+mn-lt"/>
              </a:rPr>
              <a:t>cierre de las operaciones</a:t>
            </a:r>
            <a:r>
              <a:rPr lang="es-ES_tradnl" sz="2400" dirty="0">
                <a:latin typeface="+mn-lt"/>
              </a:rPr>
              <a:t> a otras áreas </a:t>
            </a:r>
          </a:p>
          <a:p>
            <a:pPr algn="just" eaLnBrk="0" hangingPunct="0">
              <a:lnSpc>
                <a:spcPct val="150000"/>
              </a:lnSpc>
              <a:spcAft>
                <a:spcPct val="25000"/>
              </a:spcAft>
              <a:buClr>
                <a:srgbClr val="333399"/>
              </a:buClr>
              <a:buSzPct val="150000"/>
              <a:defRPr/>
            </a:pPr>
            <a:r>
              <a:rPr lang="es-ES_tradnl" sz="2400" dirty="0">
                <a:latin typeface="+mn-lt"/>
              </a:rPr>
              <a:t>     internas interrelacionadas.</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285750" y="4146550"/>
            <a:ext cx="1982788" cy="461963"/>
          </a:xfrm>
          <a:prstGeom prst="rect">
            <a:avLst/>
          </a:prstGeom>
          <a:noFill/>
          <a:ln w="9525">
            <a:noFill/>
            <a:miter lim="800000"/>
            <a:headEnd/>
            <a:tailEnd/>
          </a:ln>
        </p:spPr>
        <p:txBody>
          <a:bodyPr wrap="none">
            <a:spAutoFit/>
          </a:bodyPr>
          <a:lstStyle/>
          <a:p>
            <a:pPr eaLnBrk="0" hangingPunct="0">
              <a:defRPr/>
            </a:pPr>
            <a:r>
              <a:rPr lang="es-ES_tradnl" sz="2400" b="1" dirty="0">
                <a:solidFill>
                  <a:srgbClr val="333399"/>
                </a:solidFill>
                <a:latin typeface="+mn-lt"/>
              </a:rPr>
              <a:t>Cualidades:</a:t>
            </a:r>
            <a:endParaRPr lang="es-ES_tradnl" sz="2400" b="1" i="1" dirty="0">
              <a:solidFill>
                <a:srgbClr val="333399"/>
              </a:solidFill>
              <a:latin typeface="+mn-lt"/>
            </a:endParaRPr>
          </a:p>
        </p:txBody>
      </p:sp>
      <p:sp>
        <p:nvSpPr>
          <p:cNvPr id="33797" name="Text Box 5"/>
          <p:cNvSpPr txBox="1">
            <a:spLocks noChangeArrowheads="1"/>
          </p:cNvSpPr>
          <p:nvPr/>
        </p:nvSpPr>
        <p:spPr bwMode="auto">
          <a:xfrm>
            <a:off x="457200" y="4730750"/>
            <a:ext cx="8382000" cy="871538"/>
          </a:xfrm>
          <a:prstGeom prst="rect">
            <a:avLst/>
          </a:prstGeom>
          <a:noFill/>
          <a:ln w="9525">
            <a:noFill/>
            <a:miter lim="800000"/>
            <a:headEnd/>
            <a:tailEnd/>
          </a:ln>
        </p:spPr>
        <p:txBody>
          <a:bodyPr>
            <a:spAutoFit/>
          </a:bodyPr>
          <a:lstStyle/>
          <a:p>
            <a:pPr marL="450850" indent="-450850" algn="just" eaLnBrk="0" hangingPunct="0">
              <a:spcAft>
                <a:spcPct val="30000"/>
              </a:spcAft>
              <a:buClr>
                <a:srgbClr val="0033CC"/>
              </a:buClr>
              <a:buFont typeface="Wingdings" pitchFamily="2" charset="2"/>
              <a:buChar char="ü"/>
              <a:defRPr/>
            </a:pPr>
            <a:r>
              <a:rPr lang="es-ES_tradnl" sz="2200" b="1" dirty="0">
                <a:latin typeface="+mn-lt"/>
              </a:rPr>
              <a:t>Comparable: </a:t>
            </a:r>
            <a:r>
              <a:rPr lang="es-ES_tradnl" sz="2200" dirty="0">
                <a:latin typeface="+mn-lt"/>
              </a:rPr>
              <a:t>Que tenga criterios de uniformidad</a:t>
            </a:r>
          </a:p>
          <a:p>
            <a:pPr marL="450850" indent="-450850" algn="just" eaLnBrk="0" hangingPunct="0">
              <a:spcAft>
                <a:spcPct val="30000"/>
              </a:spcAft>
              <a:buClr>
                <a:srgbClr val="0033CC"/>
              </a:buClr>
              <a:buFont typeface="Wingdings" pitchFamily="2" charset="2"/>
              <a:buChar char="ü"/>
              <a:defRPr/>
            </a:pPr>
            <a:r>
              <a:rPr lang="es-ES_tradnl" sz="2200" b="1" dirty="0">
                <a:latin typeface="+mn-lt"/>
              </a:rPr>
              <a:t>Comprensible:</a:t>
            </a:r>
            <a:r>
              <a:rPr lang="es-ES_tradnl" sz="2200" dirty="0">
                <a:latin typeface="+mn-lt"/>
              </a:rPr>
              <a:t> Accesible a  los diferentes usuarios.</a:t>
            </a:r>
          </a:p>
        </p:txBody>
      </p:sp>
      <p:sp>
        <p:nvSpPr>
          <p:cNvPr id="33798" name="Text Box 6"/>
          <p:cNvSpPr txBox="1">
            <a:spLocks noChangeArrowheads="1"/>
          </p:cNvSpPr>
          <p:nvPr/>
        </p:nvSpPr>
        <p:spPr bwMode="auto">
          <a:xfrm>
            <a:off x="495300" y="2054225"/>
            <a:ext cx="8324850" cy="1649413"/>
          </a:xfrm>
          <a:prstGeom prst="rect">
            <a:avLst/>
          </a:prstGeom>
          <a:noFill/>
          <a:ln w="9525">
            <a:noFill/>
            <a:miter lim="800000"/>
            <a:headEnd/>
            <a:tailEnd/>
          </a:ln>
        </p:spPr>
        <p:txBody>
          <a:bodyPr>
            <a:spAutoFit/>
          </a:bodyPr>
          <a:lstStyle/>
          <a:p>
            <a:pPr marL="360363" indent="-360363" algn="just" eaLnBrk="0" hangingPunct="0">
              <a:spcAft>
                <a:spcPct val="30000"/>
              </a:spcAft>
              <a:buClr>
                <a:schemeClr val="accent1">
                  <a:lumMod val="75000"/>
                </a:schemeClr>
              </a:buClr>
              <a:buFont typeface="Wingdings" pitchFamily="2" charset="2"/>
              <a:buChar char="ü"/>
              <a:defRPr/>
            </a:pPr>
            <a:r>
              <a:rPr lang="es-ES_tradnl" sz="2200" b="1" dirty="0">
                <a:latin typeface="+mn-lt"/>
              </a:rPr>
              <a:t>Oportuno: </a:t>
            </a:r>
            <a:r>
              <a:rPr lang="es-ES_tradnl" sz="2200" dirty="0">
                <a:latin typeface="+mn-lt"/>
              </a:rPr>
              <a:t>Estar disponible y suministrarse a tiempo.</a:t>
            </a:r>
          </a:p>
          <a:p>
            <a:pPr marL="360363" indent="-360363" algn="just" eaLnBrk="0" hangingPunct="0">
              <a:spcAft>
                <a:spcPct val="30000"/>
              </a:spcAft>
              <a:buClr>
                <a:schemeClr val="accent1">
                  <a:lumMod val="75000"/>
                </a:schemeClr>
              </a:buClr>
              <a:buFont typeface="Wingdings" pitchFamily="2" charset="2"/>
              <a:buChar char="ü"/>
              <a:defRPr/>
            </a:pPr>
            <a:r>
              <a:rPr lang="es-ES_tradnl" sz="2200" b="1" dirty="0">
                <a:latin typeface="+mn-lt"/>
              </a:rPr>
              <a:t>Integro:</a:t>
            </a:r>
            <a:r>
              <a:rPr lang="es-ES_tradnl" sz="2200" dirty="0">
                <a:latin typeface="+mn-lt"/>
              </a:rPr>
              <a:t> Incluir la totalidad de las operaciones que afectaron el presupuesto.</a:t>
            </a:r>
          </a:p>
          <a:p>
            <a:pPr marL="360363" indent="-360363" algn="just" eaLnBrk="0" hangingPunct="0">
              <a:spcAft>
                <a:spcPct val="30000"/>
              </a:spcAft>
              <a:buClr>
                <a:schemeClr val="accent1">
                  <a:lumMod val="75000"/>
                </a:schemeClr>
              </a:buClr>
              <a:buFont typeface="Wingdings" pitchFamily="2" charset="2"/>
              <a:buChar char="ü"/>
              <a:defRPr/>
            </a:pPr>
            <a:r>
              <a:rPr lang="es-ES_tradnl" sz="2200" b="1" dirty="0">
                <a:latin typeface="+mn-lt"/>
              </a:rPr>
              <a:t>Verificable: </a:t>
            </a:r>
            <a:r>
              <a:rPr lang="es-ES_tradnl" sz="2200" dirty="0">
                <a:latin typeface="+mn-lt"/>
              </a:rPr>
              <a:t>Susceptible de comprobaciones exhaustivas</a:t>
            </a:r>
          </a:p>
        </p:txBody>
      </p:sp>
      <p:sp>
        <p:nvSpPr>
          <p:cNvPr id="33799" name="Text Box 7"/>
          <p:cNvSpPr txBox="1">
            <a:spLocks noChangeArrowheads="1"/>
          </p:cNvSpPr>
          <p:nvPr/>
        </p:nvSpPr>
        <p:spPr bwMode="auto">
          <a:xfrm>
            <a:off x="285750" y="1520825"/>
            <a:ext cx="2132013" cy="461963"/>
          </a:xfrm>
          <a:prstGeom prst="rect">
            <a:avLst/>
          </a:prstGeom>
          <a:noFill/>
          <a:ln w="9525">
            <a:noFill/>
            <a:miter lim="800000"/>
            <a:headEnd/>
            <a:tailEnd/>
          </a:ln>
        </p:spPr>
        <p:txBody>
          <a:bodyPr wrap="none">
            <a:spAutoFit/>
          </a:bodyPr>
          <a:lstStyle/>
          <a:p>
            <a:pPr eaLnBrk="0" hangingPunct="0">
              <a:defRPr/>
            </a:pPr>
            <a:r>
              <a:rPr lang="es-ES_tradnl" sz="2400" b="1" dirty="0">
                <a:solidFill>
                  <a:srgbClr val="333399"/>
                </a:solidFill>
                <a:latin typeface="+mn-lt"/>
              </a:rPr>
              <a:t>Condiciones:</a:t>
            </a:r>
            <a:endParaRPr lang="es-ES_tradnl" sz="2400" b="1" i="1" dirty="0">
              <a:solidFill>
                <a:srgbClr val="333399"/>
              </a:solidFill>
              <a:latin typeface="+mn-lt"/>
            </a:endParaRPr>
          </a:p>
        </p:txBody>
      </p:sp>
      <p:sp>
        <p:nvSpPr>
          <p:cNvPr id="7" name="Rectangle 2"/>
          <p:cNvSpPr>
            <a:spLocks noChangeArrowheads="1"/>
          </p:cNvSpPr>
          <p:nvPr/>
        </p:nvSpPr>
        <p:spPr bwMode="auto">
          <a:xfrm>
            <a:off x="3563938" y="107950"/>
            <a:ext cx="5580062" cy="708025"/>
          </a:xfrm>
          <a:prstGeom prst="rect">
            <a:avLst/>
          </a:prstGeom>
          <a:noFill/>
          <a:ln w="9525">
            <a:noFill/>
            <a:miter lim="800000"/>
            <a:headEnd/>
            <a:tailEnd/>
          </a:ln>
        </p:spPr>
        <p:txBody>
          <a:bodyPr>
            <a:spAutoFit/>
          </a:bodyPr>
          <a:lstStyle/>
          <a:p>
            <a:pPr algn="ctr">
              <a:defRPr/>
            </a:pPr>
            <a:r>
              <a:rPr lang="es-ES_tradnl" sz="4000" b="1" dirty="0">
                <a:solidFill>
                  <a:schemeClr val="bg1"/>
                </a:solidFill>
                <a:latin typeface="+mn-lt"/>
              </a:rPr>
              <a:t>Cierre Presupuestal</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54050" y="1411288"/>
            <a:ext cx="8061325" cy="5303837"/>
          </a:xfrm>
          <a:prstGeom prst="rect">
            <a:avLst/>
          </a:prstGeom>
          <a:noFill/>
          <a:ln w="9525">
            <a:noFill/>
            <a:miter lim="800000"/>
            <a:headEnd/>
            <a:tailEnd/>
          </a:ln>
        </p:spPr>
        <p:txBody>
          <a:bodyPr/>
          <a:lstStyle/>
          <a:p>
            <a:pPr marL="800100" lvl="1" indent="-342900" algn="just">
              <a:spcBef>
                <a:spcPct val="20000"/>
              </a:spcBef>
              <a:buClr>
                <a:schemeClr val="accent1">
                  <a:lumMod val="75000"/>
                </a:schemeClr>
              </a:buClr>
              <a:buFont typeface="Wingdings" pitchFamily="2" charset="2"/>
              <a:buChar char="ü"/>
              <a:defRPr/>
            </a:pPr>
            <a:r>
              <a:rPr lang="es-ES_tradnl" sz="2200" dirty="0">
                <a:latin typeface="+mn-lt"/>
              </a:rPr>
              <a:t> Contratación administrativa</a:t>
            </a:r>
          </a:p>
          <a:p>
            <a:pPr marL="800100" lvl="1" indent="-342900" algn="just">
              <a:spcBef>
                <a:spcPct val="20000"/>
              </a:spcBef>
              <a:buClr>
                <a:schemeClr val="accent1">
                  <a:lumMod val="75000"/>
                </a:schemeClr>
              </a:buClr>
              <a:buFont typeface="Wingdings" pitchFamily="2" charset="2"/>
              <a:buChar char="ü"/>
              <a:defRPr/>
            </a:pPr>
            <a:r>
              <a:rPr lang="es-ES_tradnl" sz="2200" dirty="0">
                <a:latin typeface="+mn-lt"/>
              </a:rPr>
              <a:t> Tesorería y/o pagaduría</a:t>
            </a:r>
          </a:p>
          <a:p>
            <a:pPr marL="901700" lvl="1" indent="-444500" algn="just">
              <a:spcBef>
                <a:spcPct val="20000"/>
              </a:spcBef>
              <a:buClr>
                <a:schemeClr val="accent1">
                  <a:lumMod val="75000"/>
                </a:schemeClr>
              </a:buClr>
              <a:buFont typeface="Wingdings" pitchFamily="2" charset="2"/>
              <a:buChar char="ü"/>
              <a:defRPr/>
            </a:pPr>
            <a:r>
              <a:rPr lang="es-ES_tradnl" sz="2200" dirty="0">
                <a:latin typeface="+mn-lt"/>
              </a:rPr>
              <a:t>Área encargada de controlar la propiedad, planta, equipos y    almacenes </a:t>
            </a:r>
          </a:p>
          <a:p>
            <a:pPr marL="800100" lvl="1" indent="-342900" algn="just">
              <a:spcBef>
                <a:spcPct val="20000"/>
              </a:spcBef>
              <a:buClr>
                <a:schemeClr val="accent1">
                  <a:lumMod val="75000"/>
                </a:schemeClr>
              </a:buClr>
              <a:buFont typeface="Wingdings" pitchFamily="2" charset="2"/>
              <a:buChar char="ü"/>
              <a:defRPr/>
            </a:pPr>
            <a:r>
              <a:rPr lang="es-ES_tradnl" sz="2200" dirty="0">
                <a:latin typeface="+mn-lt"/>
              </a:rPr>
              <a:t> Áreas de cartera</a:t>
            </a:r>
          </a:p>
          <a:p>
            <a:pPr marL="800100" lvl="1" indent="-342900" algn="just">
              <a:spcBef>
                <a:spcPct val="20000"/>
              </a:spcBef>
              <a:buClr>
                <a:schemeClr val="accent1">
                  <a:lumMod val="75000"/>
                </a:schemeClr>
              </a:buClr>
              <a:buFont typeface="Wingdings" pitchFamily="2" charset="2"/>
              <a:buChar char="ü"/>
              <a:defRPr/>
            </a:pPr>
            <a:r>
              <a:rPr lang="es-ES_tradnl" sz="2200" dirty="0">
                <a:latin typeface="+mn-lt"/>
              </a:rPr>
              <a:t> Oficina de recursos humanos (nóminas)</a:t>
            </a:r>
          </a:p>
          <a:p>
            <a:pPr marL="800100" lvl="1" indent="-342900" algn="just">
              <a:spcBef>
                <a:spcPct val="20000"/>
              </a:spcBef>
              <a:buClr>
                <a:schemeClr val="accent1">
                  <a:lumMod val="75000"/>
                </a:schemeClr>
              </a:buClr>
              <a:buFont typeface="Wingdings" pitchFamily="2" charset="2"/>
              <a:buChar char="ü"/>
              <a:defRPr/>
            </a:pPr>
            <a:r>
              <a:rPr lang="es-ES_tradnl" sz="2200" dirty="0">
                <a:latin typeface="+mn-lt"/>
              </a:rPr>
              <a:t> Oficinas de proyectos</a:t>
            </a:r>
          </a:p>
          <a:p>
            <a:pPr marL="800100" lvl="1" indent="-342900" algn="just">
              <a:spcBef>
                <a:spcPct val="20000"/>
              </a:spcBef>
              <a:buClr>
                <a:schemeClr val="accent1">
                  <a:lumMod val="75000"/>
                </a:schemeClr>
              </a:buClr>
              <a:buFont typeface="Wingdings" pitchFamily="2" charset="2"/>
              <a:buChar char="ü"/>
              <a:defRPr/>
            </a:pPr>
            <a:r>
              <a:rPr lang="es-ES_tradnl" sz="2200" dirty="0">
                <a:latin typeface="+mn-lt"/>
              </a:rPr>
              <a:t> Oficina de interventoría</a:t>
            </a:r>
          </a:p>
          <a:p>
            <a:pPr marL="800100" lvl="1" indent="-342900" algn="just">
              <a:spcBef>
                <a:spcPct val="20000"/>
              </a:spcBef>
              <a:buClr>
                <a:schemeClr val="accent1">
                  <a:lumMod val="75000"/>
                </a:schemeClr>
              </a:buClr>
              <a:buFont typeface="Wingdings" pitchFamily="2" charset="2"/>
              <a:buChar char="ü"/>
              <a:defRPr/>
            </a:pPr>
            <a:r>
              <a:rPr lang="es-ES_tradnl" sz="2200" dirty="0">
                <a:latin typeface="+mn-lt"/>
              </a:rPr>
              <a:t> Área encargada de las cuentas por pagar</a:t>
            </a:r>
          </a:p>
          <a:p>
            <a:pPr marL="800100" lvl="1" indent="-342900" algn="just">
              <a:spcBef>
                <a:spcPct val="20000"/>
              </a:spcBef>
              <a:buClr>
                <a:schemeClr val="accent1">
                  <a:lumMod val="75000"/>
                </a:schemeClr>
              </a:buClr>
              <a:buFont typeface="Wingdings" pitchFamily="2" charset="2"/>
              <a:buChar char="ü"/>
              <a:defRPr/>
            </a:pPr>
            <a:r>
              <a:rPr lang="es-ES_tradnl" sz="2200" dirty="0">
                <a:latin typeface="+mn-lt"/>
              </a:rPr>
              <a:t> Oficina de Presupuesto</a:t>
            </a:r>
          </a:p>
          <a:p>
            <a:pPr marL="800100" lvl="1" indent="-342900" algn="just">
              <a:spcBef>
                <a:spcPct val="20000"/>
              </a:spcBef>
              <a:buClr>
                <a:schemeClr val="accent1">
                  <a:lumMod val="75000"/>
                </a:schemeClr>
              </a:buClr>
              <a:buFont typeface="Wingdings" pitchFamily="2" charset="2"/>
              <a:buChar char="ü"/>
              <a:defRPr/>
            </a:pPr>
            <a:r>
              <a:rPr lang="es-ES_tradnl" sz="2200" dirty="0">
                <a:latin typeface="+mn-lt"/>
              </a:rPr>
              <a:t> Oficina de Contabilidad</a:t>
            </a:r>
          </a:p>
        </p:txBody>
      </p:sp>
      <p:sp>
        <p:nvSpPr>
          <p:cNvPr id="4" name="Rectangle 2"/>
          <p:cNvSpPr>
            <a:spLocks noChangeArrowheads="1"/>
          </p:cNvSpPr>
          <p:nvPr/>
        </p:nvSpPr>
        <p:spPr bwMode="auto">
          <a:xfrm>
            <a:off x="3492500" y="107950"/>
            <a:ext cx="5688013" cy="523875"/>
          </a:xfrm>
          <a:prstGeom prst="rect">
            <a:avLst/>
          </a:prstGeom>
          <a:noFill/>
          <a:ln w="9525">
            <a:noFill/>
            <a:miter lim="800000"/>
            <a:headEnd/>
            <a:tailEnd/>
          </a:ln>
        </p:spPr>
        <p:txBody>
          <a:bodyPr>
            <a:spAutoFit/>
          </a:bodyPr>
          <a:lstStyle/>
          <a:p>
            <a:pPr algn="ctr">
              <a:defRPr/>
            </a:pPr>
            <a:r>
              <a:rPr lang="es-ES_tradnl" sz="2800" b="1" dirty="0">
                <a:solidFill>
                  <a:schemeClr val="bg1"/>
                </a:solidFill>
                <a:latin typeface="+mn-lt"/>
              </a:rPr>
              <a:t>Responsables del Cierre Presupuestal</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95536" y="2428875"/>
            <a:ext cx="8352927" cy="2492990"/>
          </a:xfrm>
          <a:prstGeom prst="rect">
            <a:avLst/>
          </a:prstGeom>
          <a:noFill/>
          <a:ln w="9525">
            <a:noFill/>
            <a:miter lim="800000"/>
            <a:headEnd/>
            <a:tailEnd/>
          </a:ln>
        </p:spPr>
        <p:txBody>
          <a:bodyPr wrap="square">
            <a:spAutoFit/>
          </a:bodyPr>
          <a:lstStyle/>
          <a:p>
            <a:pPr algn="ctr">
              <a:lnSpc>
                <a:spcPct val="130000"/>
              </a:lnSpc>
              <a:defRPr/>
            </a:pPr>
            <a:r>
              <a:rPr lang="es-ES_tradnl" sz="4000" b="1" dirty="0">
                <a:solidFill>
                  <a:srgbClr val="FF0000"/>
                </a:solidFill>
                <a:effectLst>
                  <a:outerShdw blurRad="38100" dist="38100" dir="2700000" algn="tl">
                    <a:srgbClr val="000000">
                      <a:alpha val="43137"/>
                    </a:srgbClr>
                  </a:outerShdw>
                </a:effectLst>
                <a:latin typeface="Arial Black" pitchFamily="34" charset="0"/>
              </a:rPr>
              <a:t>Ley 734 de 2002 </a:t>
            </a:r>
            <a:endParaRPr lang="es-MX" sz="4000" b="1" dirty="0">
              <a:solidFill>
                <a:srgbClr val="FF0000"/>
              </a:solidFill>
              <a:effectLst>
                <a:outerShdw blurRad="38100" dist="38100" dir="2700000" algn="tl">
                  <a:srgbClr val="000000">
                    <a:alpha val="43137"/>
                  </a:srgbClr>
                </a:outerShdw>
              </a:effectLst>
              <a:latin typeface="Arial Black" pitchFamily="34" charset="0"/>
            </a:endParaRPr>
          </a:p>
          <a:p>
            <a:pPr algn="ctr">
              <a:lnSpc>
                <a:spcPct val="130000"/>
              </a:lnSpc>
              <a:defRPr/>
            </a:pPr>
            <a:r>
              <a:rPr lang="es-MX" sz="4000" b="1" dirty="0">
                <a:solidFill>
                  <a:srgbClr val="FF0000"/>
                </a:solidFill>
                <a:effectLst>
                  <a:outerShdw blurRad="38100" dist="38100" dir="2700000" algn="tl">
                    <a:srgbClr val="000000">
                      <a:alpha val="43137"/>
                    </a:srgbClr>
                  </a:outerShdw>
                </a:effectLst>
                <a:latin typeface="Arial Black" pitchFamily="34" charset="0"/>
              </a:rPr>
              <a:t>Código Único Disciplinario</a:t>
            </a:r>
          </a:p>
          <a:p>
            <a:pPr algn="ctr">
              <a:lnSpc>
                <a:spcPct val="130000"/>
              </a:lnSpc>
              <a:defRPr/>
            </a:pPr>
            <a:r>
              <a:rPr lang="es-MX" sz="4000" b="1" dirty="0">
                <a:solidFill>
                  <a:srgbClr val="FF0000"/>
                </a:solidFill>
                <a:effectLst>
                  <a:outerShdw blurRad="38100" dist="38100" dir="2700000" algn="tl">
                    <a:srgbClr val="000000">
                      <a:alpha val="43137"/>
                    </a:srgbClr>
                  </a:outerShdw>
                </a:effectLst>
                <a:latin typeface="Arial Black" pitchFamily="34" charset="0"/>
              </a:rPr>
              <a:t>(Aspectos Hacendarios)</a:t>
            </a:r>
            <a:endParaRPr lang="es-ES" sz="4000" b="1"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381000" y="1268413"/>
            <a:ext cx="8477250" cy="5105400"/>
          </a:xfrm>
        </p:spPr>
        <p:txBody>
          <a:bodyPr/>
          <a:lstStyle/>
          <a:p>
            <a:pPr algn="just" eaLnBrk="1" hangingPunct="1">
              <a:lnSpc>
                <a:spcPct val="120000"/>
              </a:lnSpc>
              <a:spcBef>
                <a:spcPct val="75000"/>
              </a:spcBef>
              <a:spcAft>
                <a:spcPts val="600"/>
              </a:spcAft>
              <a:buClr>
                <a:srgbClr val="333399"/>
              </a:buClr>
              <a:buSzPct val="150000"/>
              <a:buFont typeface="Wingdings" pitchFamily="2" charset="2"/>
              <a:buChar char="ü"/>
            </a:pPr>
            <a:r>
              <a:rPr lang="es-ES" sz="2400" smtClean="0">
                <a:cs typeface="Times New Roman" pitchFamily="18" charset="0"/>
              </a:rPr>
              <a:t>Autorizar u ordenar la utilización indebida, o utilizar indebidamente rentas que tienen destinación específica en la Constitución o en la Ley.</a:t>
            </a:r>
          </a:p>
          <a:p>
            <a:pPr algn="just" eaLnBrk="1" hangingPunct="1">
              <a:lnSpc>
                <a:spcPct val="120000"/>
              </a:lnSpc>
              <a:spcBef>
                <a:spcPct val="75000"/>
              </a:spcBef>
              <a:spcAft>
                <a:spcPts val="600"/>
              </a:spcAft>
              <a:buClr>
                <a:srgbClr val="333399"/>
              </a:buClr>
              <a:buSzPct val="150000"/>
              <a:buFont typeface="Wingdings" pitchFamily="2" charset="2"/>
              <a:buChar char="ü"/>
            </a:pPr>
            <a:r>
              <a:rPr lang="es-ES" sz="2400" smtClean="0">
                <a:cs typeface="Times New Roman" pitchFamily="18" charset="0"/>
              </a:rPr>
              <a:t>Autorizar o pagar gastos por fuera de los establecidos en el artículo 346 de la Constitución Política.</a:t>
            </a:r>
          </a:p>
          <a:p>
            <a:pPr algn="just" eaLnBrk="1" hangingPunct="1">
              <a:lnSpc>
                <a:spcPct val="120000"/>
              </a:lnSpc>
              <a:spcBef>
                <a:spcPct val="75000"/>
              </a:spcBef>
              <a:spcAft>
                <a:spcPts val="600"/>
              </a:spcAft>
              <a:buClr>
                <a:srgbClr val="333399"/>
              </a:buClr>
              <a:buSzPct val="150000"/>
              <a:buFont typeface="Wingdings" pitchFamily="2" charset="2"/>
              <a:buChar char="ü"/>
            </a:pPr>
            <a:r>
              <a:rPr lang="es-ES" sz="2400" smtClean="0">
                <a:cs typeface="Times New Roman" pitchFamily="18" charset="0"/>
              </a:rPr>
              <a:t>Asumir compromisos sobre apropiaciones presupuestales inexistentes o en exceso del saldo disponible de apropiación o que afecten vigencias futuras, sin contar con las autorizaciones pertinentes.</a:t>
            </a:r>
            <a:endParaRPr lang="es-ES" sz="2400" smtClean="0"/>
          </a:p>
        </p:txBody>
      </p:sp>
      <p:sp>
        <p:nvSpPr>
          <p:cNvPr id="55299" name="Rectangle 3"/>
          <p:cNvSpPr>
            <a:spLocks noChangeArrowheads="1"/>
          </p:cNvSpPr>
          <p:nvPr/>
        </p:nvSpPr>
        <p:spPr bwMode="auto">
          <a:xfrm>
            <a:off x="1060450" y="4460875"/>
            <a:ext cx="7658100" cy="4794250"/>
          </a:xfrm>
          <a:prstGeom prst="rect">
            <a:avLst/>
          </a:prstGeom>
          <a:noFill/>
          <a:ln w="9525">
            <a:noFill/>
            <a:miter lim="800000"/>
            <a:headEnd/>
            <a:tailEnd/>
          </a:ln>
        </p:spPr>
        <p:txBody>
          <a:bodyPr/>
          <a:lstStyle/>
          <a:p>
            <a:pPr marL="342900" indent="-342900" algn="just" eaLnBrk="0" hangingPunct="0">
              <a:lnSpc>
                <a:spcPct val="80000"/>
              </a:lnSpc>
              <a:spcBef>
                <a:spcPct val="20000"/>
              </a:spcBef>
              <a:spcAft>
                <a:spcPts val="600"/>
              </a:spcAft>
              <a:buFontTx/>
              <a:buChar char="•"/>
            </a:pPr>
            <a:endParaRPr lang="es-CO" sz="2400">
              <a:latin typeface="Futura Md BT"/>
            </a:endParaRPr>
          </a:p>
        </p:txBody>
      </p:sp>
      <p:sp>
        <p:nvSpPr>
          <p:cNvPr id="55300" name="Rectangle 4"/>
          <p:cNvSpPr>
            <a:spLocks noChangeArrowheads="1"/>
          </p:cNvSpPr>
          <p:nvPr/>
        </p:nvSpPr>
        <p:spPr bwMode="auto">
          <a:xfrm>
            <a:off x="3419475" y="36513"/>
            <a:ext cx="5473700" cy="708025"/>
          </a:xfrm>
          <a:prstGeom prst="rect">
            <a:avLst/>
          </a:prstGeom>
          <a:noFill/>
          <a:ln w="9525">
            <a:noFill/>
            <a:miter lim="800000"/>
            <a:headEnd/>
            <a:tailEnd/>
          </a:ln>
        </p:spPr>
        <p:txBody>
          <a:bodyPr>
            <a:spAutoFit/>
          </a:bodyPr>
          <a:lstStyle/>
          <a:p>
            <a:pPr algn="ctr"/>
            <a:r>
              <a:rPr lang="es-ES_tradnl" sz="4000" b="1">
                <a:solidFill>
                  <a:schemeClr val="bg1"/>
                </a:solidFill>
                <a:latin typeface="Calibri" pitchFamily="34" charset="0"/>
              </a:rPr>
              <a:t>Faltas Gravísimas</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457200" y="1581150"/>
            <a:ext cx="8258175" cy="4705350"/>
          </a:xfrm>
        </p:spPr>
        <p:txBody>
          <a:bodyPr/>
          <a:lstStyle/>
          <a:p>
            <a:pPr algn="just" eaLnBrk="1" hangingPunct="1">
              <a:lnSpc>
                <a:spcPct val="120000"/>
              </a:lnSpc>
              <a:spcBef>
                <a:spcPct val="75000"/>
              </a:spcBef>
              <a:spcAft>
                <a:spcPts val="600"/>
              </a:spcAft>
              <a:buClr>
                <a:srgbClr val="333399"/>
              </a:buClr>
              <a:buSzPct val="150000"/>
              <a:buFont typeface="Wingdings" pitchFamily="2" charset="2"/>
              <a:buChar char="ü"/>
            </a:pPr>
            <a:r>
              <a:rPr lang="es-ES" sz="2400" smtClean="0">
                <a:cs typeface="Times New Roman" pitchFamily="18" charset="0"/>
              </a:rPr>
              <a:t>Ordenar o efectuar el pago de obligaciones en exceso del saldo disponible en el Programa Anual Mensualizado de Caja (PAC).</a:t>
            </a:r>
          </a:p>
          <a:p>
            <a:pPr algn="just" eaLnBrk="1" hangingPunct="1">
              <a:lnSpc>
                <a:spcPct val="120000"/>
              </a:lnSpc>
              <a:spcBef>
                <a:spcPct val="75000"/>
              </a:spcBef>
              <a:spcAft>
                <a:spcPts val="600"/>
              </a:spcAft>
              <a:buClr>
                <a:srgbClr val="333399"/>
              </a:buClr>
              <a:buSzPct val="150000"/>
              <a:buFont typeface="Wingdings" pitchFamily="2" charset="2"/>
              <a:buChar char="ü"/>
            </a:pPr>
            <a:r>
              <a:rPr lang="es-ES" sz="2400" smtClean="0">
                <a:cs typeface="Times New Roman" pitchFamily="18" charset="0"/>
              </a:rPr>
              <a:t>No incluir en el presupuesto las apropiaciones necesarias y suficientes, cuando exista la posibilidad, para cubrir el déficit fiscal, servir la deuda pública y atender  debidamente el pago de sentencias, créditos judicialmente reconocidos, laudos arbitr</a:t>
            </a:r>
            <a:r>
              <a:rPr lang="es-ES_tradnl" sz="2400" smtClean="0">
                <a:cs typeface="Times New Roman" pitchFamily="18" charset="0"/>
              </a:rPr>
              <a:t>á</a:t>
            </a:r>
            <a:r>
              <a:rPr lang="es-ES" sz="2400" smtClean="0">
                <a:cs typeface="Times New Roman" pitchFamily="18" charset="0"/>
              </a:rPr>
              <a:t>les, conciliaciones y servicios públicos domiciliarios.</a:t>
            </a:r>
          </a:p>
        </p:txBody>
      </p:sp>
      <p:sp>
        <p:nvSpPr>
          <p:cNvPr id="56323" name="Rectangle 3"/>
          <p:cNvSpPr>
            <a:spLocks noChangeArrowheads="1"/>
          </p:cNvSpPr>
          <p:nvPr/>
        </p:nvSpPr>
        <p:spPr bwMode="auto">
          <a:xfrm>
            <a:off x="1060450" y="4460875"/>
            <a:ext cx="7658100" cy="4794250"/>
          </a:xfrm>
          <a:prstGeom prst="rect">
            <a:avLst/>
          </a:prstGeom>
          <a:noFill/>
          <a:ln w="9525">
            <a:noFill/>
            <a:miter lim="800000"/>
            <a:headEnd/>
            <a:tailEnd/>
          </a:ln>
        </p:spPr>
        <p:txBody>
          <a:bodyPr/>
          <a:lstStyle/>
          <a:p>
            <a:pPr marL="342900" indent="-342900" algn="just" eaLnBrk="0" hangingPunct="0">
              <a:lnSpc>
                <a:spcPct val="80000"/>
              </a:lnSpc>
              <a:spcBef>
                <a:spcPct val="20000"/>
              </a:spcBef>
              <a:spcAft>
                <a:spcPts val="600"/>
              </a:spcAft>
              <a:buFontTx/>
              <a:buChar char="•"/>
            </a:pPr>
            <a:endParaRPr lang="es-CO" sz="2400">
              <a:latin typeface="Futura Md BT"/>
            </a:endParaRPr>
          </a:p>
        </p:txBody>
      </p:sp>
      <p:sp>
        <p:nvSpPr>
          <p:cNvPr id="56324" name="Rectangle 4"/>
          <p:cNvSpPr>
            <a:spLocks noChangeArrowheads="1"/>
          </p:cNvSpPr>
          <p:nvPr/>
        </p:nvSpPr>
        <p:spPr bwMode="auto">
          <a:xfrm>
            <a:off x="3419475" y="36513"/>
            <a:ext cx="5473700" cy="708025"/>
          </a:xfrm>
          <a:prstGeom prst="rect">
            <a:avLst/>
          </a:prstGeom>
          <a:noFill/>
          <a:ln w="9525">
            <a:noFill/>
            <a:miter lim="800000"/>
            <a:headEnd/>
            <a:tailEnd/>
          </a:ln>
        </p:spPr>
        <p:txBody>
          <a:bodyPr>
            <a:spAutoFit/>
          </a:bodyPr>
          <a:lstStyle/>
          <a:p>
            <a:pPr algn="ctr"/>
            <a:r>
              <a:rPr lang="es-ES_tradnl" sz="4000" b="1">
                <a:solidFill>
                  <a:schemeClr val="bg1"/>
                </a:solidFill>
                <a:latin typeface="Calibri" pitchFamily="34" charset="0"/>
              </a:rPr>
              <a:t>Faltas Gravísimas</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2008" y="1196752"/>
            <a:ext cx="8820472" cy="4992431"/>
          </a:xfrm>
          <a:prstGeom prst="rect">
            <a:avLst/>
          </a:prstGeom>
          <a:noFill/>
          <a:ln w="9525">
            <a:noFill/>
            <a:miter lim="800000"/>
            <a:headEnd/>
            <a:tailEnd/>
          </a:ln>
        </p:spPr>
        <p:txBody>
          <a:bodyPr wrap="square" lIns="92075" tIns="46038" rIns="92075" bIns="46038" anchor="ctr">
            <a:spAutoFit/>
          </a:bodyPr>
          <a:lstStyle/>
          <a:p>
            <a:pPr marL="442913" lvl="2" indent="-266700" algn="just" eaLnBrk="0" hangingPunct="0">
              <a:buClr>
                <a:schemeClr val="accent1">
                  <a:lumMod val="75000"/>
                </a:schemeClr>
              </a:buClr>
              <a:buFont typeface="Arial" pitchFamily="34" charset="0"/>
              <a:buChar char="•"/>
              <a:defRPr/>
            </a:pPr>
            <a:r>
              <a:rPr lang="es-ES_tradnl" sz="2600" dirty="0">
                <a:latin typeface="+mn-lt"/>
              </a:rPr>
              <a:t>Está prohibido tramitar o legalizar actos administrativos que afecten el presupuesto de gastos cuando no reúnan los requisitos legales o se configuren como hechos cumplidos.</a:t>
            </a:r>
          </a:p>
          <a:p>
            <a:pPr marL="442913" lvl="2" indent="-266700" algn="just" eaLnBrk="0" hangingPunct="0">
              <a:buClr>
                <a:schemeClr val="accent1">
                  <a:lumMod val="75000"/>
                </a:schemeClr>
              </a:buClr>
              <a:buFont typeface="Arial" pitchFamily="34" charset="0"/>
              <a:buChar char="•"/>
              <a:defRPr/>
            </a:pPr>
            <a:endParaRPr lang="es-ES_tradnl" sz="2600" dirty="0">
              <a:latin typeface="+mn-lt"/>
            </a:endParaRPr>
          </a:p>
          <a:p>
            <a:pPr marL="442913" lvl="2" indent="-266700" algn="just" eaLnBrk="0" hangingPunct="0">
              <a:buClr>
                <a:schemeClr val="accent1">
                  <a:lumMod val="75000"/>
                </a:schemeClr>
              </a:buClr>
              <a:buFont typeface="Arial" pitchFamily="34" charset="0"/>
              <a:buChar char="•"/>
              <a:defRPr/>
            </a:pPr>
            <a:r>
              <a:rPr lang="es-ES_tradnl" sz="2600" dirty="0">
                <a:latin typeface="+mn-lt"/>
              </a:rPr>
              <a:t>Los ordenadores del gasto </a:t>
            </a:r>
            <a:r>
              <a:rPr lang="es-ES_tradnl" sz="2600" b="1" u="sng" dirty="0">
                <a:solidFill>
                  <a:srgbClr val="FF0000"/>
                </a:solidFill>
                <a:latin typeface="+mn-lt"/>
              </a:rPr>
              <a:t>responderán disciplinaria, fiscal, penal y pecuniariamente</a:t>
            </a:r>
            <a:r>
              <a:rPr lang="es-ES_tradnl" sz="2600" dirty="0">
                <a:latin typeface="+mn-lt"/>
              </a:rPr>
              <a:t> por incumplir lo establecido al respecto.</a:t>
            </a:r>
          </a:p>
          <a:p>
            <a:pPr marL="442913" lvl="2" indent="-266700" algn="just" eaLnBrk="0" hangingPunct="0">
              <a:buClr>
                <a:schemeClr val="accent1">
                  <a:lumMod val="75000"/>
                </a:schemeClr>
              </a:buClr>
              <a:buFont typeface="Arial" pitchFamily="34" charset="0"/>
              <a:buChar char="•"/>
              <a:defRPr/>
            </a:pPr>
            <a:endParaRPr lang="es-ES_tradnl" sz="2600" dirty="0">
              <a:latin typeface="+mn-lt"/>
            </a:endParaRPr>
          </a:p>
          <a:p>
            <a:pPr marL="442913" lvl="2" indent="-266700" algn="just" eaLnBrk="0" hangingPunct="0">
              <a:buClr>
                <a:schemeClr val="accent1">
                  <a:lumMod val="75000"/>
                </a:schemeClr>
              </a:buClr>
              <a:buFont typeface="Arial" pitchFamily="34" charset="0"/>
              <a:buChar char="•"/>
              <a:defRPr/>
            </a:pPr>
            <a:r>
              <a:rPr lang="es-ES_tradnl" sz="2600" dirty="0">
                <a:latin typeface="+mn-lt"/>
              </a:rPr>
              <a:t>No se consideran hechos cumplidos: las facturas de los servicios públicos domiciliarios y los contratos interadministrativos de ejecución continuada</a:t>
            </a:r>
            <a:r>
              <a:rPr lang="es-ES_tradnl" sz="2600" dirty="0" smtClean="0">
                <a:latin typeface="+mn-lt"/>
              </a:rPr>
              <a:t>.</a:t>
            </a:r>
          </a:p>
          <a:p>
            <a:pPr marL="442913" lvl="2" indent="-266700" algn="just" eaLnBrk="0" hangingPunct="0">
              <a:buClr>
                <a:schemeClr val="accent1">
                  <a:lumMod val="75000"/>
                </a:schemeClr>
              </a:buClr>
              <a:buFont typeface="Arial" pitchFamily="34" charset="0"/>
              <a:buChar char="•"/>
              <a:defRPr/>
            </a:pPr>
            <a:endParaRPr lang="es-ES_tradnl" sz="2600" dirty="0" smtClean="0">
              <a:latin typeface="+mn-lt"/>
            </a:endParaRPr>
          </a:p>
        </p:txBody>
      </p:sp>
      <p:sp>
        <p:nvSpPr>
          <p:cNvPr id="41987" name="Rectangle 30"/>
          <p:cNvSpPr>
            <a:spLocks noChangeArrowheads="1"/>
          </p:cNvSpPr>
          <p:nvPr/>
        </p:nvSpPr>
        <p:spPr bwMode="auto">
          <a:xfrm>
            <a:off x="2805113" y="-100013"/>
            <a:ext cx="6662737" cy="954088"/>
          </a:xfrm>
          <a:prstGeom prst="rect">
            <a:avLst/>
          </a:prstGeom>
          <a:noFill/>
          <a:ln w="9525">
            <a:noFill/>
            <a:miter lim="800000"/>
            <a:headEnd/>
            <a:tailEnd/>
          </a:ln>
        </p:spPr>
        <p:txBody>
          <a:bodyPr>
            <a:spAutoFit/>
          </a:bodyPr>
          <a:lstStyle/>
          <a:p>
            <a:pPr algn="ctr"/>
            <a:r>
              <a:rPr lang="es-ES_tradnl" sz="2800">
                <a:solidFill>
                  <a:schemeClr val="bg1"/>
                </a:solidFill>
                <a:latin typeface="Arial Black" pitchFamily="34" charset="0"/>
              </a:rPr>
              <a:t>Prohibición para Tramitar Hechos Cumplidos</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6 CuadroTexto"/>
          <p:cNvSpPr txBox="1">
            <a:spLocks noChangeArrowheads="1"/>
          </p:cNvSpPr>
          <p:nvPr/>
        </p:nvSpPr>
        <p:spPr bwMode="auto">
          <a:xfrm>
            <a:off x="2843213" y="5373688"/>
            <a:ext cx="3384550" cy="522287"/>
          </a:xfrm>
          <a:prstGeom prst="rect">
            <a:avLst/>
          </a:prstGeom>
          <a:noFill/>
          <a:ln w="9525">
            <a:noFill/>
            <a:miter lim="800000"/>
            <a:headEnd/>
            <a:tailEnd/>
          </a:ln>
        </p:spPr>
        <p:txBody>
          <a:bodyPr>
            <a:spAutoFit/>
          </a:bodyPr>
          <a:lstStyle/>
          <a:p>
            <a:pPr algn="ctr"/>
            <a:endParaRPr lang="es-ES" sz="1400" b="1"/>
          </a:p>
          <a:p>
            <a:pPr algn="ctr"/>
            <a:endParaRPr lang="es-ES" sz="1400" b="1"/>
          </a:p>
        </p:txBody>
      </p:sp>
      <p:sp>
        <p:nvSpPr>
          <p:cNvPr id="2" name="1 Rectángulo"/>
          <p:cNvSpPr/>
          <p:nvPr/>
        </p:nvSpPr>
        <p:spPr>
          <a:xfrm>
            <a:off x="468313" y="2708275"/>
            <a:ext cx="8207375" cy="1323975"/>
          </a:xfrm>
          <a:prstGeom prst="rect">
            <a:avLst/>
          </a:prstGeom>
          <a:noFill/>
        </p:spPr>
        <p:txBody>
          <a:bodyPr>
            <a:spAutoFit/>
          </a:bodyPr>
          <a:lstStyle/>
          <a:p>
            <a:pPr>
              <a:defRPr/>
            </a:pPr>
            <a:r>
              <a:rPr lang="es-CO" sz="2800" b="1" dirty="0">
                <a:solidFill>
                  <a:srgbClr val="FF0000"/>
                </a:solidFill>
                <a:latin typeface="Arial Black" pitchFamily="34" charset="0"/>
              </a:rPr>
              <a:t>LINEAMIENTOS DE POLÍTICA PARA LA PROGRAMACION PRESUPUESTAL</a:t>
            </a:r>
          </a:p>
          <a:p>
            <a:pPr>
              <a:defRPr/>
            </a:pPr>
            <a:r>
              <a:rPr lang="es-CO" sz="2400" b="1" dirty="0" smtClean="0">
                <a:solidFill>
                  <a:srgbClr val="FF0000"/>
                </a:solidFill>
                <a:latin typeface="Arial Black" pitchFamily="34" charset="0"/>
              </a:rPr>
              <a:t>Vigencia </a:t>
            </a:r>
            <a:r>
              <a:rPr lang="es-CO" sz="2400" b="1" dirty="0">
                <a:solidFill>
                  <a:srgbClr val="FF0000"/>
                </a:solidFill>
                <a:latin typeface="Arial Black" pitchFamily="34" charset="0"/>
              </a:rPr>
              <a:t>fiscal 2014</a:t>
            </a:r>
            <a:endParaRPr lang="es-ES" sz="2400" b="1" dirty="0">
              <a:solidFill>
                <a:srgbClr val="FF0000"/>
              </a:solidFill>
              <a:effectLst>
                <a:outerShdw blurRad="38100" dist="38100" dir="2700000" algn="tl">
                  <a:srgbClr val="808080"/>
                </a:outerShdw>
              </a:effectLst>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1 CuadroTexto"/>
          <p:cNvSpPr txBox="1">
            <a:spLocks noChangeArrowheads="1"/>
          </p:cNvSpPr>
          <p:nvPr/>
        </p:nvSpPr>
        <p:spPr bwMode="auto">
          <a:xfrm>
            <a:off x="179388" y="1276350"/>
            <a:ext cx="8424862" cy="4354513"/>
          </a:xfrm>
          <a:prstGeom prst="rect">
            <a:avLst/>
          </a:prstGeom>
          <a:noFill/>
          <a:ln w="9525">
            <a:noFill/>
            <a:miter lim="800000"/>
            <a:headEnd/>
            <a:tailEnd/>
          </a:ln>
        </p:spPr>
        <p:txBody>
          <a:bodyPr>
            <a:spAutoFit/>
          </a:bodyPr>
          <a:lstStyle/>
          <a:p>
            <a:pPr marL="355600" indent="-355600" algn="just">
              <a:buClr>
                <a:srgbClr val="C00000"/>
              </a:buClr>
              <a:buSzPct val="115000"/>
              <a:buFont typeface="Wingdings" pitchFamily="2" charset="2"/>
              <a:buChar char="§"/>
              <a:defRPr/>
            </a:pPr>
            <a:r>
              <a:rPr lang="es-ES_tradnl" sz="2400" dirty="0">
                <a:solidFill>
                  <a:srgbClr val="000066"/>
                </a:solidFill>
                <a:cs typeface="+mn-cs"/>
              </a:rPr>
              <a:t>Procuraduría General de la Nación – 	Circulares 026 y 031 de 2011</a:t>
            </a:r>
            <a:r>
              <a:rPr lang="es-ES_tradnl" sz="2400" dirty="0">
                <a:effectLst>
                  <a:outerShdw blurRad="38100" dist="38100" dir="2700000" algn="tl">
                    <a:srgbClr val="C0C0C0"/>
                  </a:outerShdw>
                </a:effectLst>
                <a:cs typeface="+mn-cs"/>
              </a:rPr>
              <a:t> </a:t>
            </a:r>
          </a:p>
          <a:p>
            <a:pPr marL="355600" indent="-355600" algn="just">
              <a:buClr>
                <a:srgbClr val="C00000"/>
              </a:buClr>
              <a:buSzPct val="115000"/>
              <a:buFont typeface="Wingdings" pitchFamily="2" charset="2"/>
              <a:buNone/>
              <a:defRPr/>
            </a:pPr>
            <a:endParaRPr lang="es-ES_tradnl" sz="1050" dirty="0">
              <a:effectLst>
                <a:outerShdw blurRad="38100" dist="38100" dir="2700000" algn="tl">
                  <a:srgbClr val="C0C0C0"/>
                </a:outerShdw>
              </a:effectLst>
              <a:cs typeface="+mn-cs"/>
            </a:endParaRPr>
          </a:p>
          <a:p>
            <a:pPr marL="355600" indent="-355600" algn="just">
              <a:buClr>
                <a:srgbClr val="C00000"/>
              </a:buClr>
              <a:buSzPct val="115000"/>
              <a:buFont typeface="Wingdings" pitchFamily="2" charset="2"/>
              <a:buChar char="§"/>
              <a:defRPr/>
            </a:pPr>
            <a:r>
              <a:rPr lang="es-ES_tradnl" sz="2400" dirty="0">
                <a:solidFill>
                  <a:srgbClr val="000066"/>
                </a:solidFill>
                <a:cs typeface="+mn-cs"/>
              </a:rPr>
              <a:t>Contraloría General de la República – Circular Externa del </a:t>
            </a:r>
            <a:r>
              <a:rPr lang="es-ES_tradnl" sz="2400" dirty="0">
                <a:effectLst>
                  <a:outerShdw blurRad="38100" dist="38100" dir="2700000" algn="tl">
                    <a:srgbClr val="C0C0C0"/>
                  </a:outerShdw>
                </a:effectLst>
                <a:cs typeface="+mn-cs"/>
              </a:rPr>
              <a:t> </a:t>
            </a:r>
            <a:r>
              <a:rPr lang="es-ES_tradnl" sz="2400" dirty="0">
                <a:solidFill>
                  <a:srgbClr val="000066"/>
                </a:solidFill>
                <a:cs typeface="+mn-cs"/>
              </a:rPr>
              <a:t>16 de</a:t>
            </a:r>
            <a:r>
              <a:rPr lang="es-CO" sz="2400" dirty="0">
                <a:solidFill>
                  <a:srgbClr val="000066"/>
                </a:solidFill>
                <a:cs typeface="+mn-cs"/>
              </a:rPr>
              <a:t> enero de 2012</a:t>
            </a:r>
            <a:endParaRPr lang="es-ES" sz="2400" dirty="0">
              <a:solidFill>
                <a:srgbClr val="000066"/>
              </a:solidFill>
              <a:cs typeface="+mn-cs"/>
            </a:endParaRPr>
          </a:p>
          <a:p>
            <a:pPr lvl="1" algn="just">
              <a:buClr>
                <a:srgbClr val="C00000"/>
              </a:buClr>
              <a:buSzPct val="115000"/>
              <a:defRPr/>
            </a:pPr>
            <a:endParaRPr lang="es-ES_tradnl" sz="1050" dirty="0">
              <a:effectLst>
                <a:outerShdw blurRad="38100" dist="38100" dir="2700000" algn="tl">
                  <a:srgbClr val="C0C0C0"/>
                </a:outerShdw>
              </a:effectLst>
              <a:cs typeface="+mn-cs"/>
            </a:endParaRPr>
          </a:p>
          <a:p>
            <a:pPr marL="812800" lvl="1" indent="-355600" algn="just">
              <a:buClr>
                <a:srgbClr val="C00000"/>
              </a:buClr>
              <a:buSzPct val="115000"/>
              <a:buFont typeface="Wingdings" pitchFamily="2" charset="2"/>
              <a:buNone/>
              <a:defRPr/>
            </a:pPr>
            <a:endParaRPr lang="es-ES_tradnl" sz="2000" dirty="0">
              <a:cs typeface="+mn-cs"/>
            </a:endParaRPr>
          </a:p>
          <a:p>
            <a:pPr marL="812800" lvl="1" indent="-355600" algn="just">
              <a:buClr>
                <a:srgbClr val="C00000"/>
              </a:buClr>
              <a:buSzPct val="115000"/>
              <a:buFont typeface="Wingdings" pitchFamily="2" charset="2"/>
              <a:buChar char="ü"/>
              <a:defRPr/>
            </a:pPr>
            <a:r>
              <a:rPr lang="es-ES_tradnl" sz="2000" dirty="0">
                <a:cs typeface="+mn-cs"/>
              </a:rPr>
              <a:t>Correcta planeación de los contratos y sus desembolsos para lograr un óptimo manejo del portafolio de inversiones</a:t>
            </a:r>
          </a:p>
          <a:p>
            <a:pPr marL="812800" lvl="1" indent="-355600" algn="just">
              <a:buClr>
                <a:srgbClr val="C00000"/>
              </a:buClr>
              <a:buSzPct val="115000"/>
              <a:buFont typeface="Wingdings" pitchFamily="2" charset="2"/>
              <a:buChar char="ü"/>
              <a:defRPr/>
            </a:pPr>
            <a:endParaRPr lang="es-ES_tradnl" sz="2000" dirty="0">
              <a:cs typeface="+mn-cs"/>
            </a:endParaRPr>
          </a:p>
          <a:p>
            <a:pPr marL="812800" lvl="1" indent="-355600" algn="just">
              <a:buClr>
                <a:srgbClr val="C00000"/>
              </a:buClr>
              <a:buSzPct val="115000"/>
              <a:buFont typeface="Wingdings" pitchFamily="2" charset="2"/>
              <a:buChar char="ü"/>
              <a:defRPr/>
            </a:pPr>
            <a:r>
              <a:rPr lang="es-ES_tradnl" sz="2000" dirty="0">
                <a:cs typeface="+mn-cs"/>
              </a:rPr>
              <a:t>Uso excepcional de reservas presupuestales</a:t>
            </a:r>
          </a:p>
          <a:p>
            <a:pPr marL="800100" lvl="1" indent="-342900" algn="just">
              <a:buClr>
                <a:srgbClr val="C00000"/>
              </a:buClr>
              <a:buSzPct val="115000"/>
              <a:buFont typeface="Wingdings" pitchFamily="2" charset="2"/>
              <a:buChar char="ü"/>
              <a:defRPr/>
            </a:pPr>
            <a:endParaRPr lang="es-ES_tradnl" sz="2000" dirty="0">
              <a:cs typeface="+mn-cs"/>
            </a:endParaRPr>
          </a:p>
          <a:p>
            <a:pPr marL="812800" lvl="1" indent="-355600" algn="just">
              <a:buClr>
                <a:srgbClr val="C00000"/>
              </a:buClr>
              <a:buSzPct val="115000"/>
              <a:buFont typeface="Wingdings" pitchFamily="2" charset="2"/>
              <a:buChar char="ü"/>
              <a:defRPr/>
            </a:pPr>
            <a:r>
              <a:rPr lang="es-ES_tradnl" sz="2000" dirty="0">
                <a:cs typeface="+mn-cs"/>
              </a:rPr>
              <a:t>Ejecución presupuestal bajo el contexto de la entrega real de bienes y servicios </a:t>
            </a:r>
          </a:p>
        </p:txBody>
      </p:sp>
      <p:sp>
        <p:nvSpPr>
          <p:cNvPr id="7" name="6 Rectángulo"/>
          <p:cNvSpPr/>
          <p:nvPr/>
        </p:nvSpPr>
        <p:spPr>
          <a:xfrm>
            <a:off x="0" y="0"/>
            <a:ext cx="341987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43011" name="Text Box 3"/>
          <p:cNvSpPr txBox="1">
            <a:spLocks noChangeArrowheads="1"/>
          </p:cNvSpPr>
          <p:nvPr/>
        </p:nvSpPr>
        <p:spPr bwMode="auto">
          <a:xfrm>
            <a:off x="3419475" y="-254000"/>
            <a:ext cx="5713413" cy="1522413"/>
          </a:xfrm>
          <a:prstGeom prst="rect">
            <a:avLst/>
          </a:prstGeom>
          <a:noFill/>
          <a:ln w="9525" algn="ctr">
            <a:noFill/>
            <a:miter lim="800000"/>
            <a:headEnd/>
            <a:tailEnd/>
          </a:ln>
        </p:spPr>
        <p:txBody>
          <a:bodyPr>
            <a:spAutoFit/>
          </a:bodyPr>
          <a:lstStyle/>
          <a:p>
            <a:pPr>
              <a:defRPr/>
            </a:pPr>
            <a:endParaRPr lang="es-CO" sz="900" b="1" dirty="0">
              <a:solidFill>
                <a:schemeClr val="bg1"/>
              </a:solidFill>
              <a:cs typeface="+mn-cs"/>
            </a:endParaRPr>
          </a:p>
          <a:p>
            <a:pPr>
              <a:defRPr/>
            </a:pPr>
            <a:r>
              <a:rPr lang="es-ES" sz="2800" b="1" dirty="0">
                <a:solidFill>
                  <a:schemeClr val="bg1"/>
                </a:solidFill>
                <a:cs typeface="+mn-cs"/>
              </a:rPr>
              <a:t>Criterios para la ejecución </a:t>
            </a:r>
          </a:p>
          <a:p>
            <a:pPr>
              <a:defRPr/>
            </a:pPr>
            <a:r>
              <a:rPr lang="es-ES" sz="2800" b="1" dirty="0">
                <a:solidFill>
                  <a:schemeClr val="bg1"/>
                </a:solidFill>
                <a:cs typeface="+mn-cs"/>
              </a:rPr>
              <a:t>y cierre de la vigencia 2013</a:t>
            </a:r>
          </a:p>
          <a:p>
            <a:pPr>
              <a:defRPr/>
            </a:pPr>
            <a:endParaRPr lang="es-ES" sz="2800" b="1" dirty="0">
              <a:solidFill>
                <a:schemeClr val="bg1"/>
              </a:solidFill>
              <a:effectLst>
                <a:outerShdw blurRad="38100" dist="38100" dir="2700000" algn="tl">
                  <a:srgbClr val="808080"/>
                </a:outerShdw>
              </a:effectLst>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0"/>
            <a:ext cx="6804248" cy="764704"/>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0" name="9 Rectángulo"/>
          <p:cNvSpPr/>
          <p:nvPr/>
        </p:nvSpPr>
        <p:spPr>
          <a:xfrm>
            <a:off x="0" y="0"/>
            <a:ext cx="2339752" cy="764704"/>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s-CO"/>
          </a:p>
        </p:txBody>
      </p:sp>
      <p:sp>
        <p:nvSpPr>
          <p:cNvPr id="15368" name="4 Marcador de contenido"/>
          <p:cNvSpPr>
            <a:spLocks noGrp="1"/>
          </p:cNvSpPr>
          <p:nvPr>
            <p:ph idx="1"/>
          </p:nvPr>
        </p:nvSpPr>
        <p:spPr>
          <a:xfrm>
            <a:off x="2339975" y="-28575"/>
            <a:ext cx="6804025" cy="865188"/>
          </a:xfrm>
        </p:spPr>
        <p:txBody>
          <a:bodyPr/>
          <a:lstStyle/>
          <a:p>
            <a:pPr algn="ctr" eaLnBrk="1" hangingPunct="1">
              <a:lnSpc>
                <a:spcPct val="80000"/>
              </a:lnSpc>
              <a:buFont typeface="Arial" pitchFamily="34" charset="0"/>
              <a:buNone/>
            </a:pPr>
            <a:r>
              <a:rPr lang="es-CO" sz="3000" b="1" smtClean="0">
                <a:solidFill>
                  <a:schemeClr val="bg1"/>
                </a:solidFill>
              </a:rPr>
              <a:t>Fallo Tribunal de Cundinamarca</a:t>
            </a:r>
          </a:p>
          <a:p>
            <a:pPr algn="ctr" eaLnBrk="1" hangingPunct="1">
              <a:lnSpc>
                <a:spcPct val="80000"/>
              </a:lnSpc>
              <a:buFont typeface="Arial" pitchFamily="34" charset="0"/>
              <a:buNone/>
            </a:pPr>
            <a:r>
              <a:rPr lang="es-CO" sz="3000" b="1" smtClean="0">
                <a:solidFill>
                  <a:schemeClr val="bg1"/>
                </a:solidFill>
              </a:rPr>
              <a:t>Febrero 20 de 2003 – Exp 2003 - 0058</a:t>
            </a:r>
            <a:endParaRPr lang="es-ES" sz="3000" smtClean="0">
              <a:solidFill>
                <a:schemeClr val="bg1"/>
              </a:solidFill>
            </a:endParaRPr>
          </a:p>
        </p:txBody>
      </p:sp>
      <p:sp>
        <p:nvSpPr>
          <p:cNvPr id="7" name="2 Marcador de contenido"/>
          <p:cNvSpPr txBox="1">
            <a:spLocks/>
          </p:cNvSpPr>
          <p:nvPr/>
        </p:nvSpPr>
        <p:spPr bwMode="auto">
          <a:xfrm>
            <a:off x="395288" y="1052513"/>
            <a:ext cx="8248650" cy="4897437"/>
          </a:xfrm>
          <a:prstGeom prst="rect">
            <a:avLst/>
          </a:prstGeom>
          <a:noFill/>
          <a:ln w="9525">
            <a:noFill/>
            <a:miter lim="800000"/>
            <a:headEnd/>
            <a:tailEnd/>
          </a:ln>
        </p:spPr>
        <p:txBody>
          <a:bodyPr/>
          <a:lstStyle/>
          <a:p>
            <a:pPr algn="just">
              <a:defRPr/>
            </a:pPr>
            <a:endParaRPr lang="es-CO" sz="1500" dirty="0">
              <a:latin typeface="+mn-lt"/>
              <a:ea typeface="+mj-ea"/>
              <a:cs typeface="Arial" charset="0"/>
            </a:endParaRPr>
          </a:p>
          <a:p>
            <a:pPr algn="just">
              <a:defRPr/>
            </a:pPr>
            <a:r>
              <a:rPr lang="es-CO" sz="2400" i="1" dirty="0"/>
              <a:t>H. Consejo de Estado, puntualizó:</a:t>
            </a:r>
          </a:p>
          <a:p>
            <a:pPr algn="just">
              <a:defRPr/>
            </a:pPr>
            <a:endParaRPr lang="es-CO" sz="2400" i="1" dirty="0"/>
          </a:p>
          <a:p>
            <a:pPr algn="just">
              <a:defRPr/>
            </a:pPr>
            <a:r>
              <a:rPr lang="es-CO" sz="2400" i="1" dirty="0"/>
              <a:t> (…)</a:t>
            </a:r>
          </a:p>
          <a:p>
            <a:pPr algn="just">
              <a:defRPr/>
            </a:pPr>
            <a:r>
              <a:rPr lang="es-CO" sz="2400" i="1" dirty="0"/>
              <a:t>Teniendo en cuenta los fundamentos que anteceden, considera la Sala que el Concejo Distrital desbordó el ámbito de sus atribuciones, toda vez que la prohibición que se estableció en el artículo objetado, constituye una desagregación del presupuesto, la cual como ya se dijo, le corresponde realizarla al Alcalde Mayor a través de la expedición del Decreto de Liquidación.”</a:t>
            </a:r>
          </a:p>
          <a:p>
            <a:pPr algn="just">
              <a:defRPr/>
            </a:pPr>
            <a:endParaRPr lang="es-CO" sz="2400" dirty="0"/>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348038" y="-387350"/>
            <a:ext cx="5892800" cy="954088"/>
          </a:xfrm>
          <a:prstGeom prst="rect">
            <a:avLst/>
          </a:prstGeom>
          <a:noFill/>
          <a:ln w="9525" algn="ctr">
            <a:noFill/>
            <a:miter lim="800000"/>
            <a:headEnd/>
            <a:tailEnd/>
          </a:ln>
        </p:spPr>
        <p:txBody>
          <a:bodyPr>
            <a:spAutoFit/>
          </a:bodyPr>
          <a:lstStyle/>
          <a:p>
            <a:endParaRPr lang="es-CO" sz="2800" b="1">
              <a:solidFill>
                <a:schemeClr val="bg1"/>
              </a:solidFill>
            </a:endParaRPr>
          </a:p>
          <a:p>
            <a:r>
              <a:rPr lang="es-CO" sz="2800" b="1">
                <a:solidFill>
                  <a:schemeClr val="bg1"/>
                </a:solidFill>
              </a:rPr>
              <a:t>Programación presupuestal 2014</a:t>
            </a:r>
          </a:p>
        </p:txBody>
      </p:sp>
      <p:sp>
        <p:nvSpPr>
          <p:cNvPr id="11267" name="1 CuadroTexto"/>
          <p:cNvSpPr txBox="1">
            <a:spLocks noChangeArrowheads="1"/>
          </p:cNvSpPr>
          <p:nvPr/>
        </p:nvSpPr>
        <p:spPr bwMode="auto">
          <a:xfrm>
            <a:off x="323850" y="1382713"/>
            <a:ext cx="8569325" cy="861774"/>
          </a:xfrm>
          <a:prstGeom prst="rect">
            <a:avLst/>
          </a:prstGeom>
          <a:noFill/>
          <a:ln w="9525">
            <a:noFill/>
            <a:miter lim="800000"/>
            <a:headEnd/>
            <a:tailEnd/>
          </a:ln>
        </p:spPr>
        <p:txBody>
          <a:bodyPr>
            <a:spAutoFit/>
          </a:bodyPr>
          <a:lstStyle/>
          <a:p>
            <a:pPr marL="355600" indent="-355600" algn="just">
              <a:buClr>
                <a:srgbClr val="C00000"/>
              </a:buClr>
              <a:buSzPct val="110000"/>
              <a:buFont typeface="Wingdings" pitchFamily="2" charset="2"/>
              <a:buChar char="§"/>
            </a:pPr>
            <a:r>
              <a:rPr lang="es-CO" sz="2600" b="1" dirty="0">
                <a:solidFill>
                  <a:srgbClr val="000066"/>
                </a:solidFill>
                <a:ea typeface="新細明體" pitchFamily="18" charset="-120"/>
              </a:rPr>
              <a:t>Marco</a:t>
            </a:r>
            <a:r>
              <a:rPr lang="es-CO" sz="2400" b="1" dirty="0">
                <a:solidFill>
                  <a:srgbClr val="000066"/>
                </a:solidFill>
                <a:ea typeface="新細明體" pitchFamily="18" charset="-120"/>
              </a:rPr>
              <a:t> Fiscal de Mediano Plazo – Ley 819 de </a:t>
            </a:r>
            <a:r>
              <a:rPr lang="es-CO" sz="2400" b="1" dirty="0" smtClean="0">
                <a:solidFill>
                  <a:srgbClr val="000066"/>
                </a:solidFill>
                <a:ea typeface="新細明體" pitchFamily="18" charset="-120"/>
              </a:rPr>
              <a:t>2003 </a:t>
            </a:r>
            <a:r>
              <a:rPr lang="es-CO" sz="2400" b="1" dirty="0">
                <a:solidFill>
                  <a:srgbClr val="000066"/>
                </a:solidFill>
                <a:ea typeface="新細明體" pitchFamily="18" charset="-120"/>
              </a:rPr>
              <a:t>art 5°</a:t>
            </a:r>
          </a:p>
        </p:txBody>
      </p:sp>
      <p:sp>
        <p:nvSpPr>
          <p:cNvPr id="7174" name="1 CuadroTexto"/>
          <p:cNvSpPr txBox="1">
            <a:spLocks noChangeArrowheads="1"/>
          </p:cNvSpPr>
          <p:nvPr/>
        </p:nvSpPr>
        <p:spPr bwMode="auto">
          <a:xfrm>
            <a:off x="755650" y="2276475"/>
            <a:ext cx="7929563" cy="2308225"/>
          </a:xfrm>
          <a:prstGeom prst="rect">
            <a:avLst/>
          </a:prstGeom>
          <a:noFill/>
          <a:ln>
            <a:noFill/>
          </a:ln>
          <a:extLst/>
        </p:spPr>
        <p:txBody>
          <a:bodyPr>
            <a:spAutoFit/>
          </a:bodyPr>
          <a:lstStyle>
            <a:lvl1pPr marL="355600" indent="-355600" eaLnBrk="0" hangingPunct="0">
              <a:defRPr sz="3200" b="1">
                <a:solidFill>
                  <a:schemeClr val="bg1"/>
                </a:solidFill>
                <a:latin typeface="Arial Narrow" pitchFamily="34" charset="0"/>
                <a:ea typeface="新細明體" pitchFamily="18" charset="-120"/>
              </a:defRPr>
            </a:lvl1pPr>
            <a:lvl2pPr marL="742950" indent="-285750" eaLnBrk="0" hangingPunct="0">
              <a:defRPr sz="3200" b="1">
                <a:solidFill>
                  <a:schemeClr val="bg1"/>
                </a:solidFill>
                <a:latin typeface="Arial Narrow" pitchFamily="34" charset="0"/>
                <a:ea typeface="新細明體" pitchFamily="18" charset="-120"/>
              </a:defRPr>
            </a:lvl2pPr>
            <a:lvl3pPr marL="1143000" indent="-228600" eaLnBrk="0" hangingPunct="0">
              <a:defRPr sz="3200" b="1">
                <a:solidFill>
                  <a:schemeClr val="bg1"/>
                </a:solidFill>
                <a:latin typeface="Arial Narrow" pitchFamily="34" charset="0"/>
                <a:ea typeface="新細明體" pitchFamily="18" charset="-120"/>
              </a:defRPr>
            </a:lvl3pPr>
            <a:lvl4pPr marL="1600200" indent="-228600" eaLnBrk="0" hangingPunct="0">
              <a:defRPr sz="3200" b="1">
                <a:solidFill>
                  <a:schemeClr val="bg1"/>
                </a:solidFill>
                <a:latin typeface="Arial Narrow" pitchFamily="34" charset="0"/>
                <a:ea typeface="新細明體" pitchFamily="18" charset="-120"/>
              </a:defRPr>
            </a:lvl4pPr>
            <a:lvl5pPr marL="2057400" indent="-228600" eaLnBrk="0" hangingPunct="0">
              <a:defRPr sz="3200" b="1">
                <a:solidFill>
                  <a:schemeClr val="bg1"/>
                </a:solidFill>
                <a:latin typeface="Arial Narrow" pitchFamily="34" charset="0"/>
                <a:ea typeface="新細明體" pitchFamily="18" charset="-120"/>
              </a:defRPr>
            </a:lvl5pPr>
            <a:lvl6pPr marL="25146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6pPr>
            <a:lvl7pPr marL="29718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7pPr>
            <a:lvl8pPr marL="34290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8pPr>
            <a:lvl9pPr marL="38862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9pPr>
          </a:lstStyle>
          <a:p>
            <a:pPr marL="0" indent="0" algn="just" eaLnBrk="1" hangingPunct="1">
              <a:buClr>
                <a:srgbClr val="C00000"/>
              </a:buClr>
              <a:buSzPct val="110000"/>
              <a:defRPr/>
            </a:pPr>
            <a:r>
              <a:rPr lang="es-CO" sz="2400" dirty="0" smtClean="0">
                <a:solidFill>
                  <a:schemeClr val="tx1"/>
                </a:solidFill>
                <a:latin typeface="Arial" charset="0"/>
                <a:cs typeface="+mn-cs"/>
              </a:rPr>
              <a:t>Contexto de la Política Fiscal</a:t>
            </a:r>
          </a:p>
          <a:p>
            <a:pPr marL="0" indent="0" algn="just" eaLnBrk="1" hangingPunct="1">
              <a:buClr>
                <a:srgbClr val="C00000"/>
              </a:buClr>
              <a:buSzPct val="110000"/>
              <a:defRPr/>
            </a:pPr>
            <a:endParaRPr lang="es-CO" sz="2400" b="0" dirty="0" smtClean="0">
              <a:solidFill>
                <a:schemeClr val="tx1"/>
              </a:solidFill>
              <a:latin typeface="Arial" charset="0"/>
              <a:cs typeface="+mn-cs"/>
            </a:endParaRPr>
          </a:p>
          <a:p>
            <a:pPr algn="just" eaLnBrk="1" hangingPunct="1">
              <a:buClr>
                <a:srgbClr val="C00000"/>
              </a:buClr>
              <a:buSzPct val="110000"/>
              <a:buFont typeface="Wingdings" pitchFamily="2" charset="2"/>
              <a:buChar char="§"/>
              <a:defRPr/>
            </a:pPr>
            <a:r>
              <a:rPr lang="es-CO" sz="2400" b="0" dirty="0" smtClean="0">
                <a:solidFill>
                  <a:schemeClr val="tx1"/>
                </a:solidFill>
                <a:latin typeface="Arial" charset="0"/>
                <a:cs typeface="+mn-cs"/>
              </a:rPr>
              <a:t>Proyección </a:t>
            </a:r>
            <a:r>
              <a:rPr lang="es-CO" sz="2400" b="0" dirty="0">
                <a:solidFill>
                  <a:schemeClr val="tx1"/>
                </a:solidFill>
                <a:latin typeface="Arial" charset="0"/>
                <a:cs typeface="+mn-cs"/>
              </a:rPr>
              <a:t>de </a:t>
            </a:r>
            <a:r>
              <a:rPr lang="es-CO" sz="2400" b="0" dirty="0" smtClean="0">
                <a:solidFill>
                  <a:schemeClr val="tx1"/>
                </a:solidFill>
                <a:latin typeface="Arial" charset="0"/>
                <a:cs typeface="+mn-cs"/>
              </a:rPr>
              <a:t>ingresos</a:t>
            </a:r>
            <a:endParaRPr lang="es-CO" sz="2400" b="0" dirty="0">
              <a:solidFill>
                <a:schemeClr val="tx1"/>
              </a:solidFill>
              <a:latin typeface="Arial" charset="0"/>
              <a:cs typeface="+mn-cs"/>
            </a:endParaRPr>
          </a:p>
          <a:p>
            <a:pPr algn="just" eaLnBrk="1" hangingPunct="1">
              <a:buClr>
                <a:srgbClr val="C00000"/>
              </a:buClr>
              <a:buSzPct val="110000"/>
              <a:buFont typeface="Wingdings" pitchFamily="2" charset="2"/>
              <a:buChar char="§"/>
              <a:defRPr/>
            </a:pPr>
            <a:r>
              <a:rPr lang="es-CO" sz="2400" b="0" dirty="0" smtClean="0">
                <a:solidFill>
                  <a:schemeClr val="tx1"/>
                </a:solidFill>
                <a:latin typeface="Arial" charset="0"/>
                <a:cs typeface="+mn-cs"/>
              </a:rPr>
              <a:t>Endeudamiento</a:t>
            </a:r>
            <a:endParaRPr lang="es-CO" sz="2400" b="0" dirty="0">
              <a:solidFill>
                <a:schemeClr val="tx1"/>
              </a:solidFill>
              <a:latin typeface="Arial" charset="0"/>
              <a:cs typeface="+mn-cs"/>
            </a:endParaRPr>
          </a:p>
          <a:p>
            <a:pPr algn="just" eaLnBrk="1" hangingPunct="1">
              <a:buClr>
                <a:srgbClr val="C00000"/>
              </a:buClr>
              <a:buSzPct val="110000"/>
              <a:buFont typeface="Wingdings" pitchFamily="2" charset="2"/>
              <a:buChar char="§"/>
              <a:defRPr/>
            </a:pPr>
            <a:r>
              <a:rPr lang="es-CO" sz="2400" b="0" dirty="0">
                <a:solidFill>
                  <a:schemeClr val="tx1"/>
                </a:solidFill>
                <a:latin typeface="Arial" charset="0"/>
                <a:cs typeface="+mn-cs"/>
              </a:rPr>
              <a:t>Programación de </a:t>
            </a:r>
            <a:r>
              <a:rPr lang="es-CO" sz="2400" b="0" dirty="0" smtClean="0">
                <a:solidFill>
                  <a:schemeClr val="tx1"/>
                </a:solidFill>
                <a:latin typeface="Arial" charset="0"/>
                <a:cs typeface="+mn-cs"/>
              </a:rPr>
              <a:t>Contingencias</a:t>
            </a:r>
          </a:p>
          <a:p>
            <a:pPr algn="just" eaLnBrk="1" hangingPunct="1">
              <a:buClr>
                <a:srgbClr val="C00000"/>
              </a:buClr>
              <a:buSzPct val="110000"/>
              <a:buFont typeface="Wingdings" pitchFamily="2" charset="2"/>
              <a:buChar char="§"/>
              <a:defRPr/>
            </a:pPr>
            <a:endParaRPr lang="es-ES" sz="2400" b="0" dirty="0">
              <a:solidFill>
                <a:schemeClr val="tx1"/>
              </a:solidFill>
              <a:latin typeface="Arial" charset="0"/>
              <a:cs typeface="+mn-cs"/>
            </a:endParaRPr>
          </a:p>
        </p:txBody>
      </p:sp>
      <p:sp>
        <p:nvSpPr>
          <p:cNvPr id="303111" name="1 CuadroTexto"/>
          <p:cNvSpPr txBox="1">
            <a:spLocks noChangeArrowheads="1"/>
          </p:cNvSpPr>
          <p:nvPr/>
        </p:nvSpPr>
        <p:spPr bwMode="auto">
          <a:xfrm>
            <a:off x="358775" y="4673600"/>
            <a:ext cx="8326438" cy="1090613"/>
          </a:xfrm>
          <a:prstGeom prst="rect">
            <a:avLst/>
          </a:prstGeom>
          <a:noFill/>
          <a:ln w="9525">
            <a:noFill/>
            <a:miter lim="800000"/>
            <a:headEnd/>
            <a:tailEnd/>
          </a:ln>
        </p:spPr>
        <p:txBody>
          <a:bodyPr>
            <a:spAutoFit/>
          </a:bodyPr>
          <a:lstStyle/>
          <a:p>
            <a:pPr algn="just">
              <a:lnSpc>
                <a:spcPct val="120000"/>
              </a:lnSpc>
              <a:buClr>
                <a:srgbClr val="C00000"/>
              </a:buClr>
              <a:buSzPct val="110000"/>
              <a:defRPr/>
            </a:pPr>
            <a:r>
              <a:rPr lang="es-ES_tradnl" b="1" i="1" dirty="0">
                <a:solidFill>
                  <a:srgbClr val="000066"/>
                </a:solidFill>
                <a:cs typeface="+mn-cs"/>
              </a:rPr>
              <a:t>Generación de utilidades por parte de las EICD, mixtas y por acciones con participación mayoritaria del Distrito, para </a:t>
            </a:r>
            <a:r>
              <a:rPr lang="es-ES_tradnl" b="1" i="1" u="sng" dirty="0">
                <a:solidFill>
                  <a:srgbClr val="000066"/>
                </a:solidFill>
                <a:cs typeface="+mn-cs"/>
              </a:rPr>
              <a:t>garantizar las partidas incluidas en la estrategia financiera </a:t>
            </a:r>
            <a:r>
              <a:rPr lang="es-ES_tradnl" b="1" i="1" dirty="0">
                <a:solidFill>
                  <a:srgbClr val="000066"/>
                </a:solidFill>
                <a:cs typeface="+mn-cs"/>
              </a:rPr>
              <a:t>del Plan de Desarrollo.</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276600" y="-315913"/>
            <a:ext cx="6048375" cy="1077913"/>
          </a:xfrm>
          <a:prstGeom prst="rect">
            <a:avLst/>
          </a:prstGeom>
          <a:noFill/>
          <a:ln w="9525" algn="ctr">
            <a:noFill/>
            <a:miter lim="800000"/>
            <a:headEnd/>
            <a:tailEnd/>
          </a:ln>
        </p:spPr>
        <p:txBody>
          <a:bodyPr>
            <a:spAutoFit/>
          </a:bodyPr>
          <a:lstStyle/>
          <a:p>
            <a:endParaRPr lang="es-CO" sz="3200" b="1">
              <a:solidFill>
                <a:schemeClr val="bg1"/>
              </a:solidFill>
            </a:endParaRPr>
          </a:p>
          <a:p>
            <a:r>
              <a:rPr lang="es-CO" sz="3200" b="1">
                <a:solidFill>
                  <a:schemeClr val="bg1"/>
                </a:solidFill>
              </a:rPr>
              <a:t>Supuestos macroeconómicos</a:t>
            </a:r>
          </a:p>
        </p:txBody>
      </p:sp>
      <p:graphicFrame>
        <p:nvGraphicFramePr>
          <p:cNvPr id="304133" name="Group 5"/>
          <p:cNvGraphicFramePr>
            <a:graphicFrameLocks noGrp="1"/>
          </p:cNvGraphicFramePr>
          <p:nvPr/>
        </p:nvGraphicFramePr>
        <p:xfrm>
          <a:off x="168275" y="1341438"/>
          <a:ext cx="8867773" cy="3370262"/>
        </p:xfrm>
        <a:graphic>
          <a:graphicData uri="http://schemas.openxmlformats.org/drawingml/2006/table">
            <a:tbl>
              <a:tblPr/>
              <a:tblGrid>
                <a:gridCol w="1751621"/>
                <a:gridCol w="594470"/>
                <a:gridCol w="726397"/>
                <a:gridCol w="727987"/>
                <a:gridCol w="724808"/>
                <a:gridCol w="726398"/>
                <a:gridCol w="724808"/>
                <a:gridCol w="727987"/>
                <a:gridCol w="724808"/>
                <a:gridCol w="726397"/>
                <a:gridCol w="712092"/>
              </a:tblGrid>
              <a:tr h="3564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500" b="1" i="0" u="none" strike="noStrike" cap="none" normalizeH="0" baseline="0" dirty="0" smtClean="0">
                          <a:ln>
                            <a:noFill/>
                          </a:ln>
                          <a:solidFill>
                            <a:schemeClr val="bg1"/>
                          </a:solidFill>
                          <a:effectLst/>
                          <a:latin typeface="Trebuchet MS" pitchFamily="34" charset="0"/>
                        </a:rPr>
                        <a:t>Variable</a:t>
                      </a:r>
                      <a:endParaRPr kumimoji="0" lang="es-ES" sz="1500" b="1" i="0" u="none" strike="noStrike" cap="none" normalizeH="0" baseline="0" dirty="0" smtClean="0">
                        <a:ln>
                          <a:noFill/>
                        </a:ln>
                        <a:solidFill>
                          <a:schemeClr val="bg1"/>
                        </a:solidFill>
                        <a:effectLst/>
                        <a:latin typeface="Trebuchet MS" pitchFamily="34"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rPr>
                        <a:t>2014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rPr>
                        <a:t>2015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rPr>
                        <a:t>2016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rPr>
                        <a:t>2017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rPr>
                        <a:t>2018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rPr>
                        <a:t>2019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rPr>
                        <a:t>2020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rPr>
                        <a:t>2021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charset="0"/>
                        </a:rPr>
                        <a:t>2022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66"/>
                    </a:solidFill>
                  </a:tcPr>
                </a:tc>
              </a:tr>
              <a:tr h="471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300" b="1" i="0" u="none" strike="noStrike" cap="none" normalizeH="0" baseline="0" smtClean="0">
                          <a:ln>
                            <a:noFill/>
                          </a:ln>
                          <a:solidFill>
                            <a:schemeClr val="tx1"/>
                          </a:solidFill>
                          <a:effectLst/>
                          <a:latin typeface="Arial" charset="0"/>
                        </a:rPr>
                        <a:t>Variación IPC fin de período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3,0</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smtClean="0">
                          <a:ln>
                            <a:noFill/>
                          </a:ln>
                          <a:solidFill>
                            <a:schemeClr val="tx1"/>
                          </a:solidFill>
                          <a:effectLst/>
                          <a:latin typeface="Arial" charset="0"/>
                        </a:rPr>
                        <a:t>3,0</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smtClean="0">
                          <a:ln>
                            <a:noFill/>
                          </a:ln>
                          <a:solidFill>
                            <a:schemeClr val="tx1"/>
                          </a:solidFill>
                          <a:effectLst/>
                          <a:latin typeface="Arial" charset="0"/>
                        </a:rPr>
                        <a:t>3,0</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smtClean="0">
                          <a:ln>
                            <a:noFill/>
                          </a:ln>
                          <a:solidFill>
                            <a:schemeClr val="tx1"/>
                          </a:solidFill>
                          <a:effectLst/>
                          <a:latin typeface="Arial" charset="0"/>
                        </a:rPr>
                        <a:t>3,0</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smtClean="0">
                          <a:ln>
                            <a:noFill/>
                          </a:ln>
                          <a:solidFill>
                            <a:schemeClr val="tx1"/>
                          </a:solidFill>
                          <a:effectLst/>
                          <a:latin typeface="Arial" charset="0"/>
                        </a:rPr>
                        <a:t>3,0</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smtClean="0">
                          <a:ln>
                            <a:noFill/>
                          </a:ln>
                          <a:solidFill>
                            <a:schemeClr val="tx1"/>
                          </a:solidFill>
                          <a:effectLst/>
                          <a:latin typeface="Arial" charset="0"/>
                        </a:rPr>
                        <a:t>3,0</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smtClean="0">
                          <a:ln>
                            <a:noFill/>
                          </a:ln>
                          <a:solidFill>
                            <a:schemeClr val="tx1"/>
                          </a:solidFill>
                          <a:effectLst/>
                          <a:latin typeface="Arial" charset="0"/>
                        </a:rPr>
                        <a:t>3,0</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smtClean="0">
                          <a:ln>
                            <a:noFill/>
                          </a:ln>
                          <a:solidFill>
                            <a:schemeClr val="tx1"/>
                          </a:solidFill>
                          <a:effectLst/>
                          <a:latin typeface="Arial" charset="0"/>
                        </a:rPr>
                        <a:t>3,0</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smtClean="0">
                          <a:ln>
                            <a:noFill/>
                          </a:ln>
                          <a:solidFill>
                            <a:schemeClr val="tx1"/>
                          </a:solidFill>
                          <a:effectLst/>
                          <a:latin typeface="Arial" charset="0"/>
                        </a:rPr>
                        <a:t>3,0</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smtClean="0">
                          <a:ln>
                            <a:noFill/>
                          </a:ln>
                          <a:solidFill>
                            <a:schemeClr val="tx1"/>
                          </a:solidFill>
                          <a:effectLst/>
                          <a:latin typeface="Arial" charset="0"/>
                        </a:rPr>
                        <a:t>3,0</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1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300" b="1" i="0" u="none" strike="noStrike" cap="none" normalizeH="0" baseline="0" smtClean="0">
                          <a:ln>
                            <a:noFill/>
                          </a:ln>
                          <a:solidFill>
                            <a:schemeClr val="tx1"/>
                          </a:solidFill>
                          <a:effectLst/>
                          <a:latin typeface="Arial" charset="0"/>
                        </a:rPr>
                        <a:t>Tasa de cambio USD COP fin de período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1,793,6</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1.807,2</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1,793,0</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1,755,3</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1,718,4</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1,682,2</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1,646,8</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1,612,2</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1,578,3</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1,545,1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54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300" b="1" i="0" u="none" strike="noStrike" cap="none" normalizeH="0" baseline="0" smtClean="0">
                          <a:ln>
                            <a:noFill/>
                          </a:ln>
                          <a:solidFill>
                            <a:schemeClr val="tx1"/>
                          </a:solidFill>
                          <a:effectLst/>
                          <a:latin typeface="Arial" charset="0"/>
                        </a:rPr>
                        <a:t>Devaluación Fin período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-0,72</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0,76</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-0,79</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-2,1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-2,1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-2,1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-2,1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-2,1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-2,1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-2,1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1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300" b="1" i="0" u="none" strike="noStrike" cap="none" normalizeH="0" baseline="0" smtClean="0">
                          <a:ln>
                            <a:noFill/>
                          </a:ln>
                          <a:solidFill>
                            <a:schemeClr val="tx1"/>
                          </a:solidFill>
                          <a:effectLst/>
                          <a:latin typeface="Arial" charset="0"/>
                        </a:rPr>
                        <a:t>Variación PIB % Bogotá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4,5</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4,5</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4,5</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4,5</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4,5</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4,5</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4,5</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4,5</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4,5</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4,5</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54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300" b="1" i="0" u="none" strike="noStrike" cap="none" normalizeH="0" baseline="0" smtClean="0">
                          <a:ln>
                            <a:noFill/>
                          </a:ln>
                          <a:solidFill>
                            <a:schemeClr val="tx1"/>
                          </a:solidFill>
                          <a:effectLst/>
                          <a:latin typeface="Arial" charset="0"/>
                        </a:rPr>
                        <a:t>Tasa interés Prime Rate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3,6</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3,5</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4,1</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8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300" b="1" i="0" u="none" strike="noStrike" cap="none" normalizeH="0" baseline="0" smtClean="0">
                          <a:ln>
                            <a:noFill/>
                          </a:ln>
                          <a:solidFill>
                            <a:schemeClr val="tx1"/>
                          </a:solidFill>
                          <a:effectLst/>
                          <a:latin typeface="Arial" charset="0"/>
                        </a:rPr>
                        <a:t>Tasa de interés Libor (6 meses)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0,8</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0,8</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1,4</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1,4</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1,4</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1,4</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1,4</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1,4</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1,4</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300" b="0" i="0" u="none" strike="noStrike" cap="none" normalizeH="0" baseline="0" dirty="0" smtClean="0">
                          <a:ln>
                            <a:noFill/>
                          </a:ln>
                          <a:solidFill>
                            <a:schemeClr val="tx1"/>
                          </a:solidFill>
                          <a:effectLst/>
                          <a:latin typeface="Arial" charset="0"/>
                        </a:rPr>
                        <a:t>1,4</a:t>
                      </a:r>
                    </a:p>
                  </a:txBody>
                  <a:tcPr marL="0" marR="0" marT="0" marB="0" anchor="ctr" horzOverflow="overflow">
                    <a:lnL w="12700" cap="flat" cmpd="sng" algn="ctr">
                      <a:solidFill>
                        <a:schemeClr val="bg2"/>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399" name="Rectangle 3"/>
          <p:cNvSpPr>
            <a:spLocks noChangeArrowheads="1"/>
          </p:cNvSpPr>
          <p:nvPr/>
        </p:nvSpPr>
        <p:spPr bwMode="auto">
          <a:xfrm>
            <a:off x="168275" y="4711700"/>
            <a:ext cx="8729663" cy="769938"/>
          </a:xfrm>
          <a:prstGeom prst="rect">
            <a:avLst/>
          </a:prstGeom>
          <a:noFill/>
          <a:ln w="9525">
            <a:noFill/>
            <a:miter lim="800000"/>
            <a:headEnd/>
            <a:tailEnd/>
          </a:ln>
        </p:spPr>
        <p:txBody>
          <a:bodyPr anchor="ctr">
            <a:spAutoFit/>
          </a:bodyPr>
          <a:lstStyle/>
          <a:p>
            <a:pPr algn="just" eaLnBrk="0" hangingPunct="0"/>
            <a:r>
              <a:rPr lang="es-CO" sz="1100" b="1"/>
              <a:t>Fuente:</a:t>
            </a:r>
            <a:r>
              <a:rPr lang="es-CO" sz="1100"/>
              <a:t> PIB Bogotá: Según estimaciones de la DEEF - SDH. Inflación, tasas de interés externas y devaluación fin de período 2013-2015: según supuestos macro del 15 de enero de 2013 del Ministerio de Hacienda y Crédito Público. Inflación y tasas externas 2016-2022: Según las proyectadas para 2015 en los supuestos macroeconómicos del 15 de enero de 2013 del MHCP. Devaluación fin período 2016-2022: según promedio 2010-2015 de los supuestos macroeconómicos del 15 de enero de 2013 del MHCP.</a:t>
            </a:r>
            <a:endParaRPr lang="es-ES" sz="110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348038" y="-46038"/>
            <a:ext cx="5784850" cy="954088"/>
          </a:xfrm>
          <a:prstGeom prst="rect">
            <a:avLst/>
          </a:prstGeom>
          <a:noFill/>
          <a:ln w="9525" algn="ctr">
            <a:noFill/>
            <a:miter lim="800000"/>
            <a:headEnd/>
            <a:tailEnd/>
          </a:ln>
        </p:spPr>
        <p:txBody>
          <a:bodyPr>
            <a:spAutoFit/>
          </a:bodyPr>
          <a:lstStyle/>
          <a:p>
            <a:pPr algn="ctr"/>
            <a:r>
              <a:rPr lang="es-CO" sz="2800" b="1">
                <a:solidFill>
                  <a:schemeClr val="bg1"/>
                </a:solidFill>
              </a:rPr>
              <a:t>Criterios de programación presupuestal</a:t>
            </a:r>
          </a:p>
        </p:txBody>
      </p:sp>
      <p:sp>
        <p:nvSpPr>
          <p:cNvPr id="305156" name="1 CuadroTexto"/>
          <p:cNvSpPr txBox="1">
            <a:spLocks noChangeArrowheads="1"/>
          </p:cNvSpPr>
          <p:nvPr/>
        </p:nvSpPr>
        <p:spPr bwMode="auto">
          <a:xfrm>
            <a:off x="384175" y="836613"/>
            <a:ext cx="8435975" cy="5556250"/>
          </a:xfrm>
          <a:prstGeom prst="rect">
            <a:avLst/>
          </a:prstGeom>
          <a:noFill/>
          <a:ln w="9525">
            <a:noFill/>
            <a:miter lim="800000"/>
            <a:headEnd/>
            <a:tailEnd/>
          </a:ln>
        </p:spPr>
        <p:txBody>
          <a:bodyPr>
            <a:spAutoFit/>
          </a:bodyPr>
          <a:lstStyle/>
          <a:p>
            <a:pPr marL="355600" indent="-355600" algn="ctr">
              <a:buClr>
                <a:srgbClr val="C00000"/>
              </a:buClr>
              <a:defRPr/>
            </a:pPr>
            <a:r>
              <a:rPr lang="es-CO" sz="3600" b="1" dirty="0">
                <a:solidFill>
                  <a:srgbClr val="333399"/>
                </a:solidFill>
                <a:effectLst>
                  <a:outerShdw blurRad="38100" dist="38100" dir="2700000" algn="tl">
                    <a:srgbClr val="C0C0C0"/>
                  </a:outerShdw>
                </a:effectLst>
                <a:cs typeface="+mn-cs"/>
              </a:rPr>
              <a:t>Ingresos</a:t>
            </a:r>
          </a:p>
          <a:p>
            <a:pPr marL="355600" indent="-355600" algn="just">
              <a:buClr>
                <a:srgbClr val="C00000"/>
              </a:buClr>
              <a:defRPr/>
            </a:pPr>
            <a:endParaRPr lang="es-CO" sz="1000" dirty="0">
              <a:solidFill>
                <a:srgbClr val="333399"/>
              </a:solidFill>
              <a:effectLst>
                <a:outerShdw blurRad="38100" dist="38100" dir="2700000" algn="tl">
                  <a:srgbClr val="C0C0C0"/>
                </a:outerShdw>
              </a:effectLst>
              <a:cs typeface="+mn-cs"/>
            </a:endParaRPr>
          </a:p>
          <a:p>
            <a:pPr marL="0" lvl="1" algn="ctr">
              <a:buClr>
                <a:srgbClr val="C00000"/>
              </a:buClr>
              <a:buSzPct val="110000"/>
              <a:defRPr/>
            </a:pPr>
            <a:r>
              <a:rPr lang="es-CO" sz="2100" b="1" dirty="0">
                <a:solidFill>
                  <a:srgbClr val="C00000"/>
                </a:solidFill>
                <a:cs typeface="+mn-cs"/>
              </a:rPr>
              <a:t>Administración</a:t>
            </a:r>
            <a:r>
              <a:rPr lang="es-CO" sz="2300" b="1" dirty="0">
                <a:solidFill>
                  <a:srgbClr val="C00000"/>
                </a:solidFill>
                <a:cs typeface="+mn-cs"/>
              </a:rPr>
              <a:t> Central, </a:t>
            </a:r>
            <a:r>
              <a:rPr lang="es-CO" sz="2000" b="1" dirty="0">
                <a:solidFill>
                  <a:srgbClr val="C00000"/>
                </a:solidFill>
                <a:cs typeface="+mn-cs"/>
              </a:rPr>
              <a:t>Establecimientos Públicos, Unidades Administrativas Especiales, EICD – ESE y	Sociedades por Acciones </a:t>
            </a:r>
          </a:p>
          <a:p>
            <a:pPr marL="0" lvl="1">
              <a:buClr>
                <a:srgbClr val="C00000"/>
              </a:buClr>
              <a:buSzPct val="110000"/>
              <a:defRPr/>
            </a:pPr>
            <a:endParaRPr lang="es-CO" sz="1000" b="1" dirty="0">
              <a:solidFill>
                <a:srgbClr val="FF0000"/>
              </a:solidFill>
              <a:effectLst>
                <a:outerShdw blurRad="38100" dist="38100" dir="2700000" algn="tl">
                  <a:srgbClr val="C0C0C0"/>
                </a:outerShdw>
              </a:effectLst>
              <a:cs typeface="+mn-cs"/>
            </a:endParaRPr>
          </a:p>
          <a:p>
            <a:pPr marL="342900" indent="-342900" algn="just">
              <a:buClr>
                <a:srgbClr val="C00000"/>
              </a:buClr>
              <a:buSzPct val="110000"/>
              <a:buFont typeface="Arial" pitchFamily="34" charset="0"/>
              <a:buChar char="•"/>
              <a:defRPr/>
            </a:pPr>
            <a:r>
              <a:rPr lang="es-CO" sz="2300" b="1" dirty="0">
                <a:solidFill>
                  <a:srgbClr val="002060"/>
                </a:solidFill>
                <a:cs typeface="+mn-cs"/>
              </a:rPr>
              <a:t>Ingresos corrientes: </a:t>
            </a:r>
            <a:r>
              <a:rPr lang="es-CO" sz="2000" b="1" dirty="0">
                <a:solidFill>
                  <a:schemeClr val="tx2">
                    <a:lumMod val="75000"/>
                  </a:schemeClr>
                </a:solidFill>
                <a:cs typeface="+mn-cs"/>
              </a:rPr>
              <a:t>Modernización del Sistema Tributario</a:t>
            </a:r>
          </a:p>
          <a:p>
            <a:pPr marL="1085850" lvl="2" indent="-171450" algn="just">
              <a:buClr>
                <a:srgbClr val="C00000"/>
              </a:buClr>
              <a:buFont typeface="Arial" pitchFamily="34" charset="0"/>
              <a:buChar char="•"/>
              <a:defRPr/>
            </a:pPr>
            <a:endParaRPr lang="es-CO" sz="1000" dirty="0">
              <a:cs typeface="+mn-cs"/>
            </a:endParaRPr>
          </a:p>
          <a:p>
            <a:pPr marL="628650" lvl="1" indent="-171450" algn="just">
              <a:buClr>
                <a:srgbClr val="C00000"/>
              </a:buClr>
              <a:buFont typeface="Arial" pitchFamily="34" charset="0"/>
              <a:buChar char="•"/>
              <a:defRPr/>
            </a:pPr>
            <a:endParaRPr lang="es-CO" sz="1000" dirty="0">
              <a:effectLst>
                <a:outerShdw blurRad="38100" dist="38100" dir="2700000" algn="tl">
                  <a:srgbClr val="C0C0C0"/>
                </a:outerShdw>
              </a:effectLst>
              <a:cs typeface="+mn-cs"/>
            </a:endParaRPr>
          </a:p>
          <a:p>
            <a:pPr marL="342900" indent="-342900" algn="just">
              <a:buClr>
                <a:srgbClr val="C00000"/>
              </a:buClr>
              <a:buFont typeface="Arial" pitchFamily="34" charset="0"/>
              <a:buChar char="•"/>
              <a:defRPr/>
            </a:pPr>
            <a:r>
              <a:rPr lang="es-CO" sz="2300" b="1" dirty="0">
                <a:solidFill>
                  <a:srgbClr val="002060"/>
                </a:solidFill>
                <a:cs typeface="+mn-cs"/>
              </a:rPr>
              <a:t>Recursos Propios </a:t>
            </a:r>
          </a:p>
          <a:p>
            <a:pPr lvl="1" algn="just">
              <a:buClr>
                <a:srgbClr val="000099"/>
              </a:buClr>
              <a:defRPr/>
            </a:pPr>
            <a:endParaRPr lang="es-CO" sz="1000" dirty="0">
              <a:effectLst>
                <a:outerShdw blurRad="38100" dist="38100" dir="2700000" algn="tl">
                  <a:srgbClr val="C0C0C0"/>
                </a:outerShdw>
              </a:effectLst>
              <a:cs typeface="+mn-cs"/>
            </a:endParaRPr>
          </a:p>
          <a:p>
            <a:pPr marL="900113" lvl="2" indent="-273050" algn="just">
              <a:buClr>
                <a:srgbClr val="000099"/>
              </a:buClr>
              <a:buFontTx/>
              <a:buChar char="•"/>
              <a:defRPr/>
            </a:pPr>
            <a:r>
              <a:rPr lang="es-ES_tradnl" sz="2000" dirty="0">
                <a:cs typeface="+mn-cs"/>
              </a:rPr>
              <a:t>Fortalecimiento de ingresos </a:t>
            </a:r>
          </a:p>
          <a:p>
            <a:pPr marL="900113" lvl="2" indent="-273050" algn="just">
              <a:buClr>
                <a:srgbClr val="000099"/>
              </a:buClr>
              <a:defRPr/>
            </a:pPr>
            <a:endParaRPr lang="es-ES_tradnl" sz="2000" dirty="0">
              <a:cs typeface="+mn-cs"/>
            </a:endParaRPr>
          </a:p>
          <a:p>
            <a:pPr marL="900113" lvl="2" indent="-273050" algn="just">
              <a:buClr>
                <a:srgbClr val="000099"/>
              </a:buClr>
              <a:buFontTx/>
              <a:buChar char="•"/>
              <a:defRPr/>
            </a:pPr>
            <a:r>
              <a:rPr lang="es-ES_tradnl" sz="2000" dirty="0">
                <a:cs typeface="+mn-cs"/>
              </a:rPr>
              <a:t>Acciones para aumentar cobro de cartera</a:t>
            </a:r>
          </a:p>
          <a:p>
            <a:pPr marL="900113" lvl="2" indent="-273050" algn="just">
              <a:buClr>
                <a:srgbClr val="000099"/>
              </a:buClr>
              <a:defRPr/>
            </a:pPr>
            <a:endParaRPr lang="es-ES_tradnl" sz="2000" dirty="0">
              <a:cs typeface="+mn-cs"/>
            </a:endParaRPr>
          </a:p>
          <a:p>
            <a:pPr marL="900113" lvl="2" indent="-273050" algn="just">
              <a:buClr>
                <a:srgbClr val="000099"/>
              </a:buClr>
              <a:buFontTx/>
              <a:buChar char="•"/>
              <a:defRPr/>
            </a:pPr>
            <a:r>
              <a:rPr lang="es-ES_tradnl" sz="2000" dirty="0">
                <a:cs typeface="+mn-cs"/>
              </a:rPr>
              <a:t>Consecución recursos del orden nacional</a:t>
            </a:r>
          </a:p>
          <a:p>
            <a:pPr marL="900113" lvl="2" indent="-273050" algn="just">
              <a:buClr>
                <a:srgbClr val="000099"/>
              </a:buClr>
              <a:defRPr/>
            </a:pPr>
            <a:endParaRPr lang="es-ES_tradnl" sz="2000" dirty="0">
              <a:cs typeface="+mn-cs"/>
            </a:endParaRPr>
          </a:p>
          <a:p>
            <a:pPr marL="900113" lvl="2" indent="-273050" algn="just">
              <a:buClr>
                <a:srgbClr val="000099"/>
              </a:buClr>
              <a:buFontTx/>
              <a:buChar char="•"/>
              <a:defRPr/>
            </a:pPr>
            <a:r>
              <a:rPr lang="es-ES_tradnl" sz="2000" dirty="0">
                <a:cs typeface="+mn-cs"/>
              </a:rPr>
              <a:t>Optimización de estrategias para cumplir con los criterios de distribución de los </a:t>
            </a:r>
            <a:r>
              <a:rPr lang="es-CO" sz="2000" dirty="0">
                <a:cs typeface="+mn-cs"/>
              </a:rPr>
              <a:t>recursos del SGP</a:t>
            </a:r>
            <a:endParaRPr lang="es-CO" sz="2000" dirty="0">
              <a:effectLst>
                <a:outerShdw blurRad="38100" dist="38100" dir="2700000" algn="tl">
                  <a:srgbClr val="C0C0C0"/>
                </a:outerShdw>
              </a:effectLst>
              <a:cs typeface="+mn-cs"/>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Rectángulo"/>
          <p:cNvSpPr>
            <a:spLocks noChangeArrowheads="1"/>
          </p:cNvSpPr>
          <p:nvPr/>
        </p:nvSpPr>
        <p:spPr bwMode="auto">
          <a:xfrm>
            <a:off x="3492500" y="-109538"/>
            <a:ext cx="4776788" cy="954088"/>
          </a:xfrm>
          <a:prstGeom prst="rect">
            <a:avLst/>
          </a:prstGeom>
          <a:noFill/>
          <a:ln w="9525">
            <a:noFill/>
            <a:miter lim="800000"/>
            <a:headEnd/>
            <a:tailEnd/>
          </a:ln>
        </p:spPr>
        <p:txBody>
          <a:bodyPr wrap="none">
            <a:spAutoFit/>
          </a:bodyPr>
          <a:lstStyle/>
          <a:p>
            <a:r>
              <a:rPr lang="es-CO" sz="2800" b="1">
                <a:solidFill>
                  <a:schemeClr val="bg1"/>
                </a:solidFill>
              </a:rPr>
              <a:t>Criterios de programación </a:t>
            </a:r>
          </a:p>
          <a:p>
            <a:r>
              <a:rPr lang="es-CO" sz="2800" b="1">
                <a:solidFill>
                  <a:schemeClr val="bg1"/>
                </a:solidFill>
              </a:rPr>
              <a:t>presupuestal</a:t>
            </a:r>
          </a:p>
        </p:txBody>
      </p:sp>
      <p:sp>
        <p:nvSpPr>
          <p:cNvPr id="3" name="2 Rectángulo"/>
          <p:cNvSpPr/>
          <p:nvPr/>
        </p:nvSpPr>
        <p:spPr>
          <a:xfrm>
            <a:off x="611188" y="1520825"/>
            <a:ext cx="7777162" cy="3462338"/>
          </a:xfrm>
          <a:prstGeom prst="rect">
            <a:avLst/>
          </a:prstGeom>
        </p:spPr>
        <p:txBody>
          <a:bodyPr>
            <a:spAutoFit/>
          </a:bodyPr>
          <a:lstStyle/>
          <a:p>
            <a:pPr marL="342900" indent="-342900" algn="just">
              <a:buClr>
                <a:srgbClr val="C00000"/>
              </a:buClr>
              <a:buSzPct val="110000"/>
              <a:buFont typeface="Arial" pitchFamily="34" charset="0"/>
              <a:buChar char="•"/>
              <a:defRPr/>
            </a:pPr>
            <a:r>
              <a:rPr lang="es-CO" sz="3000" b="1" dirty="0">
                <a:solidFill>
                  <a:srgbClr val="002060"/>
                </a:solidFill>
                <a:cs typeface="+mn-cs"/>
              </a:rPr>
              <a:t>Recursos de Cooperación</a:t>
            </a:r>
          </a:p>
          <a:p>
            <a:pPr marL="355600" indent="-355600">
              <a:lnSpc>
                <a:spcPct val="70000"/>
              </a:lnSpc>
              <a:buClr>
                <a:srgbClr val="C00000"/>
              </a:buClr>
              <a:buFont typeface="Arial" charset="0"/>
              <a:buChar char="•"/>
              <a:defRPr/>
            </a:pPr>
            <a:endParaRPr lang="es-CO" sz="2000" dirty="0">
              <a:solidFill>
                <a:srgbClr val="000099"/>
              </a:solidFill>
              <a:cs typeface="+mn-cs"/>
            </a:endParaRPr>
          </a:p>
          <a:p>
            <a:pPr marL="457200" indent="-457200" algn="just">
              <a:buClr>
                <a:srgbClr val="C00000"/>
              </a:buClr>
              <a:buSzPct val="110000"/>
              <a:buFont typeface="Wingdings" pitchFamily="2" charset="2"/>
              <a:buChar char="ü"/>
              <a:defRPr/>
            </a:pPr>
            <a:r>
              <a:rPr lang="es-CO" sz="2600" b="1" dirty="0">
                <a:cs typeface="+mn-cs"/>
              </a:rPr>
              <a:t>Alianzas, asociaciones o convenios de cooperación</a:t>
            </a:r>
          </a:p>
          <a:p>
            <a:pPr marL="171450" indent="-171450">
              <a:buClr>
                <a:srgbClr val="C00000"/>
              </a:buClr>
              <a:buSzPct val="110000"/>
              <a:buFont typeface="Wingdings" pitchFamily="2" charset="2"/>
              <a:buChar char="ü"/>
              <a:defRPr/>
            </a:pPr>
            <a:endParaRPr lang="es-CO" sz="1000" dirty="0">
              <a:effectLst>
                <a:outerShdw blurRad="38100" dist="38100" dir="2700000" algn="tl">
                  <a:srgbClr val="C0C0C0"/>
                </a:outerShdw>
              </a:effectLst>
              <a:cs typeface="+mn-cs"/>
            </a:endParaRPr>
          </a:p>
          <a:p>
            <a:pPr marL="800100" lvl="1" indent="-342900">
              <a:buClr>
                <a:srgbClr val="C00000"/>
              </a:buClr>
              <a:buSzPct val="110000"/>
              <a:buFont typeface="Wingdings" pitchFamily="2" charset="2"/>
              <a:buChar char="ü"/>
              <a:defRPr/>
            </a:pPr>
            <a:r>
              <a:rPr lang="es-CO" sz="2300" dirty="0">
                <a:cs typeface="+mn-cs"/>
              </a:rPr>
              <a:t>Articulación entre la Alcaldía Mayor – Secretaría General y la SDH</a:t>
            </a:r>
          </a:p>
          <a:p>
            <a:pPr marL="800100" lvl="1" indent="-342900">
              <a:buClr>
                <a:srgbClr val="C00000"/>
              </a:buClr>
              <a:buSzPct val="110000"/>
              <a:buFont typeface="Wingdings" pitchFamily="2" charset="2"/>
              <a:buChar char="ü"/>
              <a:defRPr/>
            </a:pPr>
            <a:endParaRPr lang="es-CO" sz="2300" dirty="0">
              <a:cs typeface="+mn-cs"/>
            </a:endParaRPr>
          </a:p>
          <a:p>
            <a:pPr marL="800100" lvl="1" indent="-342900">
              <a:buClr>
                <a:srgbClr val="C00000"/>
              </a:buClr>
              <a:buSzPct val="110000"/>
              <a:buFont typeface="Wingdings" pitchFamily="2" charset="2"/>
              <a:buChar char="ü"/>
              <a:defRPr/>
            </a:pPr>
            <a:r>
              <a:rPr lang="es-CO" sz="2300" dirty="0">
                <a:cs typeface="+mn-cs"/>
              </a:rPr>
              <a:t>Planeación detallada de recursos a través de cronogramas de ejecución</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0" name="1 CuadroTexto"/>
          <p:cNvSpPr txBox="1">
            <a:spLocks noChangeArrowheads="1"/>
          </p:cNvSpPr>
          <p:nvPr/>
        </p:nvSpPr>
        <p:spPr bwMode="auto">
          <a:xfrm>
            <a:off x="323850" y="1239838"/>
            <a:ext cx="8424863" cy="4800600"/>
          </a:xfrm>
          <a:prstGeom prst="rect">
            <a:avLst/>
          </a:prstGeom>
          <a:noFill/>
          <a:ln w="9525">
            <a:noFill/>
            <a:miter lim="800000"/>
            <a:headEnd/>
            <a:tailEnd/>
          </a:ln>
        </p:spPr>
        <p:txBody>
          <a:bodyPr>
            <a:spAutoFit/>
          </a:bodyPr>
          <a:lstStyle/>
          <a:p>
            <a:pPr marL="342900" indent="-342900" algn="just">
              <a:buClr>
                <a:srgbClr val="C00000"/>
              </a:buClr>
              <a:buSzPct val="110000"/>
              <a:buFont typeface="Arial" pitchFamily="34" charset="0"/>
              <a:buChar char="•"/>
              <a:defRPr/>
            </a:pPr>
            <a:r>
              <a:rPr lang="es-CO" sz="2800" b="1" dirty="0">
                <a:solidFill>
                  <a:srgbClr val="002060"/>
                </a:solidFill>
                <a:cs typeface="+mn-cs"/>
              </a:rPr>
              <a:t>Sistema General de Regalías - SGR</a:t>
            </a:r>
          </a:p>
          <a:p>
            <a:pPr marL="355600" indent="-355600" algn="just">
              <a:buClr>
                <a:srgbClr val="C00000"/>
              </a:buClr>
              <a:defRPr/>
            </a:pPr>
            <a:endParaRPr lang="es-CO" sz="1000" dirty="0">
              <a:effectLst>
                <a:outerShdw blurRad="38100" dist="38100" dir="2700000" algn="tl">
                  <a:srgbClr val="C0C0C0"/>
                </a:outerShdw>
              </a:effectLst>
              <a:cs typeface="+mn-cs"/>
            </a:endParaRPr>
          </a:p>
          <a:p>
            <a:pPr algn="just">
              <a:buClr>
                <a:srgbClr val="C00000"/>
              </a:buClr>
              <a:buSzPct val="110000"/>
              <a:defRPr/>
            </a:pPr>
            <a:r>
              <a:rPr lang="es-CO" sz="2000" b="1" dirty="0">
                <a:solidFill>
                  <a:srgbClr val="C00000"/>
                </a:solidFill>
                <a:cs typeface="+mn-cs"/>
              </a:rPr>
              <a:t>Marco Legal</a:t>
            </a:r>
          </a:p>
          <a:p>
            <a:pPr algn="just">
              <a:buClr>
                <a:srgbClr val="C00000"/>
              </a:buClr>
              <a:buSzPct val="110000"/>
              <a:defRPr/>
            </a:pPr>
            <a:endParaRPr lang="es-CO" sz="2000" b="1" dirty="0">
              <a:solidFill>
                <a:srgbClr val="FF0000"/>
              </a:solidFill>
              <a:effectLst>
                <a:outerShdw blurRad="38100" dist="38100" dir="2700000" algn="tl">
                  <a:srgbClr val="C0C0C0"/>
                </a:outerShdw>
              </a:effectLst>
              <a:cs typeface="+mn-cs"/>
            </a:endParaRPr>
          </a:p>
          <a:p>
            <a:pPr algn="just">
              <a:buClr>
                <a:srgbClr val="C00000"/>
              </a:buClr>
              <a:buSzPct val="110000"/>
              <a:defRPr/>
            </a:pPr>
            <a:r>
              <a:rPr lang="es-CO" dirty="0">
                <a:cs typeface="+mn-cs"/>
              </a:rPr>
              <a:t>Acto Legislativo 05 de 2011</a:t>
            </a:r>
          </a:p>
          <a:p>
            <a:pPr algn="just">
              <a:buClr>
                <a:srgbClr val="C00000"/>
              </a:buClr>
              <a:buSzPct val="110000"/>
              <a:defRPr/>
            </a:pPr>
            <a:r>
              <a:rPr lang="es-CO" dirty="0">
                <a:cs typeface="+mn-cs"/>
              </a:rPr>
              <a:t>Ley 1530 de 2012 </a:t>
            </a:r>
          </a:p>
          <a:p>
            <a:pPr algn="just">
              <a:buClr>
                <a:srgbClr val="C00000"/>
              </a:buClr>
              <a:buSzPct val="110000"/>
              <a:defRPr/>
            </a:pPr>
            <a:r>
              <a:rPr lang="es-CO" dirty="0">
                <a:cs typeface="+mn-cs"/>
              </a:rPr>
              <a:t>Decreto Nacional 1949 de 2012</a:t>
            </a:r>
          </a:p>
          <a:p>
            <a:pPr algn="just">
              <a:buClr>
                <a:srgbClr val="C00000"/>
              </a:buClr>
              <a:buSzPct val="110000"/>
              <a:defRPr/>
            </a:pPr>
            <a:endParaRPr lang="es-CO" sz="1400" b="1" dirty="0">
              <a:solidFill>
                <a:srgbClr val="FF0000"/>
              </a:solidFill>
              <a:effectLst>
                <a:outerShdw blurRad="38100" dist="38100" dir="2700000" algn="tl">
                  <a:srgbClr val="C0C0C0"/>
                </a:outerShdw>
              </a:effectLst>
              <a:cs typeface="+mn-cs"/>
            </a:endParaRPr>
          </a:p>
          <a:p>
            <a:pPr algn="just">
              <a:buClr>
                <a:srgbClr val="C00000"/>
              </a:buClr>
              <a:buSzPct val="110000"/>
              <a:defRPr/>
            </a:pPr>
            <a:r>
              <a:rPr lang="es-CO" sz="2000" b="1" dirty="0">
                <a:solidFill>
                  <a:srgbClr val="C00000"/>
                </a:solidFill>
                <a:cs typeface="+mn-cs"/>
              </a:rPr>
              <a:t>Gestión Recursos Adicionales</a:t>
            </a:r>
          </a:p>
          <a:p>
            <a:pPr algn="just">
              <a:buClr>
                <a:srgbClr val="C00000"/>
              </a:buClr>
              <a:buSzPct val="110000"/>
              <a:defRPr/>
            </a:pPr>
            <a:endParaRPr lang="es-CO" sz="1400" dirty="0">
              <a:cs typeface="+mn-cs"/>
            </a:endParaRPr>
          </a:p>
          <a:p>
            <a:pPr algn="just">
              <a:buClr>
                <a:srgbClr val="C00000"/>
              </a:buClr>
              <a:buSzPct val="110000"/>
              <a:defRPr/>
            </a:pPr>
            <a:r>
              <a:rPr lang="es-CO" dirty="0">
                <a:cs typeface="+mn-cs"/>
              </a:rPr>
              <a:t>Diseñar estrategias para propender por la gestión de recursos del SGR para desarrollo de proyectos de impacto regional</a:t>
            </a:r>
          </a:p>
          <a:p>
            <a:pPr algn="just">
              <a:buClr>
                <a:srgbClr val="C00000"/>
              </a:buClr>
              <a:buSzPct val="110000"/>
              <a:defRPr/>
            </a:pPr>
            <a:endParaRPr lang="es-CO" sz="1400" b="1" dirty="0">
              <a:solidFill>
                <a:srgbClr val="FF0000"/>
              </a:solidFill>
              <a:effectLst>
                <a:outerShdw blurRad="38100" dist="38100" dir="2700000" algn="tl">
                  <a:srgbClr val="C0C0C0"/>
                </a:outerShdw>
              </a:effectLst>
              <a:cs typeface="+mn-cs"/>
            </a:endParaRPr>
          </a:p>
          <a:p>
            <a:pPr algn="just">
              <a:buClr>
                <a:srgbClr val="C00000"/>
              </a:buClr>
              <a:buSzPct val="110000"/>
              <a:defRPr/>
            </a:pPr>
            <a:r>
              <a:rPr lang="es-CO" sz="2000" b="1" dirty="0">
                <a:solidFill>
                  <a:srgbClr val="C00000"/>
                </a:solidFill>
                <a:cs typeface="+mn-cs"/>
              </a:rPr>
              <a:t>Apoyo Técnico</a:t>
            </a:r>
          </a:p>
          <a:p>
            <a:pPr algn="just">
              <a:buClr>
                <a:srgbClr val="C00000"/>
              </a:buClr>
              <a:buSzPct val="110000"/>
              <a:defRPr/>
            </a:pPr>
            <a:endParaRPr lang="es-CO" sz="2000" b="1" dirty="0">
              <a:solidFill>
                <a:srgbClr val="C00000"/>
              </a:solidFill>
              <a:cs typeface="+mn-cs"/>
            </a:endParaRPr>
          </a:p>
          <a:p>
            <a:pPr algn="just">
              <a:buClr>
                <a:srgbClr val="C00000"/>
              </a:buClr>
              <a:buSzPct val="110000"/>
              <a:defRPr/>
            </a:pPr>
            <a:r>
              <a:rPr lang="es-CO" dirty="0">
                <a:cs typeface="+mn-cs"/>
              </a:rPr>
              <a:t>Presentación de los proyectos - Secretaría Distrital de Planeación</a:t>
            </a:r>
          </a:p>
          <a:p>
            <a:pPr algn="just">
              <a:buClr>
                <a:srgbClr val="C00000"/>
              </a:buClr>
              <a:buSzPct val="110000"/>
              <a:defRPr/>
            </a:pPr>
            <a:r>
              <a:rPr lang="es-CO" dirty="0">
                <a:cs typeface="+mn-cs"/>
              </a:rPr>
              <a:t>Aspectos presupuestales - Secretaría Distrital de Hacienda</a:t>
            </a:r>
            <a:endParaRPr lang="es-ES" dirty="0">
              <a:cs typeface="+mn-cs"/>
            </a:endParaRPr>
          </a:p>
        </p:txBody>
      </p:sp>
      <p:sp>
        <p:nvSpPr>
          <p:cNvPr id="15363" name="5 Rectángulo"/>
          <p:cNvSpPr>
            <a:spLocks noChangeArrowheads="1"/>
          </p:cNvSpPr>
          <p:nvPr/>
        </p:nvSpPr>
        <p:spPr bwMode="auto">
          <a:xfrm>
            <a:off x="3492500" y="-100013"/>
            <a:ext cx="5472113" cy="954088"/>
          </a:xfrm>
          <a:prstGeom prst="rect">
            <a:avLst/>
          </a:prstGeom>
          <a:noFill/>
          <a:ln w="9525">
            <a:noFill/>
            <a:miter lim="800000"/>
            <a:headEnd/>
            <a:tailEnd/>
          </a:ln>
        </p:spPr>
        <p:txBody>
          <a:bodyPr>
            <a:spAutoFit/>
          </a:bodyPr>
          <a:lstStyle/>
          <a:p>
            <a:pPr algn="ctr"/>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1 CuadroTexto"/>
          <p:cNvSpPr txBox="1">
            <a:spLocks noChangeArrowheads="1"/>
          </p:cNvSpPr>
          <p:nvPr/>
        </p:nvSpPr>
        <p:spPr bwMode="auto">
          <a:xfrm>
            <a:off x="179388" y="692150"/>
            <a:ext cx="8509000" cy="6418263"/>
          </a:xfrm>
          <a:prstGeom prst="rect">
            <a:avLst/>
          </a:prstGeom>
          <a:noFill/>
          <a:ln w="9525">
            <a:noFill/>
            <a:miter lim="800000"/>
            <a:headEnd/>
            <a:tailEnd/>
          </a:ln>
        </p:spPr>
        <p:txBody>
          <a:bodyPr>
            <a:spAutoFit/>
          </a:bodyPr>
          <a:lstStyle/>
          <a:p>
            <a:pPr marL="355600" indent="-355600" algn="ctr">
              <a:buClr>
                <a:srgbClr val="C00000"/>
              </a:buClr>
              <a:defRPr/>
            </a:pPr>
            <a:r>
              <a:rPr lang="es-CO" sz="3600" b="1" dirty="0">
                <a:solidFill>
                  <a:srgbClr val="333399"/>
                </a:solidFill>
                <a:effectLst>
                  <a:outerShdw blurRad="38100" dist="38100" dir="2700000" algn="tl">
                    <a:srgbClr val="C0C0C0"/>
                  </a:outerShdw>
                </a:effectLst>
                <a:cs typeface="+mn-cs"/>
              </a:rPr>
              <a:t>Gastos de Funcionamiento</a:t>
            </a:r>
          </a:p>
          <a:p>
            <a:pPr marL="355600" indent="-355600" algn="just">
              <a:buClr>
                <a:srgbClr val="C00000"/>
              </a:buClr>
              <a:defRPr/>
            </a:pPr>
            <a:endParaRPr lang="es-CO" sz="1500" dirty="0">
              <a:cs typeface="+mn-cs"/>
            </a:endParaRPr>
          </a:p>
          <a:p>
            <a:pPr marL="355600" indent="-355600" algn="just">
              <a:buClr>
                <a:srgbClr val="C00000"/>
              </a:buClr>
              <a:buSzPct val="110000"/>
              <a:buFont typeface="Wingdings" pitchFamily="2" charset="2"/>
              <a:buChar char="§"/>
              <a:defRPr/>
            </a:pPr>
            <a:r>
              <a:rPr lang="es-CO" sz="2000" b="1" dirty="0">
                <a:solidFill>
                  <a:srgbClr val="C00000"/>
                </a:solidFill>
                <a:cs typeface="+mn-cs"/>
              </a:rPr>
              <a:t>Asignación del presupuesto</a:t>
            </a:r>
          </a:p>
          <a:p>
            <a:pPr marL="355600" indent="-355600" algn="just">
              <a:lnSpc>
                <a:spcPct val="50000"/>
              </a:lnSpc>
              <a:buClr>
                <a:srgbClr val="C00000"/>
              </a:buClr>
              <a:buSzPct val="110000"/>
              <a:buFont typeface="Wingdings" pitchFamily="2" charset="2"/>
              <a:buChar char="§"/>
              <a:defRPr/>
            </a:pPr>
            <a:endParaRPr lang="es-CO" sz="1500" dirty="0">
              <a:effectLst>
                <a:outerShdw blurRad="38100" dist="38100" dir="2700000" algn="tl">
                  <a:srgbClr val="C0C0C0"/>
                </a:outerShdw>
              </a:effectLst>
              <a:cs typeface="+mn-cs"/>
            </a:endParaRPr>
          </a:p>
          <a:p>
            <a:pPr marL="742950" lvl="1" indent="-285750" algn="just">
              <a:buClr>
                <a:srgbClr val="C00000"/>
              </a:buClr>
              <a:buSzPct val="110000"/>
              <a:buFont typeface="Wingdings" pitchFamily="2" charset="2"/>
              <a:buChar char="§"/>
              <a:defRPr/>
            </a:pPr>
            <a:r>
              <a:rPr lang="es-ES" sz="2000" dirty="0">
                <a:cs typeface="+mn-cs"/>
              </a:rPr>
              <a:t>Eficiencia en el uso de los recursos</a:t>
            </a:r>
          </a:p>
          <a:p>
            <a:pPr marL="742950" lvl="1" indent="-285750" algn="just">
              <a:buClr>
                <a:srgbClr val="C00000"/>
              </a:buClr>
              <a:buSzPct val="110000"/>
              <a:buFont typeface="Wingdings" pitchFamily="2" charset="2"/>
              <a:buChar char="§"/>
              <a:defRPr/>
            </a:pPr>
            <a:r>
              <a:rPr lang="es-ES" sz="2000" dirty="0">
                <a:cs typeface="+mn-cs"/>
              </a:rPr>
              <a:t>Eliminación de gastos no prioritarios</a:t>
            </a:r>
          </a:p>
          <a:p>
            <a:pPr marL="742950" lvl="1" indent="-285750" algn="just">
              <a:buClr>
                <a:srgbClr val="C00000"/>
              </a:buClr>
              <a:buSzPct val="110000"/>
              <a:buFont typeface="Wingdings" pitchFamily="2" charset="2"/>
              <a:buChar char="§"/>
              <a:defRPr/>
            </a:pPr>
            <a:r>
              <a:rPr lang="es-CO" sz="2000" dirty="0">
                <a:cs typeface="+mn-cs"/>
              </a:rPr>
              <a:t>Planeación de procesos de contratación que continúan en curso en 2014</a:t>
            </a:r>
          </a:p>
          <a:p>
            <a:pPr lvl="1" algn="just">
              <a:buClr>
                <a:srgbClr val="C00000"/>
              </a:buClr>
              <a:buSzPct val="110000"/>
              <a:defRPr/>
            </a:pPr>
            <a:endParaRPr lang="es-CO" sz="2000" dirty="0">
              <a:cs typeface="+mn-cs"/>
            </a:endParaRPr>
          </a:p>
          <a:p>
            <a:pPr marL="355600" indent="-355600" algn="just">
              <a:buClr>
                <a:srgbClr val="C00000"/>
              </a:buClr>
              <a:buSzPct val="110000"/>
              <a:buFont typeface="Wingdings" pitchFamily="2" charset="2"/>
              <a:buChar char="§"/>
              <a:defRPr/>
            </a:pPr>
            <a:r>
              <a:rPr lang="es-CO" sz="2000" b="1" dirty="0">
                <a:solidFill>
                  <a:srgbClr val="C00000"/>
                </a:solidFill>
                <a:cs typeface="+mn-cs"/>
              </a:rPr>
              <a:t>Proyección del Gasto Corriente</a:t>
            </a:r>
          </a:p>
          <a:p>
            <a:pPr marL="355600" indent="-355600" algn="just">
              <a:lnSpc>
                <a:spcPct val="50000"/>
              </a:lnSpc>
              <a:buClr>
                <a:srgbClr val="C00000"/>
              </a:buClr>
              <a:buSzPct val="110000"/>
              <a:buFont typeface="Wingdings" pitchFamily="2" charset="2"/>
              <a:buChar char="§"/>
              <a:defRPr/>
            </a:pPr>
            <a:endParaRPr lang="es-CO" sz="1500" dirty="0">
              <a:effectLst>
                <a:outerShdw blurRad="38100" dist="38100" dir="2700000" algn="tl">
                  <a:srgbClr val="C0C0C0"/>
                </a:outerShdw>
              </a:effectLst>
              <a:cs typeface="+mn-cs"/>
            </a:endParaRPr>
          </a:p>
          <a:p>
            <a:pPr marL="742950" lvl="1" indent="-285750" algn="just">
              <a:buClr>
                <a:srgbClr val="C00000"/>
              </a:buClr>
              <a:buSzPct val="110000"/>
              <a:buFont typeface="Wingdings" pitchFamily="2" charset="2"/>
              <a:buChar char="§"/>
              <a:defRPr/>
            </a:pPr>
            <a:r>
              <a:rPr lang="es-ES_tradnl" sz="2000" dirty="0">
                <a:cs typeface="+mn-cs"/>
              </a:rPr>
              <a:t>Optimización y control del gasto para mantener límites exigidos Ley de Saneamiento Fiscal (Ley 617 de 2000).</a:t>
            </a:r>
            <a:endParaRPr lang="es-ES" sz="2000" dirty="0">
              <a:cs typeface="+mn-cs"/>
            </a:endParaRPr>
          </a:p>
          <a:p>
            <a:pPr algn="just">
              <a:buClr>
                <a:srgbClr val="C00000"/>
              </a:buClr>
              <a:buSzPct val="110000"/>
              <a:defRPr/>
            </a:pPr>
            <a:endParaRPr lang="es-CO" sz="2000" dirty="0">
              <a:effectLst>
                <a:outerShdw blurRad="38100" dist="38100" dir="2700000" algn="tl">
                  <a:srgbClr val="C0C0C0"/>
                </a:outerShdw>
              </a:effectLst>
              <a:cs typeface="+mn-cs"/>
            </a:endParaRPr>
          </a:p>
          <a:p>
            <a:pPr marL="355600" indent="-355600" algn="just">
              <a:buClr>
                <a:srgbClr val="C00000"/>
              </a:buClr>
              <a:buSzPct val="110000"/>
              <a:buFont typeface="Wingdings" pitchFamily="2" charset="2"/>
              <a:buChar char="§"/>
              <a:defRPr/>
            </a:pPr>
            <a:r>
              <a:rPr lang="es-CO" sz="2000" b="1" dirty="0">
                <a:solidFill>
                  <a:srgbClr val="C00000"/>
                </a:solidFill>
                <a:cs typeface="+mn-cs"/>
              </a:rPr>
              <a:t>Proyección Gastos Generales</a:t>
            </a:r>
          </a:p>
          <a:p>
            <a:pPr marL="355600" indent="-355600" algn="just">
              <a:buClr>
                <a:srgbClr val="C00000"/>
              </a:buClr>
              <a:buSzPct val="110000"/>
              <a:buFont typeface="Wingdings" pitchFamily="2" charset="2"/>
              <a:buChar char="§"/>
              <a:defRPr/>
            </a:pPr>
            <a:endParaRPr lang="es-CO" sz="1500" b="1" dirty="0">
              <a:solidFill>
                <a:srgbClr val="C00000"/>
              </a:solidFill>
              <a:cs typeface="+mn-cs"/>
            </a:endParaRPr>
          </a:p>
          <a:p>
            <a:pPr marL="742950" lvl="1" indent="-285750" algn="just">
              <a:buClr>
                <a:srgbClr val="C00000"/>
              </a:buClr>
              <a:buSzPct val="110000"/>
              <a:buFont typeface="Wingdings" pitchFamily="2" charset="2"/>
              <a:buChar char="§"/>
              <a:defRPr/>
            </a:pPr>
            <a:r>
              <a:rPr lang="es-CO" sz="2000" dirty="0">
                <a:cs typeface="+mn-cs"/>
              </a:rPr>
              <a:t>Análisis de gastos mínimos esenciales</a:t>
            </a:r>
          </a:p>
          <a:p>
            <a:pPr marL="742950" lvl="1" indent="-285750" algn="just">
              <a:buClr>
                <a:srgbClr val="C00000"/>
              </a:buClr>
              <a:buSzPct val="110000"/>
              <a:buFont typeface="Wingdings" pitchFamily="2" charset="2"/>
              <a:buChar char="§"/>
              <a:defRPr/>
            </a:pPr>
            <a:r>
              <a:rPr lang="es-CO" sz="2000" dirty="0">
                <a:cs typeface="+mn-cs"/>
              </a:rPr>
              <a:t>Constitución de reservas solo para casos excepcionales</a:t>
            </a:r>
          </a:p>
          <a:p>
            <a:pPr marL="742950" lvl="1" indent="-285750" algn="just">
              <a:buClr>
                <a:srgbClr val="C00000"/>
              </a:buClr>
              <a:buSzPct val="110000"/>
              <a:buFont typeface="Wingdings" pitchFamily="2" charset="2"/>
              <a:buChar char="§"/>
              <a:defRPr/>
            </a:pPr>
            <a:r>
              <a:rPr lang="es-ES_tradnl" sz="2000" dirty="0">
                <a:cs typeface="+mn-cs"/>
              </a:rPr>
              <a:t>Adoptar medidas sobre racionalidad, disciplina </a:t>
            </a:r>
          </a:p>
          <a:p>
            <a:pPr lvl="1" algn="just">
              <a:buClr>
                <a:srgbClr val="C00000"/>
              </a:buClr>
              <a:buSzPct val="110000"/>
              <a:defRPr/>
            </a:pPr>
            <a:r>
              <a:rPr lang="es-ES_tradnl" sz="2000" dirty="0">
                <a:cs typeface="+mn-cs"/>
              </a:rPr>
              <a:t>    presupuestal y  simplificación administrativa.</a:t>
            </a:r>
            <a:endParaRPr lang="es-ES" sz="2000" dirty="0">
              <a:cs typeface="+mn-cs"/>
            </a:endParaRPr>
          </a:p>
          <a:p>
            <a:pPr marL="742950" lvl="1" indent="-285750" algn="just">
              <a:buClr>
                <a:srgbClr val="C00000"/>
              </a:buClr>
              <a:buSzPct val="110000"/>
              <a:buFont typeface="Wingdings" pitchFamily="2" charset="2"/>
              <a:buChar char="§"/>
              <a:defRPr/>
            </a:pPr>
            <a:endParaRPr lang="es-CO" sz="2000" dirty="0">
              <a:cs typeface="+mn-cs"/>
            </a:endParaRPr>
          </a:p>
        </p:txBody>
      </p:sp>
      <p:sp>
        <p:nvSpPr>
          <p:cNvPr id="16387" name="4 Rectángulo"/>
          <p:cNvSpPr>
            <a:spLocks noChangeArrowheads="1"/>
          </p:cNvSpPr>
          <p:nvPr/>
        </p:nvSpPr>
        <p:spPr bwMode="auto">
          <a:xfrm>
            <a:off x="3492500" y="-100013"/>
            <a:ext cx="5400675" cy="954088"/>
          </a:xfrm>
          <a:prstGeom prst="rect">
            <a:avLst/>
          </a:prstGeom>
          <a:noFill/>
          <a:ln w="9525">
            <a:noFill/>
            <a:miter lim="800000"/>
            <a:headEnd/>
            <a:tailEnd/>
          </a:ln>
        </p:spPr>
        <p:txBody>
          <a:bodyPr>
            <a:spAutoFit/>
          </a:bodyPr>
          <a:lstStyle/>
          <a:p>
            <a:pPr algn="ctr"/>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9" name="1 CuadroTexto"/>
          <p:cNvSpPr txBox="1">
            <a:spLocks noChangeArrowheads="1"/>
          </p:cNvSpPr>
          <p:nvPr/>
        </p:nvSpPr>
        <p:spPr bwMode="auto">
          <a:xfrm>
            <a:off x="250825" y="836613"/>
            <a:ext cx="8642350" cy="5632450"/>
          </a:xfrm>
          <a:prstGeom prst="rect">
            <a:avLst/>
          </a:prstGeom>
          <a:noFill/>
          <a:ln w="9525">
            <a:noFill/>
            <a:miter lim="800000"/>
            <a:headEnd/>
            <a:tailEnd/>
          </a:ln>
        </p:spPr>
        <p:txBody>
          <a:bodyPr>
            <a:spAutoFit/>
          </a:bodyPr>
          <a:lstStyle/>
          <a:p>
            <a:pPr marL="355600" indent="-355600" algn="ctr">
              <a:buClr>
                <a:srgbClr val="C00000"/>
              </a:buClr>
              <a:defRPr/>
            </a:pPr>
            <a:r>
              <a:rPr lang="es-CO" sz="3600" b="1" dirty="0">
                <a:solidFill>
                  <a:srgbClr val="000099"/>
                </a:solidFill>
                <a:cs typeface="+mn-cs"/>
              </a:rPr>
              <a:t>Endeudamiento</a:t>
            </a:r>
          </a:p>
          <a:p>
            <a:pPr>
              <a:buClr>
                <a:srgbClr val="C00000"/>
              </a:buClr>
              <a:defRPr/>
            </a:pPr>
            <a:endParaRPr lang="es-CO" sz="1000" dirty="0">
              <a:solidFill>
                <a:srgbClr val="000099"/>
              </a:solidFill>
              <a:cs typeface="+mn-cs"/>
            </a:endParaRPr>
          </a:p>
          <a:p>
            <a:pPr marL="355600" indent="-355600">
              <a:buClr>
                <a:srgbClr val="C00000"/>
              </a:buClr>
              <a:buSzPct val="110000"/>
              <a:buFont typeface="Wingdings" pitchFamily="2" charset="2"/>
              <a:buChar char="§"/>
              <a:defRPr/>
            </a:pPr>
            <a:r>
              <a:rPr lang="es-CO" sz="2000" b="1" dirty="0">
                <a:solidFill>
                  <a:srgbClr val="C00000"/>
                </a:solidFill>
                <a:cs typeface="+mn-cs"/>
              </a:rPr>
              <a:t>Estructura de endeudamiento</a:t>
            </a:r>
          </a:p>
          <a:p>
            <a:pPr marL="355600" indent="-355600">
              <a:buClr>
                <a:srgbClr val="C00000"/>
              </a:buClr>
              <a:buSzPct val="110000"/>
              <a:buFont typeface="Wingdings" pitchFamily="2" charset="2"/>
              <a:buChar char="§"/>
              <a:defRPr/>
            </a:pPr>
            <a:endParaRPr lang="es-CO" sz="2000" b="1" dirty="0">
              <a:solidFill>
                <a:srgbClr val="C00000"/>
              </a:solidFill>
              <a:cs typeface="+mn-cs"/>
            </a:endParaRPr>
          </a:p>
          <a:p>
            <a:pPr marL="742950" lvl="1" indent="-285750">
              <a:buClr>
                <a:srgbClr val="C00000"/>
              </a:buClr>
              <a:buSzPct val="110000"/>
              <a:buFont typeface="Wingdings" pitchFamily="2" charset="2"/>
              <a:buChar char="§"/>
              <a:defRPr/>
            </a:pPr>
            <a:r>
              <a:rPr lang="es-CO" sz="2000" dirty="0">
                <a:cs typeface="+mn-cs"/>
              </a:rPr>
              <a:t>Estrategia de endeudamiento orientada a garantizar financiamiento de inversiones</a:t>
            </a:r>
          </a:p>
          <a:p>
            <a:pPr marL="742950" lvl="1" indent="-285750">
              <a:buClr>
                <a:srgbClr val="C00000"/>
              </a:buClr>
              <a:buSzPct val="110000"/>
              <a:buFont typeface="Wingdings" pitchFamily="2" charset="2"/>
              <a:buChar char="§"/>
              <a:defRPr/>
            </a:pPr>
            <a:r>
              <a:rPr lang="es-CO" sz="2000" dirty="0">
                <a:cs typeface="+mn-cs"/>
              </a:rPr>
              <a:t>Estructuras financieras sanas </a:t>
            </a:r>
          </a:p>
          <a:p>
            <a:pPr marL="742950" lvl="1" indent="-285750">
              <a:buClr>
                <a:srgbClr val="C00000"/>
              </a:buClr>
              <a:buSzPct val="110000"/>
              <a:buFont typeface="Wingdings" pitchFamily="2" charset="2"/>
              <a:buChar char="§"/>
              <a:defRPr/>
            </a:pPr>
            <a:r>
              <a:rPr lang="es-ES_tradnl" sz="2000" dirty="0">
                <a:cs typeface="+mn-cs"/>
              </a:rPr>
              <a:t>Niveles de endeudamiento sostenibles </a:t>
            </a:r>
          </a:p>
          <a:p>
            <a:pPr marL="742950" lvl="1" indent="-285750">
              <a:buClr>
                <a:srgbClr val="C00000"/>
              </a:buClr>
              <a:buSzPct val="110000"/>
              <a:buFont typeface="Wingdings" pitchFamily="2" charset="2"/>
              <a:buChar char="§"/>
              <a:defRPr/>
            </a:pPr>
            <a:r>
              <a:rPr lang="es-CO" sz="2000" dirty="0">
                <a:cs typeface="+mn-cs"/>
              </a:rPr>
              <a:t>Menor exposición al riesgo</a:t>
            </a:r>
          </a:p>
          <a:p>
            <a:pPr marL="742950" lvl="1" indent="-285750">
              <a:buClr>
                <a:srgbClr val="C00000"/>
              </a:buClr>
              <a:buSzPct val="110000"/>
              <a:buFont typeface="Wingdings" pitchFamily="2" charset="2"/>
              <a:buNone/>
              <a:defRPr/>
            </a:pPr>
            <a:endParaRPr lang="es-CO" sz="1000" dirty="0">
              <a:cs typeface="+mn-cs"/>
            </a:endParaRPr>
          </a:p>
          <a:p>
            <a:pPr marL="742950" lvl="1" indent="-285750">
              <a:buClr>
                <a:srgbClr val="C00000"/>
              </a:buClr>
              <a:buSzPct val="110000"/>
              <a:buFont typeface="Wingdings" pitchFamily="2" charset="2"/>
              <a:buNone/>
              <a:defRPr/>
            </a:pPr>
            <a:endParaRPr lang="es-CO" sz="1000" dirty="0">
              <a:cs typeface="+mn-cs"/>
            </a:endParaRPr>
          </a:p>
          <a:p>
            <a:pPr marL="355600" indent="-355600">
              <a:buClr>
                <a:srgbClr val="C00000"/>
              </a:buClr>
              <a:buSzPct val="110000"/>
              <a:buFont typeface="Wingdings" pitchFamily="2" charset="2"/>
              <a:buChar char="§"/>
              <a:defRPr/>
            </a:pPr>
            <a:r>
              <a:rPr lang="es-CO" sz="2000" b="1" dirty="0">
                <a:solidFill>
                  <a:srgbClr val="C00000"/>
                </a:solidFill>
                <a:cs typeface="+mn-cs"/>
              </a:rPr>
              <a:t>Estrategia de financiamiento</a:t>
            </a:r>
          </a:p>
          <a:p>
            <a:pPr marL="355600" indent="-355600">
              <a:buClr>
                <a:srgbClr val="C00000"/>
              </a:buClr>
              <a:buSzPct val="110000"/>
              <a:buFont typeface="Wingdings" pitchFamily="2" charset="2"/>
              <a:buChar char="§"/>
              <a:defRPr/>
            </a:pPr>
            <a:endParaRPr lang="es-CO" sz="2000" b="1" dirty="0">
              <a:solidFill>
                <a:srgbClr val="C00000"/>
              </a:solidFill>
              <a:cs typeface="+mn-cs"/>
            </a:endParaRPr>
          </a:p>
          <a:p>
            <a:pPr marL="742950" lvl="1" indent="-285750">
              <a:buClr>
                <a:srgbClr val="C00000"/>
              </a:buClr>
              <a:buSzPct val="110000"/>
              <a:buFont typeface="Wingdings" pitchFamily="2" charset="2"/>
              <a:buChar char="§"/>
              <a:defRPr/>
            </a:pPr>
            <a:r>
              <a:rPr lang="es-CO" sz="2000" dirty="0">
                <a:cs typeface="+mn-cs"/>
              </a:rPr>
              <a:t>Necesidades de recursos</a:t>
            </a:r>
          </a:p>
          <a:p>
            <a:pPr marL="742950" lvl="1" indent="-285750">
              <a:buClr>
                <a:srgbClr val="C00000"/>
              </a:buClr>
              <a:buSzPct val="110000"/>
              <a:buFont typeface="Wingdings" pitchFamily="2" charset="2"/>
              <a:buChar char="§"/>
              <a:defRPr/>
            </a:pPr>
            <a:r>
              <a:rPr lang="es-ES_tradnl" sz="2000" dirty="0">
                <a:cs typeface="+mn-cs"/>
              </a:rPr>
              <a:t>Lineamientos de gestión financiera en un contexto de intercambio entre costo y riesgo</a:t>
            </a:r>
          </a:p>
          <a:p>
            <a:pPr marL="742950" lvl="1" indent="-285750">
              <a:buClr>
                <a:srgbClr val="C00000"/>
              </a:buClr>
              <a:buSzPct val="110000"/>
              <a:buFont typeface="Wingdings" pitchFamily="2" charset="2"/>
              <a:buChar char="§"/>
              <a:defRPr/>
            </a:pPr>
            <a:r>
              <a:rPr lang="es-ES_tradnl" sz="2000" dirty="0">
                <a:cs typeface="+mn-cs"/>
              </a:rPr>
              <a:t>Esquemas de amortización con vencimientos uniformes, para no generar presiones futuras fuertes</a:t>
            </a:r>
          </a:p>
        </p:txBody>
      </p:sp>
      <p:sp>
        <p:nvSpPr>
          <p:cNvPr id="17411" name="4 Rectángulo"/>
          <p:cNvSpPr>
            <a:spLocks noChangeArrowheads="1"/>
          </p:cNvSpPr>
          <p:nvPr/>
        </p:nvSpPr>
        <p:spPr bwMode="auto">
          <a:xfrm>
            <a:off x="3492500" y="-100013"/>
            <a:ext cx="5400675" cy="954088"/>
          </a:xfrm>
          <a:prstGeom prst="rect">
            <a:avLst/>
          </a:prstGeom>
          <a:noFill/>
          <a:ln w="9525">
            <a:noFill/>
            <a:miter lim="800000"/>
            <a:headEnd/>
            <a:tailEnd/>
          </a:ln>
        </p:spPr>
        <p:txBody>
          <a:bodyPr>
            <a:spAutoFit/>
          </a:bodyPr>
          <a:lstStyle/>
          <a:p>
            <a:pPr algn="ctr"/>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4" name="1 CuadroTexto"/>
          <p:cNvSpPr txBox="1">
            <a:spLocks noChangeArrowheads="1"/>
          </p:cNvSpPr>
          <p:nvPr/>
        </p:nvSpPr>
        <p:spPr bwMode="auto">
          <a:xfrm>
            <a:off x="323850" y="981075"/>
            <a:ext cx="8569325" cy="5011738"/>
          </a:xfrm>
          <a:prstGeom prst="rect">
            <a:avLst/>
          </a:prstGeom>
          <a:noFill/>
          <a:ln w="9525">
            <a:noFill/>
            <a:miter lim="800000"/>
            <a:headEnd/>
            <a:tailEnd/>
          </a:ln>
        </p:spPr>
        <p:txBody>
          <a:bodyPr>
            <a:spAutoFit/>
          </a:bodyPr>
          <a:lstStyle/>
          <a:p>
            <a:pPr marL="355600" indent="-355600" algn="ctr">
              <a:buClr>
                <a:srgbClr val="C00000"/>
              </a:buClr>
              <a:defRPr/>
            </a:pPr>
            <a:r>
              <a:rPr lang="es-CO" sz="3600" b="1" dirty="0">
                <a:solidFill>
                  <a:srgbClr val="000099"/>
                </a:solidFill>
                <a:cs typeface="+mn-cs"/>
              </a:rPr>
              <a:t>Pasivos contingentes</a:t>
            </a:r>
          </a:p>
          <a:p>
            <a:pPr marL="355600" indent="-355600" algn="ctr">
              <a:buClr>
                <a:srgbClr val="C00000"/>
              </a:buClr>
              <a:defRPr/>
            </a:pPr>
            <a:endParaRPr lang="es-CO" sz="1000" dirty="0">
              <a:effectLst>
                <a:outerShdw blurRad="38100" dist="38100" dir="2700000" algn="tl">
                  <a:srgbClr val="C0C0C0"/>
                </a:outerShdw>
              </a:effectLst>
              <a:cs typeface="+mn-cs"/>
            </a:endParaRPr>
          </a:p>
          <a:p>
            <a:pPr marL="531813" lvl="1" indent="-354013" algn="just">
              <a:lnSpc>
                <a:spcPct val="110000"/>
              </a:lnSpc>
              <a:buClr>
                <a:srgbClr val="C00000"/>
              </a:buClr>
              <a:buSzPct val="110000"/>
              <a:buFont typeface="Wingdings" pitchFamily="2" charset="2"/>
              <a:buChar char="§"/>
              <a:defRPr/>
            </a:pPr>
            <a:r>
              <a:rPr lang="es-CO" sz="2300" dirty="0">
                <a:cs typeface="+mn-cs"/>
              </a:rPr>
              <a:t>Incluir en el servicio de la deuda apropiaciones necesarias para cubrir posibles pérdidas por obligaciones contingentes pactadas.</a:t>
            </a:r>
          </a:p>
          <a:p>
            <a:pPr marL="531813" lvl="1" indent="-354013">
              <a:buClr>
                <a:srgbClr val="C00000"/>
              </a:buClr>
              <a:buSzPct val="110000"/>
              <a:buFont typeface="Wingdings" pitchFamily="2" charset="2"/>
              <a:buNone/>
              <a:defRPr/>
            </a:pPr>
            <a:endParaRPr lang="es-CO" sz="2300" dirty="0">
              <a:cs typeface="+mn-cs"/>
            </a:endParaRPr>
          </a:p>
          <a:p>
            <a:pPr marL="531813" lvl="1" indent="-354013">
              <a:lnSpc>
                <a:spcPct val="110000"/>
              </a:lnSpc>
              <a:buClr>
                <a:srgbClr val="C00000"/>
              </a:buClr>
              <a:buSzPct val="110000"/>
              <a:buFont typeface="Wingdings" pitchFamily="2" charset="2"/>
              <a:buChar char="§"/>
              <a:defRPr/>
            </a:pPr>
            <a:r>
              <a:rPr lang="es-CO" sz="2300" b="1" dirty="0">
                <a:cs typeface="+mn-cs"/>
              </a:rPr>
              <a:t>Gestión de obligaciones contingentes: </a:t>
            </a:r>
          </a:p>
          <a:p>
            <a:pPr marL="900113" lvl="2" indent="-368300" algn="just">
              <a:lnSpc>
                <a:spcPct val="110000"/>
              </a:lnSpc>
              <a:buClr>
                <a:srgbClr val="C00000"/>
              </a:buClr>
              <a:buSzPct val="110000"/>
              <a:buFont typeface="Wingdings" pitchFamily="2" charset="2"/>
              <a:buChar char="§"/>
              <a:defRPr/>
            </a:pPr>
            <a:r>
              <a:rPr lang="es-CO" sz="2300" dirty="0">
                <a:cs typeface="+mn-cs"/>
              </a:rPr>
              <a:t>Estimación de apropiaciones para cubrir impacto futuro de obligaciones.</a:t>
            </a:r>
          </a:p>
          <a:p>
            <a:pPr marL="900113" lvl="2" indent="-368300" algn="just">
              <a:lnSpc>
                <a:spcPct val="110000"/>
              </a:lnSpc>
              <a:buClr>
                <a:srgbClr val="C00000"/>
              </a:buClr>
              <a:buSzPct val="110000"/>
              <a:defRPr/>
            </a:pPr>
            <a:endParaRPr lang="es-CO" sz="2300" dirty="0">
              <a:cs typeface="+mn-cs"/>
            </a:endParaRPr>
          </a:p>
          <a:p>
            <a:pPr marL="900113" lvl="2" indent="-368300" algn="just">
              <a:lnSpc>
                <a:spcPct val="110000"/>
              </a:lnSpc>
              <a:buClr>
                <a:srgbClr val="C00000"/>
              </a:buClr>
              <a:buSzPct val="110000"/>
              <a:buFont typeface="Wingdings" pitchFamily="2" charset="2"/>
              <a:buChar char="§"/>
              <a:defRPr/>
            </a:pPr>
            <a:r>
              <a:rPr lang="es-CO" sz="2300" dirty="0">
                <a:cs typeface="+mn-cs"/>
              </a:rPr>
              <a:t>Atender decisiones judiciales con presupuesto de cada entidad.</a:t>
            </a:r>
          </a:p>
          <a:p>
            <a:pPr marL="742950" lvl="1" indent="-285750">
              <a:buClr>
                <a:srgbClr val="C00000"/>
              </a:buClr>
              <a:buSzPct val="110000"/>
              <a:buFont typeface="Wingdings" pitchFamily="2" charset="2"/>
              <a:buChar char="§"/>
              <a:defRPr/>
            </a:pPr>
            <a:endParaRPr lang="es-CO" sz="2300" dirty="0">
              <a:cs typeface="+mn-cs"/>
            </a:endParaRPr>
          </a:p>
        </p:txBody>
      </p:sp>
      <p:sp>
        <p:nvSpPr>
          <p:cNvPr id="18435" name="5 Rectángulo"/>
          <p:cNvSpPr>
            <a:spLocks noChangeArrowheads="1"/>
          </p:cNvSpPr>
          <p:nvPr/>
        </p:nvSpPr>
        <p:spPr bwMode="auto">
          <a:xfrm>
            <a:off x="3492500" y="-100013"/>
            <a:ext cx="5472113" cy="954088"/>
          </a:xfrm>
          <a:prstGeom prst="rect">
            <a:avLst/>
          </a:prstGeom>
          <a:noFill/>
          <a:ln w="9525">
            <a:noFill/>
            <a:miter lim="800000"/>
            <a:headEnd/>
            <a:tailEnd/>
          </a:ln>
        </p:spPr>
        <p:txBody>
          <a:bodyPr>
            <a:spAutoFit/>
          </a:bodyPr>
          <a:lstStyle/>
          <a:p>
            <a:pPr algn="ctr"/>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7" name="1 CuadroTexto"/>
          <p:cNvSpPr txBox="1">
            <a:spLocks noChangeArrowheads="1"/>
          </p:cNvSpPr>
          <p:nvPr/>
        </p:nvSpPr>
        <p:spPr bwMode="auto">
          <a:xfrm>
            <a:off x="323850" y="908050"/>
            <a:ext cx="8458200" cy="5580063"/>
          </a:xfrm>
          <a:prstGeom prst="rect">
            <a:avLst/>
          </a:prstGeom>
          <a:noFill/>
          <a:ln w="9525">
            <a:noFill/>
            <a:miter lim="800000"/>
            <a:headEnd/>
            <a:tailEnd/>
          </a:ln>
        </p:spPr>
        <p:txBody>
          <a:bodyPr>
            <a:spAutoFit/>
          </a:bodyPr>
          <a:lstStyle/>
          <a:p>
            <a:pPr marL="355600" indent="-355600" algn="ctr">
              <a:buClr>
                <a:srgbClr val="C00000"/>
              </a:buClr>
              <a:defRPr/>
            </a:pPr>
            <a:r>
              <a:rPr lang="es-CO" sz="3600" b="1" dirty="0">
                <a:solidFill>
                  <a:srgbClr val="000099"/>
                </a:solidFill>
                <a:cs typeface="+mn-cs"/>
              </a:rPr>
              <a:t>Seguridad de la Información</a:t>
            </a:r>
            <a:r>
              <a:rPr lang="es-CO" sz="4400" b="1" dirty="0">
                <a:solidFill>
                  <a:srgbClr val="000099"/>
                </a:solidFill>
                <a:cs typeface="+mn-cs"/>
              </a:rPr>
              <a:t> </a:t>
            </a:r>
          </a:p>
          <a:p>
            <a:pPr marL="355600" indent="-355600" algn="ctr">
              <a:buClr>
                <a:srgbClr val="C00000"/>
              </a:buClr>
              <a:defRPr/>
            </a:pPr>
            <a:r>
              <a:rPr lang="es-CO" sz="2000" dirty="0">
                <a:solidFill>
                  <a:srgbClr val="000099"/>
                </a:solidFill>
                <a:cs typeface="+mn-cs"/>
              </a:rPr>
              <a:t>Informática, Física y del Recurso  Humano </a:t>
            </a:r>
          </a:p>
          <a:p>
            <a:pPr marL="355600" indent="-355600" algn="ctr">
              <a:buClr>
                <a:srgbClr val="C00000"/>
              </a:buClr>
              <a:defRPr/>
            </a:pPr>
            <a:endParaRPr lang="es-CO" sz="2000" dirty="0">
              <a:solidFill>
                <a:srgbClr val="000099"/>
              </a:solidFill>
              <a:cs typeface="+mn-cs"/>
            </a:endParaRPr>
          </a:p>
          <a:p>
            <a:pPr marL="355600" indent="-355600">
              <a:buClr>
                <a:srgbClr val="C00000"/>
              </a:buClr>
              <a:defRPr/>
            </a:pPr>
            <a:r>
              <a:rPr lang="es-CO" sz="2000" b="1" dirty="0">
                <a:solidFill>
                  <a:srgbClr val="C00000"/>
                </a:solidFill>
                <a:cs typeface="+mn-cs"/>
              </a:rPr>
              <a:t>Resolución Distrital 305 de 2008</a:t>
            </a:r>
          </a:p>
          <a:p>
            <a:pPr marL="355600" indent="-355600">
              <a:lnSpc>
                <a:spcPct val="70000"/>
              </a:lnSpc>
              <a:buClr>
                <a:srgbClr val="C00000"/>
              </a:buClr>
              <a:buFont typeface="Arial" charset="0"/>
              <a:buChar char="•"/>
              <a:defRPr/>
            </a:pPr>
            <a:endParaRPr lang="es-CO" dirty="0">
              <a:effectLst>
                <a:outerShdw blurRad="38100" dist="38100" dir="2700000" algn="tl">
                  <a:srgbClr val="C0C0C0"/>
                </a:outerShdw>
              </a:effectLst>
              <a:cs typeface="+mn-cs"/>
            </a:endParaRPr>
          </a:p>
          <a:p>
            <a:pPr marL="742950" lvl="1" indent="-285750" algn="just">
              <a:lnSpc>
                <a:spcPct val="120000"/>
              </a:lnSpc>
              <a:buClr>
                <a:srgbClr val="C00000"/>
              </a:buClr>
              <a:buSzPct val="110000"/>
              <a:buFont typeface="Wingdings" pitchFamily="2" charset="2"/>
              <a:buChar char="§"/>
              <a:defRPr/>
            </a:pPr>
            <a:r>
              <a:rPr lang="es-CO" sz="2000" dirty="0">
                <a:cs typeface="+mn-cs"/>
              </a:rPr>
              <a:t>Los datos e información utilizada en el desempeño de la administración pública son un “</a:t>
            </a:r>
            <a:r>
              <a:rPr lang="es-CO" sz="2000" b="1" dirty="0">
                <a:cs typeface="+mn-cs"/>
              </a:rPr>
              <a:t>bien público</a:t>
            </a:r>
            <a:r>
              <a:rPr lang="es-CO" sz="2000" dirty="0">
                <a:cs typeface="+mn-cs"/>
              </a:rPr>
              <a:t>” de valor estratégico y patrimonial.</a:t>
            </a:r>
          </a:p>
          <a:p>
            <a:pPr lvl="1">
              <a:lnSpc>
                <a:spcPct val="120000"/>
              </a:lnSpc>
              <a:buClr>
                <a:srgbClr val="C00000"/>
              </a:buClr>
              <a:buSzPct val="110000"/>
              <a:defRPr/>
            </a:pPr>
            <a:endParaRPr lang="es-CO" sz="2000" dirty="0">
              <a:cs typeface="+mn-cs"/>
            </a:endParaRPr>
          </a:p>
          <a:p>
            <a:pPr marL="742950" lvl="1" indent="-285750" algn="just">
              <a:lnSpc>
                <a:spcPct val="120000"/>
              </a:lnSpc>
              <a:buClr>
                <a:srgbClr val="C00000"/>
              </a:buClr>
              <a:buSzPct val="110000"/>
              <a:buFont typeface="Wingdings" pitchFamily="2" charset="2"/>
              <a:buChar char="§"/>
              <a:defRPr/>
            </a:pPr>
            <a:r>
              <a:rPr lang="es-CO" sz="2000" dirty="0">
                <a:cs typeface="+mn-cs"/>
              </a:rPr>
              <a:t>Estimar apropiaciones para dar soporte a </a:t>
            </a:r>
            <a:r>
              <a:rPr lang="es-ES_tradnl" sz="2000" dirty="0">
                <a:cs typeface="+mn-cs"/>
              </a:rPr>
              <a:t>iniciativas sobre seguridad, identificación y valoración de riesgos, medidas de mitigación y contención de incidentes de seguridad.</a:t>
            </a:r>
            <a:r>
              <a:rPr lang="es-CO" sz="2000" dirty="0">
                <a:cs typeface="+mn-cs"/>
              </a:rPr>
              <a:t> </a:t>
            </a:r>
          </a:p>
          <a:p>
            <a:pPr lvl="1">
              <a:lnSpc>
                <a:spcPct val="120000"/>
              </a:lnSpc>
              <a:buClr>
                <a:srgbClr val="C00000"/>
              </a:buClr>
              <a:buSzPct val="110000"/>
              <a:defRPr/>
            </a:pPr>
            <a:endParaRPr lang="es-CO" sz="2000" dirty="0">
              <a:cs typeface="+mn-cs"/>
            </a:endParaRPr>
          </a:p>
          <a:p>
            <a:pPr marL="742950" lvl="1" indent="-285750">
              <a:lnSpc>
                <a:spcPct val="120000"/>
              </a:lnSpc>
              <a:buClr>
                <a:srgbClr val="C00000"/>
              </a:buClr>
              <a:buSzPct val="110000"/>
              <a:buFont typeface="Wingdings" pitchFamily="2" charset="2"/>
              <a:buChar char="§"/>
              <a:defRPr/>
            </a:pPr>
            <a:r>
              <a:rPr lang="es-ES_tradnl" sz="2000" dirty="0">
                <a:cs typeface="+mn-cs"/>
              </a:rPr>
              <a:t>Mantener la confidencialidad, disponibilidad  e </a:t>
            </a:r>
          </a:p>
          <a:p>
            <a:pPr lvl="1">
              <a:lnSpc>
                <a:spcPct val="120000"/>
              </a:lnSpc>
              <a:buClr>
                <a:srgbClr val="C00000"/>
              </a:buClr>
              <a:buSzPct val="110000"/>
              <a:defRPr/>
            </a:pPr>
            <a:r>
              <a:rPr lang="es-ES_tradnl" sz="2000" dirty="0">
                <a:cs typeface="+mn-cs"/>
              </a:rPr>
              <a:t>     integridad de la información.</a:t>
            </a:r>
            <a:endParaRPr lang="es-CO" sz="2000" dirty="0">
              <a:cs typeface="+mn-cs"/>
            </a:endParaRPr>
          </a:p>
        </p:txBody>
      </p:sp>
      <p:sp>
        <p:nvSpPr>
          <p:cNvPr id="19459" name="4 Rectángulo"/>
          <p:cNvSpPr>
            <a:spLocks noChangeArrowheads="1"/>
          </p:cNvSpPr>
          <p:nvPr/>
        </p:nvSpPr>
        <p:spPr bwMode="auto">
          <a:xfrm>
            <a:off x="3492500" y="-100013"/>
            <a:ext cx="5472113" cy="954088"/>
          </a:xfrm>
          <a:prstGeom prst="rect">
            <a:avLst/>
          </a:prstGeom>
          <a:noFill/>
          <a:ln w="9525">
            <a:noFill/>
            <a:miter lim="800000"/>
            <a:headEnd/>
            <a:tailEnd/>
          </a:ln>
        </p:spPr>
        <p:txBody>
          <a:bodyPr>
            <a:spAutoFit/>
          </a:bodyPr>
          <a:lstStyle/>
          <a:p>
            <a:pPr algn="ctr"/>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1 CuadroTexto"/>
          <p:cNvSpPr txBox="1">
            <a:spLocks noChangeArrowheads="1"/>
          </p:cNvSpPr>
          <p:nvPr/>
        </p:nvSpPr>
        <p:spPr bwMode="auto">
          <a:xfrm>
            <a:off x="395288" y="981075"/>
            <a:ext cx="8353425" cy="4449763"/>
          </a:xfrm>
          <a:prstGeom prst="rect">
            <a:avLst/>
          </a:prstGeom>
          <a:noFill/>
          <a:ln>
            <a:noFill/>
          </a:ln>
          <a:extLst/>
        </p:spPr>
        <p:txBody>
          <a:bodyPr>
            <a:spAutoFit/>
          </a:bodyPr>
          <a:lstStyle>
            <a:lvl1pPr marL="355600" indent="-355600" eaLnBrk="0" hangingPunct="0">
              <a:defRPr sz="3200" b="1">
                <a:solidFill>
                  <a:schemeClr val="bg1"/>
                </a:solidFill>
                <a:latin typeface="Arial Narrow" pitchFamily="34" charset="0"/>
                <a:ea typeface="新細明體" pitchFamily="18" charset="-120"/>
              </a:defRPr>
            </a:lvl1pPr>
            <a:lvl2pPr marL="742950" indent="-285750" eaLnBrk="0" hangingPunct="0">
              <a:defRPr sz="3200" b="1">
                <a:solidFill>
                  <a:schemeClr val="bg1"/>
                </a:solidFill>
                <a:latin typeface="Arial Narrow" pitchFamily="34" charset="0"/>
                <a:ea typeface="新細明體" pitchFamily="18" charset="-120"/>
              </a:defRPr>
            </a:lvl2pPr>
            <a:lvl3pPr marL="1143000" indent="-228600" eaLnBrk="0" hangingPunct="0">
              <a:defRPr sz="3200" b="1">
                <a:solidFill>
                  <a:schemeClr val="bg1"/>
                </a:solidFill>
                <a:latin typeface="Arial Narrow" pitchFamily="34" charset="0"/>
                <a:ea typeface="新細明體" pitchFamily="18" charset="-120"/>
              </a:defRPr>
            </a:lvl3pPr>
            <a:lvl4pPr marL="1600200" indent="-228600" eaLnBrk="0" hangingPunct="0">
              <a:defRPr sz="3200" b="1">
                <a:solidFill>
                  <a:schemeClr val="bg1"/>
                </a:solidFill>
                <a:latin typeface="Arial Narrow" pitchFamily="34" charset="0"/>
                <a:ea typeface="新細明體" pitchFamily="18" charset="-120"/>
              </a:defRPr>
            </a:lvl4pPr>
            <a:lvl5pPr marL="2057400" indent="-228600" eaLnBrk="0" hangingPunct="0">
              <a:defRPr sz="3200" b="1">
                <a:solidFill>
                  <a:schemeClr val="bg1"/>
                </a:solidFill>
                <a:latin typeface="Arial Narrow" pitchFamily="34" charset="0"/>
                <a:ea typeface="新細明體" pitchFamily="18" charset="-120"/>
              </a:defRPr>
            </a:lvl5pPr>
            <a:lvl6pPr marL="25146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6pPr>
            <a:lvl7pPr marL="29718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7pPr>
            <a:lvl8pPr marL="34290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8pPr>
            <a:lvl9pPr marL="3886200" indent="-228600" eaLnBrk="0" fontAlgn="base" hangingPunct="0">
              <a:spcBef>
                <a:spcPct val="0"/>
              </a:spcBef>
              <a:spcAft>
                <a:spcPct val="0"/>
              </a:spcAft>
              <a:defRPr sz="3200" b="1">
                <a:solidFill>
                  <a:schemeClr val="bg1"/>
                </a:solidFill>
                <a:latin typeface="Arial Narrow" pitchFamily="34" charset="0"/>
                <a:ea typeface="新細明體" pitchFamily="18" charset="-120"/>
              </a:defRPr>
            </a:lvl9pPr>
          </a:lstStyle>
          <a:p>
            <a:pPr algn="ctr" eaLnBrk="1" hangingPunct="1">
              <a:buClr>
                <a:srgbClr val="C00000"/>
              </a:buClr>
              <a:defRPr/>
            </a:pPr>
            <a:r>
              <a:rPr lang="es-CO" sz="3600" dirty="0" smtClean="0">
                <a:solidFill>
                  <a:srgbClr val="000099"/>
                </a:solidFill>
                <a:latin typeface="Arial" charset="0"/>
                <a:cs typeface="+mn-cs"/>
              </a:rPr>
              <a:t>Inversión</a:t>
            </a:r>
          </a:p>
          <a:p>
            <a:pPr eaLnBrk="1" hangingPunct="1">
              <a:buClr>
                <a:srgbClr val="C00000"/>
              </a:buClr>
              <a:defRPr/>
            </a:pPr>
            <a:endParaRPr lang="es-CO" sz="1000" dirty="0" smtClean="0">
              <a:solidFill>
                <a:srgbClr val="000099"/>
              </a:solidFill>
              <a:latin typeface="Arial" charset="0"/>
              <a:cs typeface="+mn-cs"/>
            </a:endParaRPr>
          </a:p>
          <a:p>
            <a:pPr eaLnBrk="1" hangingPunct="1">
              <a:buClr>
                <a:srgbClr val="C00000"/>
              </a:buClr>
              <a:defRPr/>
            </a:pPr>
            <a:r>
              <a:rPr lang="es-CO" sz="2600" dirty="0">
                <a:solidFill>
                  <a:srgbClr val="C00000"/>
                </a:solidFill>
                <a:latin typeface="Arial" charset="0"/>
                <a:cs typeface="+mn-cs"/>
              </a:rPr>
              <a:t>Continuidad en la ejecución </a:t>
            </a:r>
            <a:r>
              <a:rPr lang="es-CO" sz="2600" dirty="0" smtClean="0">
                <a:solidFill>
                  <a:srgbClr val="C00000"/>
                </a:solidFill>
                <a:latin typeface="Arial" charset="0"/>
                <a:cs typeface="+mn-cs"/>
              </a:rPr>
              <a:t>para:</a:t>
            </a:r>
          </a:p>
          <a:p>
            <a:pPr eaLnBrk="1" hangingPunct="1">
              <a:buClr>
                <a:srgbClr val="C00000"/>
              </a:buClr>
              <a:defRPr/>
            </a:pPr>
            <a:endParaRPr lang="es-ES_tradnl" sz="1800" dirty="0" smtClean="0">
              <a:solidFill>
                <a:srgbClr val="FF0000"/>
              </a:solidFill>
              <a:latin typeface="Arial" charset="0"/>
              <a:cs typeface="+mn-cs"/>
            </a:endParaRPr>
          </a:p>
          <a:p>
            <a:pPr lvl="1" eaLnBrk="1" hangingPunct="1">
              <a:lnSpc>
                <a:spcPct val="120000"/>
              </a:lnSpc>
              <a:buClr>
                <a:srgbClr val="C00000"/>
              </a:buClr>
              <a:buSzPct val="110000"/>
              <a:buFont typeface="Wingdings" pitchFamily="2" charset="2"/>
              <a:buChar char="§"/>
              <a:defRPr/>
            </a:pPr>
            <a:r>
              <a:rPr lang="es-ES_tradnl" sz="2300" b="0" dirty="0">
                <a:solidFill>
                  <a:schemeClr val="tx1"/>
                </a:solidFill>
                <a:latin typeface="Arial" charset="0"/>
                <a:cs typeface="+mn-cs"/>
              </a:rPr>
              <a:t>Reducción de la segregación social, espacial, cultural y </a:t>
            </a:r>
            <a:r>
              <a:rPr lang="es-ES_tradnl" sz="2300" b="0" dirty="0" smtClean="0">
                <a:solidFill>
                  <a:schemeClr val="tx1"/>
                </a:solidFill>
                <a:latin typeface="Arial" charset="0"/>
                <a:cs typeface="+mn-cs"/>
              </a:rPr>
              <a:t>económica.</a:t>
            </a:r>
          </a:p>
          <a:p>
            <a:pPr lvl="1" eaLnBrk="1" hangingPunct="1">
              <a:lnSpc>
                <a:spcPct val="120000"/>
              </a:lnSpc>
              <a:buClr>
                <a:srgbClr val="C00000"/>
              </a:buClr>
              <a:buSzPct val="110000"/>
              <a:buFont typeface="Wingdings" pitchFamily="2" charset="2"/>
              <a:buChar char="§"/>
              <a:defRPr/>
            </a:pPr>
            <a:endParaRPr lang="es-ES_tradnl" sz="2300" b="0" dirty="0">
              <a:solidFill>
                <a:schemeClr val="tx1"/>
              </a:solidFill>
              <a:latin typeface="Arial" charset="0"/>
              <a:cs typeface="+mn-cs"/>
            </a:endParaRPr>
          </a:p>
          <a:p>
            <a:pPr lvl="1" eaLnBrk="1" hangingPunct="1">
              <a:lnSpc>
                <a:spcPct val="120000"/>
              </a:lnSpc>
              <a:buClr>
                <a:srgbClr val="C00000"/>
              </a:buClr>
              <a:buSzPct val="110000"/>
              <a:buFont typeface="Wingdings" pitchFamily="2" charset="2"/>
              <a:buChar char="§"/>
              <a:defRPr/>
            </a:pPr>
            <a:r>
              <a:rPr lang="es-ES_tradnl" sz="2300" b="0" dirty="0">
                <a:solidFill>
                  <a:schemeClr val="tx1"/>
                </a:solidFill>
                <a:latin typeface="Arial" charset="0"/>
                <a:cs typeface="+mn-cs"/>
              </a:rPr>
              <a:t>Mejoramiento del territorio alrededor del </a:t>
            </a:r>
            <a:r>
              <a:rPr lang="es-ES_tradnl" sz="2300" b="0" dirty="0" smtClean="0">
                <a:solidFill>
                  <a:schemeClr val="tx1"/>
                </a:solidFill>
                <a:latin typeface="Arial" charset="0"/>
                <a:cs typeface="+mn-cs"/>
              </a:rPr>
              <a:t>agua.</a:t>
            </a:r>
          </a:p>
          <a:p>
            <a:pPr marL="457200" lvl="1" indent="0" eaLnBrk="1" hangingPunct="1">
              <a:lnSpc>
                <a:spcPct val="120000"/>
              </a:lnSpc>
              <a:buClr>
                <a:srgbClr val="C00000"/>
              </a:buClr>
              <a:buSzPct val="110000"/>
              <a:defRPr/>
            </a:pPr>
            <a:endParaRPr lang="es-ES_tradnl" sz="2300" b="0" dirty="0">
              <a:solidFill>
                <a:schemeClr val="tx1"/>
              </a:solidFill>
              <a:latin typeface="Arial" charset="0"/>
              <a:cs typeface="+mn-cs"/>
            </a:endParaRPr>
          </a:p>
          <a:p>
            <a:pPr lvl="1" eaLnBrk="1" hangingPunct="1">
              <a:lnSpc>
                <a:spcPct val="120000"/>
              </a:lnSpc>
              <a:buClr>
                <a:srgbClr val="C00000"/>
              </a:buClr>
              <a:buSzPct val="110000"/>
              <a:buFont typeface="Wingdings" pitchFamily="2" charset="2"/>
              <a:buChar char="§"/>
              <a:defRPr/>
            </a:pPr>
            <a:r>
              <a:rPr lang="es-ES_tradnl" sz="2300" b="0" dirty="0">
                <a:solidFill>
                  <a:schemeClr val="tx1"/>
                </a:solidFill>
                <a:latin typeface="Arial" charset="0"/>
                <a:cs typeface="+mn-cs"/>
              </a:rPr>
              <a:t>Fortalecimiento de lo público como principio del estado social de derecho</a:t>
            </a:r>
            <a:r>
              <a:rPr lang="es-ES_tradnl" sz="2300" b="0" dirty="0" smtClean="0">
                <a:solidFill>
                  <a:schemeClr val="tx1"/>
                </a:solidFill>
                <a:latin typeface="Arial" charset="0"/>
                <a:cs typeface="+mn-cs"/>
              </a:rPr>
              <a:t>.</a:t>
            </a:r>
            <a:endParaRPr lang="es-ES" sz="2300" b="0" dirty="0">
              <a:solidFill>
                <a:schemeClr val="tx1"/>
              </a:solidFill>
              <a:latin typeface="Arial" charset="0"/>
              <a:cs typeface="+mn-cs"/>
            </a:endParaRPr>
          </a:p>
        </p:txBody>
      </p:sp>
      <p:sp>
        <p:nvSpPr>
          <p:cNvPr id="20483" name="4 Rectángulo"/>
          <p:cNvSpPr>
            <a:spLocks noChangeArrowheads="1"/>
          </p:cNvSpPr>
          <p:nvPr/>
        </p:nvSpPr>
        <p:spPr bwMode="auto">
          <a:xfrm>
            <a:off x="3492500" y="-100013"/>
            <a:ext cx="5472113" cy="954088"/>
          </a:xfrm>
          <a:prstGeom prst="rect">
            <a:avLst/>
          </a:prstGeom>
          <a:noFill/>
          <a:ln w="9525">
            <a:noFill/>
            <a:miter lim="800000"/>
            <a:headEnd/>
            <a:tailEnd/>
          </a:ln>
        </p:spPr>
        <p:txBody>
          <a:bodyPr>
            <a:spAutoFit/>
          </a:bodyPr>
          <a:lstStyle/>
          <a:p>
            <a:pPr algn="ctr"/>
            <a:r>
              <a:rPr lang="es-CO" sz="2800" b="1">
                <a:solidFill>
                  <a:schemeClr val="bg1"/>
                </a:solidFill>
              </a:rPr>
              <a:t>Criterios</a:t>
            </a:r>
            <a:r>
              <a:rPr lang="es-CO" sz="2400" b="1">
                <a:solidFill>
                  <a:schemeClr val="bg1"/>
                </a:solidFill>
              </a:rPr>
              <a:t> </a:t>
            </a:r>
            <a:r>
              <a:rPr lang="es-CO" sz="2800" b="1">
                <a:solidFill>
                  <a:schemeClr val="bg1"/>
                </a:solidFill>
              </a:rPr>
              <a:t>de programación presupuestal</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PT SDH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SDH_2012</Template>
  <TotalTime>2499</TotalTime>
  <Words>8282</Words>
  <Application>Microsoft Office PowerPoint</Application>
  <PresentationFormat>Presentación en pantalla (4:3)</PresentationFormat>
  <Paragraphs>1608</Paragraphs>
  <Slides>136</Slides>
  <Notes>58</Notes>
  <HiddenSlides>4</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2</vt:i4>
      </vt:variant>
      <vt:variant>
        <vt:lpstr>Títulos de diapositiva</vt:lpstr>
      </vt:variant>
      <vt:variant>
        <vt:i4>136</vt:i4>
      </vt:variant>
    </vt:vector>
  </HeadingPairs>
  <TitlesOfParts>
    <vt:vector size="151" baseType="lpstr">
      <vt:lpstr>新細明體</vt:lpstr>
      <vt:lpstr>Albertus Xb (W1)</vt:lpstr>
      <vt:lpstr>Arial</vt:lpstr>
      <vt:lpstr>Arial Black</vt:lpstr>
      <vt:lpstr>Arial Narrow</vt:lpstr>
      <vt:lpstr>Calibri</vt:lpstr>
      <vt:lpstr>CG Omega</vt:lpstr>
      <vt:lpstr>Futura Md BT</vt:lpstr>
      <vt:lpstr>Tahoma</vt:lpstr>
      <vt:lpstr>Times New Roman</vt:lpstr>
      <vt:lpstr>Trebuchet MS</vt:lpstr>
      <vt:lpstr>Wingdings</vt:lpstr>
      <vt:lpstr>PPT SDH_2012</vt:lpstr>
      <vt:lpstr>Imagen</vt:lpstr>
      <vt:lpstr>Microsoft Excel 97-2003 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Lineamientos de Política  Programación Presupuestal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Ejecución Pasiva del Presupuesto</vt:lpstr>
      <vt:lpstr>Presentación de PowerPoint</vt:lpstr>
      <vt:lpstr>Presentación de PowerPoint</vt:lpstr>
      <vt:lpstr>Modificaciones Presupuestales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Vigencias Futuras</vt:lpstr>
      <vt:lpstr>Excepciones a la anualidad</vt:lpstr>
      <vt:lpstr>Excepciones a la anualidad</vt:lpstr>
      <vt:lpstr>Vigencias Futuras</vt:lpstr>
      <vt:lpstr>Procesos en curso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Secretaría Distrital de Hacienda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pmunoz02</dc:creator>
  <cp:lastModifiedBy>Jeanet Constanza Saenz Gonzalez</cp:lastModifiedBy>
  <cp:revision>201</cp:revision>
  <dcterms:created xsi:type="dcterms:W3CDTF">2012-02-02T13:53:42Z</dcterms:created>
  <dcterms:modified xsi:type="dcterms:W3CDTF">2013-11-28T13:44:36Z</dcterms:modified>
</cp:coreProperties>
</file>