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11.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handoutMasterIdLst>
    <p:handoutMasterId r:id="rId18"/>
  </p:handoutMasterIdLst>
  <p:sldIdLst>
    <p:sldId id="256" r:id="rId2"/>
    <p:sldId id="267" r:id="rId3"/>
    <p:sldId id="287" r:id="rId4"/>
    <p:sldId id="305" r:id="rId5"/>
    <p:sldId id="302" r:id="rId6"/>
    <p:sldId id="303" r:id="rId7"/>
    <p:sldId id="289" r:id="rId8"/>
    <p:sldId id="290" r:id="rId9"/>
    <p:sldId id="291" r:id="rId10"/>
    <p:sldId id="292" r:id="rId11"/>
    <p:sldId id="304" r:id="rId12"/>
    <p:sldId id="293" r:id="rId13"/>
    <p:sldId id="294" r:id="rId14"/>
    <p:sldId id="295" r:id="rId15"/>
    <p:sldId id="274" r:id="rId16"/>
  </p:sldIdLst>
  <p:sldSz cx="9144000" cy="6858000" type="screen4x3"/>
  <p:notesSz cx="68580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4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D:\msuarez_oct1805\2013\Excel\SGC\Encuestas%202013\Abril%204\Capacitaci&#243;n%20(Aspectos%20Generales%20Presupuesto%20Anual%20Distrito%20Capita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25679909763129"/>
          <c:y val="0.21160409556313994"/>
          <c:w val="0.84599674144629655"/>
          <c:h val="0.61774744027303752"/>
        </c:manualLayout>
      </c:layout>
      <c:barChart>
        <c:barDir val="col"/>
        <c:grouping val="clustered"/>
        <c:varyColors val="0"/>
        <c:ser>
          <c:idx val="0"/>
          <c:order val="0"/>
          <c:spPr>
            <a:gradFill rotWithShape="0">
              <a:gsLst>
                <a:gs pos="0">
                  <a:srgbClr xmlns:mc="http://schemas.openxmlformats.org/markup-compatibility/2006" xmlns:a14="http://schemas.microsoft.com/office/drawing/2010/main" val="3366FF" mc:Ignorable="a14" a14:legacySpreadsheetColorIndex="48"/>
                </a:gs>
                <a:gs pos="50000">
                  <a:srgbClr xmlns:mc="http://schemas.openxmlformats.org/markup-compatibility/2006" xmlns:a14="http://schemas.microsoft.com/office/drawing/2010/main" val="00CCFF" mc:Ignorable="a14" a14:legacySpreadsheetColorIndex="40"/>
                </a:gs>
                <a:gs pos="100000">
                  <a:srgbClr xmlns:mc="http://schemas.openxmlformats.org/markup-compatibility/2006" xmlns:a14="http://schemas.microsoft.com/office/drawing/2010/main" val="3366FF" mc:Ignorable="a14" a14:legacySpreadsheetColorIndex="48"/>
                </a:gs>
              </a:gsLst>
              <a:lin ang="0" scaled="1"/>
            </a:gradFill>
            <a:ln w="25400">
              <a:noFill/>
            </a:ln>
          </c:spPr>
          <c:invertIfNegative val="0"/>
          <c:dLbls>
            <c:spPr>
              <a:noFill/>
              <a:ln w="25400">
                <a:noFill/>
              </a:ln>
            </c:spPr>
            <c:txPr>
              <a:bodyPr/>
              <a:lstStyle/>
              <a:p>
                <a:pPr>
                  <a:defRPr sz="75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Gráficos!$H$10:$K$10</c:f>
              <c:strCache>
                <c:ptCount val="4"/>
                <c:pt idx="0">
                  <c:v>M</c:v>
                </c:pt>
                <c:pt idx="1">
                  <c:v>R</c:v>
                </c:pt>
                <c:pt idx="2">
                  <c:v>B</c:v>
                </c:pt>
                <c:pt idx="3">
                  <c:v>E</c:v>
                </c:pt>
              </c:strCache>
            </c:strRef>
          </c:cat>
          <c:val>
            <c:numRef>
              <c:f>Gráficos!$H$11:$K$11</c:f>
              <c:numCache>
                <c:formatCode>0.0%</c:formatCode>
                <c:ptCount val="4"/>
                <c:pt idx="0">
                  <c:v>0</c:v>
                </c:pt>
                <c:pt idx="1">
                  <c:v>8.130081300813009E-3</c:v>
                </c:pt>
                <c:pt idx="2">
                  <c:v>0.3983739837398374</c:v>
                </c:pt>
                <c:pt idx="3">
                  <c:v>0.5934959349593496</c:v>
                </c:pt>
              </c:numCache>
            </c:numRef>
          </c:val>
        </c:ser>
        <c:dLbls>
          <c:showLegendKey val="0"/>
          <c:showVal val="0"/>
          <c:showCatName val="0"/>
          <c:showSerName val="0"/>
          <c:showPercent val="0"/>
          <c:showBubbleSize val="0"/>
        </c:dLbls>
        <c:gapWidth val="150"/>
        <c:axId val="290006072"/>
        <c:axId val="288989392"/>
      </c:barChart>
      <c:catAx>
        <c:axId val="290006072"/>
        <c:scaling>
          <c:orientation val="minMax"/>
        </c:scaling>
        <c:delete val="0"/>
        <c:axPos val="b"/>
        <c:majorGridlines>
          <c:spPr>
            <a:ln w="3175">
              <a:solidFill>
                <a:srgbClr val="000000"/>
              </a:solidFill>
              <a:prstDash val="solid"/>
            </a:ln>
          </c:spPr>
        </c:majorGridlines>
        <c:title>
          <c:tx>
            <c:rich>
              <a:bodyPr/>
              <a:lstStyle/>
              <a:p>
                <a:pPr>
                  <a:defRPr sz="750" b="0" i="0" u="none" strike="noStrike" baseline="0">
                    <a:solidFill>
                      <a:srgbClr val="000000"/>
                    </a:solidFill>
                    <a:latin typeface="Verdana"/>
                    <a:ea typeface="Verdana"/>
                    <a:cs typeface="Verdana"/>
                  </a:defRPr>
                </a:pPr>
                <a:r>
                  <a:rPr lang="es-CO"/>
                  <a:t>Respuesta</a:t>
                </a:r>
              </a:p>
            </c:rich>
          </c:tx>
          <c:layout>
            <c:manualLayout>
              <c:xMode val="edge"/>
              <c:yMode val="edge"/>
              <c:x val="0.49692041609224213"/>
              <c:y val="0.931740614334470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8989392"/>
        <c:crosses val="autoZero"/>
        <c:auto val="1"/>
        <c:lblAlgn val="ctr"/>
        <c:lblOffset val="100"/>
        <c:tickLblSkip val="1"/>
        <c:tickMarkSkip val="1"/>
        <c:noMultiLvlLbl val="0"/>
      </c:catAx>
      <c:valAx>
        <c:axId val="288989392"/>
        <c:scaling>
          <c:orientation val="minMax"/>
        </c:scaling>
        <c:delete val="0"/>
        <c:axPos val="l"/>
        <c:numFmt formatCode="0.0%"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90006072"/>
        <c:crosses val="autoZero"/>
        <c:crossBetween val="between"/>
      </c:valAx>
      <c:spPr>
        <a:solidFill>
          <a:srgbClr val="FFFFFF"/>
        </a:solidFill>
        <a:ln w="12700">
          <a:solidFill>
            <a:srgbClr val="FFFFFF"/>
          </a:solidFill>
          <a:prstDash val="solid"/>
        </a:ln>
      </c:spPr>
    </c:plotArea>
    <c:plotVisOnly val="1"/>
    <c:dispBlanksAs val="gap"/>
    <c:showDLblsOverMax val="0"/>
  </c:chart>
  <c:spPr>
    <a:solidFill>
      <a:srgbClr val="FFFFFF"/>
    </a:solidFill>
    <a:ln w="9525">
      <a:noFill/>
    </a:ln>
  </c:spPr>
  <c:txPr>
    <a:bodyPr/>
    <a:lstStyle/>
    <a:p>
      <a:pPr>
        <a:defRPr sz="7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2289760621632"/>
          <c:y val="0.22184300341296928"/>
          <c:w val="0.86653064293771154"/>
          <c:h val="0.60750853242320824"/>
        </c:manualLayout>
      </c:layout>
      <c:barChart>
        <c:barDir val="col"/>
        <c:grouping val="clustered"/>
        <c:varyColors val="0"/>
        <c:ser>
          <c:idx val="0"/>
          <c:order val="0"/>
          <c:spPr>
            <a:gradFill rotWithShape="0">
              <a:gsLst>
                <a:gs pos="0">
                  <a:srgbClr xmlns:mc="http://schemas.openxmlformats.org/markup-compatibility/2006" xmlns:a14="http://schemas.microsoft.com/office/drawing/2010/main" val="3366FF" mc:Ignorable="a14" a14:legacySpreadsheetColorIndex="48"/>
                </a:gs>
                <a:gs pos="50000">
                  <a:srgbClr xmlns:mc="http://schemas.openxmlformats.org/markup-compatibility/2006" xmlns:a14="http://schemas.microsoft.com/office/drawing/2010/main" val="00CCFF" mc:Ignorable="a14" a14:legacySpreadsheetColorIndex="40"/>
                </a:gs>
                <a:gs pos="100000">
                  <a:srgbClr xmlns:mc="http://schemas.openxmlformats.org/markup-compatibility/2006" xmlns:a14="http://schemas.microsoft.com/office/drawing/2010/main" val="3366FF" mc:Ignorable="a14" a14:legacySpreadsheetColorIndex="48"/>
                </a:gs>
              </a:gsLst>
              <a:lin ang="0" scaled="1"/>
            </a:gradFill>
            <a:ln w="25400">
              <a:noFill/>
            </a:ln>
          </c:spPr>
          <c:invertIfNegative val="0"/>
          <c:dLbls>
            <c:spPr>
              <a:noFill/>
              <a:ln w="25400">
                <a:noFill/>
              </a:ln>
            </c:spPr>
            <c:txPr>
              <a:bodyPr/>
              <a:lstStyle/>
              <a:p>
                <a:pPr>
                  <a:defRPr sz="70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Gráficos!$H$31:$K$31</c:f>
              <c:strCache>
                <c:ptCount val="4"/>
                <c:pt idx="0">
                  <c:v>M</c:v>
                </c:pt>
                <c:pt idx="1">
                  <c:v>R</c:v>
                </c:pt>
                <c:pt idx="2">
                  <c:v>B</c:v>
                </c:pt>
                <c:pt idx="3">
                  <c:v>E</c:v>
                </c:pt>
              </c:strCache>
            </c:strRef>
          </c:cat>
          <c:val>
            <c:numRef>
              <c:f>Gráficos!$H$32:$K$32</c:f>
              <c:numCache>
                <c:formatCode>0.0%</c:formatCode>
                <c:ptCount val="4"/>
                <c:pt idx="0">
                  <c:v>0</c:v>
                </c:pt>
                <c:pt idx="1">
                  <c:v>0</c:v>
                </c:pt>
                <c:pt idx="2">
                  <c:v>0.30081300813008133</c:v>
                </c:pt>
                <c:pt idx="3">
                  <c:v>0.69918699186991873</c:v>
                </c:pt>
              </c:numCache>
            </c:numRef>
          </c:val>
        </c:ser>
        <c:dLbls>
          <c:showLegendKey val="0"/>
          <c:showVal val="0"/>
          <c:showCatName val="0"/>
          <c:showSerName val="0"/>
          <c:showPercent val="0"/>
          <c:showBubbleSize val="0"/>
        </c:dLbls>
        <c:gapWidth val="150"/>
        <c:axId val="286579640"/>
        <c:axId val="289621792"/>
      </c:barChart>
      <c:catAx>
        <c:axId val="286579640"/>
        <c:scaling>
          <c:orientation val="minMax"/>
        </c:scaling>
        <c:delete val="0"/>
        <c:axPos val="b"/>
        <c:majorGridlines>
          <c:spPr>
            <a:ln w="3175">
              <a:solidFill>
                <a:srgbClr val="000000"/>
              </a:solidFill>
              <a:prstDash val="solid"/>
            </a:ln>
          </c:spPr>
        </c:majorGridlines>
        <c:title>
          <c:tx>
            <c:rich>
              <a:bodyPr/>
              <a:lstStyle/>
              <a:p>
                <a:pPr>
                  <a:defRPr sz="700" b="0" i="0" u="none" strike="noStrike" baseline="0">
                    <a:solidFill>
                      <a:srgbClr val="000000"/>
                    </a:solidFill>
                    <a:latin typeface="Verdana"/>
                    <a:ea typeface="Verdana"/>
                    <a:cs typeface="Verdana"/>
                  </a:defRPr>
                </a:pPr>
                <a:r>
                  <a:rPr lang="es-CO"/>
                  <a:t>RESPUESTA</a:t>
                </a:r>
              </a:p>
            </c:rich>
          </c:tx>
          <c:layout>
            <c:manualLayout>
              <c:xMode val="edge"/>
              <c:yMode val="edge"/>
              <c:x val="0.47433312445168568"/>
              <c:y val="0.9146757679180886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00" b="0" i="0" u="none" strike="noStrike" baseline="0">
                <a:solidFill>
                  <a:srgbClr val="000000"/>
                </a:solidFill>
                <a:latin typeface="Verdana"/>
                <a:ea typeface="Verdana"/>
                <a:cs typeface="Verdana"/>
              </a:defRPr>
            </a:pPr>
            <a:endParaRPr lang="es-CO"/>
          </a:p>
        </c:txPr>
        <c:crossAx val="289621792"/>
        <c:crosses val="autoZero"/>
        <c:auto val="1"/>
        <c:lblAlgn val="ctr"/>
        <c:lblOffset val="100"/>
        <c:tickLblSkip val="1"/>
        <c:tickMarkSkip val="1"/>
        <c:noMultiLvlLbl val="0"/>
      </c:catAx>
      <c:valAx>
        <c:axId val="289621792"/>
        <c:scaling>
          <c:orientation val="minMax"/>
        </c:scaling>
        <c:delete val="0"/>
        <c:axPos val="l"/>
        <c:numFmt formatCode="0.0%" sourceLinked="1"/>
        <c:majorTickMark val="out"/>
        <c:minorTickMark val="none"/>
        <c:tickLblPos val="nextTo"/>
        <c:spPr>
          <a:ln w="3175">
            <a:solidFill>
              <a:srgbClr val="000000"/>
            </a:solidFill>
            <a:prstDash val="solid"/>
          </a:ln>
        </c:spPr>
        <c:txPr>
          <a:bodyPr rot="0" vert="horz"/>
          <a:lstStyle/>
          <a:p>
            <a:pPr>
              <a:defRPr sz="700" b="0" i="0" u="none" strike="noStrike" baseline="0">
                <a:solidFill>
                  <a:srgbClr val="000000"/>
                </a:solidFill>
                <a:latin typeface="Verdana"/>
                <a:ea typeface="Verdana"/>
                <a:cs typeface="Verdana"/>
              </a:defRPr>
            </a:pPr>
            <a:endParaRPr lang="es-CO"/>
          </a:p>
        </c:txPr>
        <c:crossAx val="286579640"/>
        <c:crosses val="autoZero"/>
        <c:crossBetween val="between"/>
      </c:valAx>
      <c:spPr>
        <a:solidFill>
          <a:srgbClr val="FFFFFF"/>
        </a:solidFill>
        <a:ln w="12700">
          <a:solidFill>
            <a:srgbClr val="FFFFFF"/>
          </a:solidFill>
          <a:prstDash val="solid"/>
        </a:ln>
      </c:spPr>
    </c:plotArea>
    <c:plotVisOnly val="1"/>
    <c:dispBlanksAs val="gap"/>
    <c:showDLblsOverMax val="0"/>
  </c:chart>
  <c:spPr>
    <a:solidFill>
      <a:srgbClr val="FFFFFF"/>
    </a:solidFill>
    <a:ln w="9525">
      <a:noFill/>
    </a:ln>
  </c:spPr>
  <c:txPr>
    <a:bodyPr/>
    <a:lstStyle/>
    <a:p>
      <a:pPr>
        <a:defRPr sz="7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5001879934829"/>
          <c:y val="0.22184300341296928"/>
          <c:w val="0.85010352174457948"/>
          <c:h val="0.6313993174061433"/>
        </c:manualLayout>
      </c:layout>
      <c:barChart>
        <c:barDir val="col"/>
        <c:grouping val="clustered"/>
        <c:varyColors val="0"/>
        <c:ser>
          <c:idx val="0"/>
          <c:order val="0"/>
          <c:spPr>
            <a:gradFill rotWithShape="0">
              <a:gsLst>
                <a:gs pos="0">
                  <a:srgbClr xmlns:mc="http://schemas.openxmlformats.org/markup-compatibility/2006" xmlns:a14="http://schemas.microsoft.com/office/drawing/2010/main" val="3366FF" mc:Ignorable="a14" a14:legacySpreadsheetColorIndex="48"/>
                </a:gs>
                <a:gs pos="50000">
                  <a:srgbClr xmlns:mc="http://schemas.openxmlformats.org/markup-compatibility/2006" xmlns:a14="http://schemas.microsoft.com/office/drawing/2010/main" val="00CCFF" mc:Ignorable="a14" a14:legacySpreadsheetColorIndex="40"/>
                </a:gs>
                <a:gs pos="100000">
                  <a:srgbClr xmlns:mc="http://schemas.openxmlformats.org/markup-compatibility/2006" xmlns:a14="http://schemas.microsoft.com/office/drawing/2010/main" val="3366FF" mc:Ignorable="a14" a14:legacySpreadsheetColorIndex="48"/>
                </a:gs>
              </a:gsLst>
              <a:lin ang="0" scaled="1"/>
            </a:gradFill>
            <a:ln w="25400">
              <a:noFill/>
            </a:ln>
          </c:spPr>
          <c:invertIfNegative val="0"/>
          <c:dLbls>
            <c:spPr>
              <a:noFill/>
              <a:ln w="25400">
                <a:noFill/>
              </a:ln>
            </c:spPr>
            <c:txPr>
              <a:bodyPr/>
              <a:lstStyle/>
              <a:p>
                <a:pPr>
                  <a:defRPr sz="75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Gráficos!$H$53:$K$53</c:f>
              <c:strCache>
                <c:ptCount val="4"/>
                <c:pt idx="0">
                  <c:v>M</c:v>
                </c:pt>
                <c:pt idx="1">
                  <c:v>R</c:v>
                </c:pt>
                <c:pt idx="2">
                  <c:v>B</c:v>
                </c:pt>
                <c:pt idx="3">
                  <c:v>E</c:v>
                </c:pt>
              </c:strCache>
            </c:strRef>
          </c:cat>
          <c:val>
            <c:numRef>
              <c:f>Gráficos!$H$54:$K$54</c:f>
              <c:numCache>
                <c:formatCode>0.0%</c:formatCode>
                <c:ptCount val="4"/>
                <c:pt idx="0">
                  <c:v>0</c:v>
                </c:pt>
                <c:pt idx="1">
                  <c:v>0</c:v>
                </c:pt>
                <c:pt idx="2">
                  <c:v>0.26829268292682928</c:v>
                </c:pt>
                <c:pt idx="3">
                  <c:v>0.73170731707317072</c:v>
                </c:pt>
              </c:numCache>
            </c:numRef>
          </c:val>
        </c:ser>
        <c:dLbls>
          <c:showLegendKey val="0"/>
          <c:showVal val="0"/>
          <c:showCatName val="0"/>
          <c:showSerName val="0"/>
          <c:showPercent val="0"/>
          <c:showBubbleSize val="0"/>
        </c:dLbls>
        <c:gapWidth val="150"/>
        <c:axId val="289622576"/>
        <c:axId val="289622968"/>
      </c:barChart>
      <c:catAx>
        <c:axId val="289622576"/>
        <c:scaling>
          <c:orientation val="minMax"/>
        </c:scaling>
        <c:delete val="0"/>
        <c:axPos val="b"/>
        <c:majorGridlines>
          <c:spPr>
            <a:ln w="3175">
              <a:solidFill>
                <a:srgbClr val="000000"/>
              </a:solidFill>
              <a:prstDash val="solid"/>
            </a:ln>
          </c:spPr>
        </c:majorGridlines>
        <c:title>
          <c:tx>
            <c:rich>
              <a:bodyPr/>
              <a:lstStyle/>
              <a:p>
                <a:pPr>
                  <a:defRPr sz="750" b="0" i="0" u="none" strike="noStrike" baseline="0">
                    <a:solidFill>
                      <a:srgbClr val="000000"/>
                    </a:solidFill>
                    <a:latin typeface="Verdana"/>
                    <a:ea typeface="Verdana"/>
                    <a:cs typeface="Verdana"/>
                  </a:defRPr>
                </a:pPr>
                <a:r>
                  <a:rPr lang="es-CO"/>
                  <a:t>RESPUESTA</a:t>
                </a:r>
              </a:p>
            </c:rich>
          </c:tx>
          <c:layout>
            <c:manualLayout>
              <c:xMode val="edge"/>
              <c:yMode val="edge"/>
              <c:x val="0.48254668504825166"/>
              <c:y val="0.931740614334470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9622968"/>
        <c:crosses val="autoZero"/>
        <c:auto val="1"/>
        <c:lblAlgn val="ctr"/>
        <c:lblOffset val="100"/>
        <c:tickLblSkip val="1"/>
        <c:tickMarkSkip val="1"/>
        <c:noMultiLvlLbl val="0"/>
      </c:catAx>
      <c:valAx>
        <c:axId val="289622968"/>
        <c:scaling>
          <c:orientation val="minMax"/>
        </c:scaling>
        <c:delete val="0"/>
        <c:axPos val="l"/>
        <c:numFmt formatCode="0.0%"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9622576"/>
        <c:crosses val="autoZero"/>
        <c:crossBetween val="between"/>
      </c:valAx>
      <c:spPr>
        <a:solidFill>
          <a:srgbClr val="FFFFFF"/>
        </a:solidFill>
        <a:ln w="12700">
          <a:solidFill>
            <a:srgbClr val="FFFFFF"/>
          </a:solidFill>
          <a:prstDash val="solid"/>
        </a:ln>
      </c:spPr>
    </c:plotArea>
    <c:plotVisOnly val="1"/>
    <c:dispBlanksAs val="gap"/>
    <c:showDLblsOverMax val="0"/>
  </c:chart>
  <c:spPr>
    <a:solidFill>
      <a:srgbClr val="FFFFFF"/>
    </a:solidFill>
    <a:ln w="9525">
      <a:noFill/>
    </a:ln>
  </c:spPr>
  <c:txPr>
    <a:bodyPr/>
    <a:lstStyle/>
    <a:p>
      <a:pPr>
        <a:defRPr sz="7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77628775535782"/>
          <c:y val="0.22184300341296928"/>
          <c:w val="0.86447725278857002"/>
          <c:h val="0.62457337883959041"/>
        </c:manualLayout>
      </c:layout>
      <c:barChart>
        <c:barDir val="col"/>
        <c:grouping val="clustered"/>
        <c:varyColors val="0"/>
        <c:ser>
          <c:idx val="0"/>
          <c:order val="0"/>
          <c:spPr>
            <a:gradFill rotWithShape="0">
              <a:gsLst>
                <a:gs pos="0">
                  <a:srgbClr xmlns:mc="http://schemas.openxmlformats.org/markup-compatibility/2006" xmlns:a14="http://schemas.microsoft.com/office/drawing/2010/main" val="3366FF" mc:Ignorable="a14" a14:legacySpreadsheetColorIndex="48"/>
                </a:gs>
                <a:gs pos="50000">
                  <a:srgbClr xmlns:mc="http://schemas.openxmlformats.org/markup-compatibility/2006" xmlns:a14="http://schemas.microsoft.com/office/drawing/2010/main" val="00CCFF" mc:Ignorable="a14" a14:legacySpreadsheetColorIndex="40"/>
                </a:gs>
                <a:gs pos="100000">
                  <a:srgbClr xmlns:mc="http://schemas.openxmlformats.org/markup-compatibility/2006" xmlns:a14="http://schemas.microsoft.com/office/drawing/2010/main" val="3366FF" mc:Ignorable="a14" a14:legacySpreadsheetColorIndex="48"/>
                </a:gs>
              </a:gsLst>
              <a:lin ang="0" scaled="1"/>
            </a:gradFill>
            <a:ln w="25400">
              <a:noFill/>
            </a:ln>
          </c:spPr>
          <c:invertIfNegative val="0"/>
          <c:dLbls>
            <c:spPr>
              <a:noFill/>
              <a:ln w="25400">
                <a:noFill/>
              </a:ln>
            </c:spPr>
            <c:txPr>
              <a:bodyPr/>
              <a:lstStyle/>
              <a:p>
                <a:pPr>
                  <a:defRPr sz="75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Gráficos!$H$74:$K$74</c:f>
              <c:strCache>
                <c:ptCount val="4"/>
                <c:pt idx="0">
                  <c:v>M</c:v>
                </c:pt>
                <c:pt idx="1">
                  <c:v>R</c:v>
                </c:pt>
                <c:pt idx="2">
                  <c:v>B</c:v>
                </c:pt>
                <c:pt idx="3">
                  <c:v>E</c:v>
                </c:pt>
              </c:strCache>
            </c:strRef>
          </c:cat>
          <c:val>
            <c:numRef>
              <c:f>Gráficos!$H$75:$K$75</c:f>
              <c:numCache>
                <c:formatCode>0.0%</c:formatCode>
                <c:ptCount val="4"/>
                <c:pt idx="0">
                  <c:v>0</c:v>
                </c:pt>
                <c:pt idx="1">
                  <c:v>4.065040650406504E-2</c:v>
                </c:pt>
                <c:pt idx="2">
                  <c:v>0.3983739837398374</c:v>
                </c:pt>
                <c:pt idx="3">
                  <c:v>0.56097560975609762</c:v>
                </c:pt>
              </c:numCache>
            </c:numRef>
          </c:val>
        </c:ser>
        <c:dLbls>
          <c:showLegendKey val="0"/>
          <c:showVal val="0"/>
          <c:showCatName val="0"/>
          <c:showSerName val="0"/>
          <c:showPercent val="0"/>
          <c:showBubbleSize val="0"/>
        </c:dLbls>
        <c:gapWidth val="150"/>
        <c:axId val="289623752"/>
        <c:axId val="289624144"/>
      </c:barChart>
      <c:catAx>
        <c:axId val="289623752"/>
        <c:scaling>
          <c:orientation val="minMax"/>
        </c:scaling>
        <c:delete val="0"/>
        <c:axPos val="b"/>
        <c:majorGridlines>
          <c:spPr>
            <a:ln w="3175">
              <a:solidFill>
                <a:srgbClr val="000000"/>
              </a:solidFill>
              <a:prstDash val="solid"/>
            </a:ln>
          </c:spPr>
        </c:majorGridlines>
        <c:title>
          <c:tx>
            <c:rich>
              <a:bodyPr/>
              <a:lstStyle/>
              <a:p>
                <a:pPr>
                  <a:defRPr sz="750" b="0" i="0" u="none" strike="noStrike" baseline="0">
                    <a:solidFill>
                      <a:srgbClr val="000000"/>
                    </a:solidFill>
                    <a:latin typeface="Verdana"/>
                    <a:ea typeface="Verdana"/>
                    <a:cs typeface="Verdana"/>
                  </a:defRPr>
                </a:pPr>
                <a:r>
                  <a:rPr lang="es-CO"/>
                  <a:t>RESPUESTA</a:t>
                </a:r>
              </a:p>
            </c:rich>
          </c:tx>
          <c:layout>
            <c:manualLayout>
              <c:xMode val="edge"/>
              <c:yMode val="edge"/>
              <c:x val="0.47433312445168568"/>
              <c:y val="0.931740614334470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9624144"/>
        <c:crosses val="autoZero"/>
        <c:auto val="1"/>
        <c:lblAlgn val="ctr"/>
        <c:lblOffset val="100"/>
        <c:tickLblSkip val="1"/>
        <c:tickMarkSkip val="1"/>
        <c:noMultiLvlLbl val="0"/>
      </c:catAx>
      <c:valAx>
        <c:axId val="289624144"/>
        <c:scaling>
          <c:orientation val="minMax"/>
        </c:scaling>
        <c:delete val="0"/>
        <c:axPos val="l"/>
        <c:numFmt formatCode="0.0%"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9623752"/>
        <c:crosses val="autoZero"/>
        <c:crossBetween val="between"/>
      </c:valAx>
      <c:spPr>
        <a:solidFill>
          <a:srgbClr val="FFFFFF"/>
        </a:solidFill>
        <a:ln w="12700">
          <a:solidFill>
            <a:srgbClr val="FFFFFF"/>
          </a:solidFill>
          <a:prstDash val="solid"/>
        </a:ln>
      </c:spPr>
    </c:plotArea>
    <c:plotVisOnly val="1"/>
    <c:dispBlanksAs val="gap"/>
    <c:showDLblsOverMax val="0"/>
  </c:chart>
  <c:spPr>
    <a:solidFill>
      <a:srgbClr val="FFFFFF"/>
    </a:solidFill>
    <a:ln w="9525">
      <a:noFill/>
    </a:ln>
  </c:spPr>
  <c:txPr>
    <a:bodyPr/>
    <a:lstStyle/>
    <a:p>
      <a:pPr>
        <a:defRPr sz="7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82967790449931"/>
          <c:y val="0.22184300341296928"/>
          <c:w val="0.8624238626394285"/>
          <c:h val="0.62457337883959041"/>
        </c:manualLayout>
      </c:layout>
      <c:barChart>
        <c:barDir val="col"/>
        <c:grouping val="clustered"/>
        <c:varyColors val="0"/>
        <c:ser>
          <c:idx val="0"/>
          <c:order val="0"/>
          <c:spPr>
            <a:gradFill rotWithShape="0">
              <a:gsLst>
                <a:gs pos="0">
                  <a:srgbClr xmlns:mc="http://schemas.openxmlformats.org/markup-compatibility/2006" xmlns:a14="http://schemas.microsoft.com/office/drawing/2010/main" val="3366FF" mc:Ignorable="a14" a14:legacySpreadsheetColorIndex="48"/>
                </a:gs>
                <a:gs pos="50000">
                  <a:srgbClr xmlns:mc="http://schemas.openxmlformats.org/markup-compatibility/2006" xmlns:a14="http://schemas.microsoft.com/office/drawing/2010/main" val="00CCFF" mc:Ignorable="a14" a14:legacySpreadsheetColorIndex="40"/>
                </a:gs>
                <a:gs pos="100000">
                  <a:srgbClr xmlns:mc="http://schemas.openxmlformats.org/markup-compatibility/2006" xmlns:a14="http://schemas.microsoft.com/office/drawing/2010/main" val="3366FF" mc:Ignorable="a14" a14:legacySpreadsheetColorIndex="48"/>
                </a:gs>
              </a:gsLst>
              <a:lin ang="0" scaled="1"/>
            </a:gradFill>
            <a:ln w="25400">
              <a:noFill/>
            </a:ln>
          </c:spPr>
          <c:invertIfNegative val="0"/>
          <c:dLbls>
            <c:spPr>
              <a:noFill/>
              <a:ln w="25400">
                <a:noFill/>
              </a:ln>
            </c:spPr>
            <c:txPr>
              <a:bodyPr/>
              <a:lstStyle/>
              <a:p>
                <a:pPr>
                  <a:defRPr sz="75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Gráficos!$H$95:$K$95</c:f>
              <c:strCache>
                <c:ptCount val="4"/>
                <c:pt idx="0">
                  <c:v>M</c:v>
                </c:pt>
                <c:pt idx="1">
                  <c:v>R</c:v>
                </c:pt>
                <c:pt idx="2">
                  <c:v>B</c:v>
                </c:pt>
                <c:pt idx="3">
                  <c:v>E</c:v>
                </c:pt>
              </c:strCache>
            </c:strRef>
          </c:cat>
          <c:val>
            <c:numRef>
              <c:f>Gráficos!$H$96:$K$96</c:f>
              <c:numCache>
                <c:formatCode>0.0%</c:formatCode>
                <c:ptCount val="4"/>
                <c:pt idx="0">
                  <c:v>0</c:v>
                </c:pt>
                <c:pt idx="1">
                  <c:v>1.6260162601626018E-2</c:v>
                </c:pt>
                <c:pt idx="2">
                  <c:v>0.43089430894308944</c:v>
                </c:pt>
                <c:pt idx="3">
                  <c:v>0.55284552845528456</c:v>
                </c:pt>
              </c:numCache>
            </c:numRef>
          </c:val>
        </c:ser>
        <c:dLbls>
          <c:showLegendKey val="0"/>
          <c:showVal val="0"/>
          <c:showCatName val="0"/>
          <c:showSerName val="0"/>
          <c:showPercent val="0"/>
          <c:showBubbleSize val="0"/>
        </c:dLbls>
        <c:gapWidth val="150"/>
        <c:axId val="289624928"/>
        <c:axId val="325111912"/>
      </c:barChart>
      <c:catAx>
        <c:axId val="289624928"/>
        <c:scaling>
          <c:orientation val="minMax"/>
        </c:scaling>
        <c:delete val="0"/>
        <c:axPos val="b"/>
        <c:majorGridlines>
          <c:spPr>
            <a:ln w="3175">
              <a:solidFill>
                <a:srgbClr val="000000"/>
              </a:solidFill>
              <a:prstDash val="solid"/>
            </a:ln>
          </c:spPr>
        </c:majorGridlines>
        <c:title>
          <c:tx>
            <c:rich>
              <a:bodyPr/>
              <a:lstStyle/>
              <a:p>
                <a:pPr>
                  <a:defRPr sz="750" b="0" i="0" u="none" strike="noStrike" baseline="0">
                    <a:solidFill>
                      <a:srgbClr val="000000"/>
                    </a:solidFill>
                    <a:latin typeface="Verdana"/>
                    <a:ea typeface="Verdana"/>
                    <a:cs typeface="Verdana"/>
                  </a:defRPr>
                </a:pPr>
                <a:r>
                  <a:rPr lang="es-CO"/>
                  <a:t>RESPUESTA</a:t>
                </a:r>
              </a:p>
            </c:rich>
          </c:tx>
          <c:layout>
            <c:manualLayout>
              <c:xMode val="edge"/>
              <c:yMode val="edge"/>
              <c:x val="0.47638651460082715"/>
              <c:y val="0.931740614334470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325111912"/>
        <c:crosses val="autoZero"/>
        <c:auto val="1"/>
        <c:lblAlgn val="ctr"/>
        <c:lblOffset val="100"/>
        <c:tickLblSkip val="1"/>
        <c:tickMarkSkip val="1"/>
        <c:noMultiLvlLbl val="0"/>
      </c:catAx>
      <c:valAx>
        <c:axId val="325111912"/>
        <c:scaling>
          <c:orientation val="minMax"/>
        </c:scaling>
        <c:delete val="0"/>
        <c:axPos val="l"/>
        <c:numFmt formatCode="0.0%" sourceLinked="1"/>
        <c:majorTickMark val="out"/>
        <c:minorTickMark val="none"/>
        <c:tickLblPos val="nextTo"/>
        <c:spPr>
          <a:ln w="3175">
            <a:solidFill>
              <a:srgbClr val="000000"/>
            </a:solidFill>
            <a:prstDash val="solid"/>
          </a:ln>
        </c:spPr>
        <c:txPr>
          <a:bodyPr rot="0" vert="horz"/>
          <a:lstStyle/>
          <a:p>
            <a:pPr>
              <a:defRPr sz="750" b="0" i="0" u="none" strike="noStrike" baseline="0">
                <a:solidFill>
                  <a:srgbClr val="000000"/>
                </a:solidFill>
                <a:latin typeface="Verdana"/>
                <a:ea typeface="Verdana"/>
                <a:cs typeface="Verdana"/>
              </a:defRPr>
            </a:pPr>
            <a:endParaRPr lang="es-CO"/>
          </a:p>
        </c:txPr>
        <c:crossAx val="289624928"/>
        <c:crosses val="autoZero"/>
        <c:crossBetween val="between"/>
      </c:valAx>
      <c:spPr>
        <a:solidFill>
          <a:srgbClr val="FFFFFF"/>
        </a:solidFill>
        <a:ln w="12700">
          <a:solidFill>
            <a:srgbClr val="FFFFFF"/>
          </a:solidFill>
          <a:prstDash val="solid"/>
        </a:ln>
      </c:spPr>
    </c:plotArea>
    <c:plotVisOnly val="1"/>
    <c:dispBlanksAs val="gap"/>
    <c:showDLblsOverMax val="0"/>
  </c:chart>
  <c:spPr>
    <a:solidFill>
      <a:srgbClr val="FFFFFF"/>
    </a:solidFill>
    <a:ln w="9525">
      <a:noFill/>
    </a:ln>
  </c:spPr>
  <c:txPr>
    <a:bodyPr/>
    <a:lstStyle/>
    <a:p>
      <a:pPr>
        <a:defRPr sz="7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180"/>
      <c:rAngAx val="0"/>
      <c:perspective val="0"/>
    </c:view3D>
    <c:floor>
      <c:thickness val="0"/>
    </c:floor>
    <c:sideWall>
      <c:thickness val="0"/>
    </c:sideWall>
    <c:backWall>
      <c:thickness val="0"/>
    </c:backWall>
    <c:plotArea>
      <c:layout>
        <c:manualLayout>
          <c:layoutTarget val="inner"/>
          <c:xMode val="edge"/>
          <c:yMode val="edge"/>
          <c:x val="0.10897774958956337"/>
          <c:y val="6.1198736876640417E-2"/>
          <c:w val="0.81849789509121174"/>
          <c:h val="0.64793124508901767"/>
        </c:manualLayout>
      </c:layout>
      <c:pie3DChart>
        <c:varyColors val="1"/>
        <c:ser>
          <c:idx val="0"/>
          <c:order val="0"/>
          <c:spPr>
            <a:ln w="12700">
              <a:solidFill>
                <a:srgbClr val="000000"/>
              </a:solidFill>
              <a:prstDash val="solid"/>
            </a:ln>
          </c:spPr>
          <c:dPt>
            <c:idx val="0"/>
            <c:bubble3D val="0"/>
            <c:spPr>
              <a:solidFill>
                <a:srgbClr val="00B0F0"/>
              </a:solidFill>
              <a:ln w="12700">
                <a:solidFill>
                  <a:srgbClr val="000000"/>
                </a:solidFill>
                <a:prstDash val="solid"/>
              </a:ln>
            </c:spPr>
          </c:dPt>
          <c:dPt>
            <c:idx val="1"/>
            <c:bubble3D val="0"/>
            <c:explosion val="23"/>
            <c:spPr>
              <a:solidFill>
                <a:srgbClr val="CCFF33"/>
              </a:solidFill>
              <a:ln w="12700">
                <a:solidFill>
                  <a:srgbClr val="000000"/>
                </a:solidFill>
                <a:prstDash val="solid"/>
              </a:ln>
            </c:spPr>
          </c:dPt>
          <c:dLbls>
            <c:dLbl>
              <c:idx val="0"/>
              <c:layout>
                <c:manualLayout>
                  <c:x val="-2.659835930550522E-2"/>
                  <c:y val="-9.0665190288713934E-2"/>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1"/>
              <c:layout>
                <c:manualLayout>
                  <c:x val="-0.1153234551819091"/>
                  <c:y val="8.5101383535258243E-2"/>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2"/>
              <c:layout>
                <c:manualLayout>
                  <c:x val="-0.14088372593097775"/>
                  <c:y val="0.13061415716697608"/>
                </c:manualLayout>
              </c:layout>
              <c:dLblPos val="bestFit"/>
              <c:showLegendKey val="0"/>
              <c:showVal val="1"/>
              <c:showCatName val="1"/>
              <c:showSerName val="0"/>
              <c:showPercent val="0"/>
              <c:showBubbleSize val="0"/>
              <c:extLst>
                <c:ext xmlns:c15="http://schemas.microsoft.com/office/drawing/2012/chart" uri="{CE6537A1-D6FC-4f65-9D91-7224C49458BB}"/>
              </c:extLst>
            </c:dLbl>
            <c:spPr>
              <a:noFill/>
              <a:ln w="25400">
                <a:noFill/>
              </a:ln>
            </c:spPr>
            <c:txPr>
              <a:bodyPr/>
              <a:lstStyle/>
              <a:p>
                <a:pPr>
                  <a:defRPr sz="800" b="0" i="0" u="none" strike="noStrike" baseline="0">
                    <a:solidFill>
                      <a:srgbClr val="000000"/>
                    </a:solidFill>
                    <a:latin typeface="Verdana"/>
                    <a:ea typeface="Verdana"/>
                    <a:cs typeface="Verdana"/>
                  </a:defRPr>
                </a:pPr>
                <a:endParaRPr lang="es-CO"/>
              </a:p>
            </c:txPr>
            <c:showLegendKey val="0"/>
            <c:showVal val="1"/>
            <c:showCatName val="1"/>
            <c:showSerName val="0"/>
            <c:showPercent val="0"/>
            <c:showBubbleSize val="0"/>
            <c:showLeaderLines val="1"/>
            <c:extLst>
              <c:ext xmlns:c15="http://schemas.microsoft.com/office/drawing/2012/chart" uri="{CE6537A1-D6FC-4f65-9D91-7224C49458BB}"/>
            </c:extLst>
          </c:dLbls>
          <c:cat>
            <c:strRef>
              <c:f>Gráficos!$H$117:$H$118</c:f>
              <c:strCache>
                <c:ptCount val="2"/>
                <c:pt idx="0">
                  <c:v>SI</c:v>
                </c:pt>
                <c:pt idx="1">
                  <c:v>NO</c:v>
                </c:pt>
              </c:strCache>
            </c:strRef>
          </c:cat>
          <c:val>
            <c:numRef>
              <c:f>Gráficos!$I$117:$I$118</c:f>
              <c:numCache>
                <c:formatCode>0.0%</c:formatCode>
                <c:ptCount val="2"/>
                <c:pt idx="0">
                  <c:v>0.90243902439024393</c:v>
                </c:pt>
                <c:pt idx="1">
                  <c:v>9.7560975609756101E-2</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solidFill>
      <a:srgbClr val="FFFFFF"/>
    </a:solidFill>
    <a:ln w="9525">
      <a:noFill/>
    </a:ln>
  </c:spPr>
  <c:txPr>
    <a:bodyPr/>
    <a:lstStyle/>
    <a:p>
      <a:pPr>
        <a:defRPr sz="9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180"/>
      <c:rAngAx val="0"/>
      <c:perspective val="0"/>
    </c:view3D>
    <c:floor>
      <c:thickness val="0"/>
    </c:floor>
    <c:sideWall>
      <c:thickness val="0"/>
    </c:sideWall>
    <c:backWall>
      <c:thickness val="0"/>
    </c:backWall>
    <c:plotArea>
      <c:layout>
        <c:manualLayout>
          <c:layoutTarget val="inner"/>
          <c:xMode val="edge"/>
          <c:yMode val="edge"/>
          <c:x val="0"/>
          <c:y val="2.5967814557054415E-2"/>
          <c:w val="0.99581633885722443"/>
          <c:h val="0.74479207677165349"/>
        </c:manualLayout>
      </c:layout>
      <c:pie3DChart>
        <c:varyColors val="1"/>
        <c:ser>
          <c:idx val="0"/>
          <c:order val="0"/>
          <c:spPr>
            <a:ln w="12700">
              <a:solidFill>
                <a:srgbClr val="000000"/>
              </a:solidFill>
              <a:prstDash val="solid"/>
            </a:ln>
          </c:spPr>
          <c:explosion val="66"/>
          <c:dPt>
            <c:idx val="0"/>
            <c:bubble3D val="0"/>
            <c:explosion val="39"/>
            <c:spPr>
              <a:solidFill>
                <a:srgbClr val="FFFF00"/>
              </a:solidFill>
              <a:ln w="12700">
                <a:solidFill>
                  <a:srgbClr val="000000"/>
                </a:solidFill>
                <a:prstDash val="solid"/>
              </a:ln>
            </c:spPr>
          </c:dPt>
          <c:dPt>
            <c:idx val="1"/>
            <c:bubble3D val="0"/>
            <c:explosion val="0"/>
            <c:spPr>
              <a:solidFill>
                <a:srgbClr val="FF0000"/>
              </a:solidFill>
              <a:ln w="12700">
                <a:solidFill>
                  <a:srgbClr val="000000"/>
                </a:solidFill>
                <a:prstDash val="solid"/>
              </a:ln>
            </c:spPr>
          </c:dPt>
          <c:dLbls>
            <c:dLbl>
              <c:idx val="0"/>
              <c:layout>
                <c:manualLayout>
                  <c:x val="-6.0018449576648106E-2"/>
                  <c:y val="-6.7983923884514436E-2"/>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1"/>
              <c:layout>
                <c:manualLayout>
                  <c:x val="-0.25155141172207029"/>
                  <c:y val="1.4090797244094488E-2"/>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2"/>
              <c:dLblPos val="bestFit"/>
              <c:showLegendKey val="0"/>
              <c:showVal val="1"/>
              <c:showCatName val="1"/>
              <c:showSerName val="0"/>
              <c:showPercent val="0"/>
              <c:showBubbleSize val="0"/>
              <c:extLst>
                <c:ext xmlns:c15="http://schemas.microsoft.com/office/drawing/2012/chart" uri="{CE6537A1-D6FC-4f65-9D91-7224C49458BB}"/>
              </c:extLst>
            </c:dLbl>
            <c:spPr>
              <a:noFill/>
              <a:ln w="25400">
                <a:noFill/>
              </a:ln>
            </c:spPr>
            <c:txPr>
              <a:bodyPr/>
              <a:lstStyle/>
              <a:p>
                <a:pPr>
                  <a:defRPr sz="900" b="0" i="0" u="none" strike="noStrike" baseline="0">
                    <a:solidFill>
                      <a:srgbClr val="000000"/>
                    </a:solidFill>
                    <a:latin typeface="Verdana"/>
                    <a:ea typeface="Verdana"/>
                    <a:cs typeface="Verdana"/>
                  </a:defRPr>
                </a:pPr>
                <a:endParaRPr lang="es-CO"/>
              </a:p>
            </c:txPr>
            <c:showLegendKey val="0"/>
            <c:showVal val="1"/>
            <c:showCatName val="0"/>
            <c:showSerName val="0"/>
            <c:showPercent val="0"/>
            <c:showBubbleSize val="0"/>
            <c:showLeaderLines val="1"/>
            <c:extLst>
              <c:ext xmlns:c15="http://schemas.microsoft.com/office/drawing/2012/chart" uri="{CE6537A1-D6FC-4f65-9D91-7224C49458BB}"/>
            </c:extLst>
          </c:dLbls>
          <c:cat>
            <c:strRef>
              <c:f>Gráficos!$H$136:$H$137</c:f>
              <c:strCache>
                <c:ptCount val="2"/>
                <c:pt idx="0">
                  <c:v>SI</c:v>
                </c:pt>
                <c:pt idx="1">
                  <c:v>NO</c:v>
                </c:pt>
              </c:strCache>
            </c:strRef>
          </c:cat>
          <c:val>
            <c:numRef>
              <c:f>Gráficos!$I$136:$I$137</c:f>
              <c:numCache>
                <c:formatCode>0.0%</c:formatCode>
                <c:ptCount val="2"/>
                <c:pt idx="0">
                  <c:v>0.97560975609756095</c:v>
                </c:pt>
                <c:pt idx="1">
                  <c:v>2.4390243902439025E-2</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solidFill>
      <a:srgbClr val="FFFFFF"/>
    </a:solidFill>
    <a:ln w="9525">
      <a:noFill/>
    </a:ln>
  </c:spPr>
  <c:txPr>
    <a:bodyPr/>
    <a:lstStyle/>
    <a:p>
      <a:pPr>
        <a:defRPr sz="900" b="0" i="0" u="none" strike="noStrike" baseline="0">
          <a:solidFill>
            <a:srgbClr val="000000"/>
          </a:solidFill>
          <a:latin typeface="Verdana"/>
          <a:ea typeface="Verdana"/>
          <a:cs typeface="Verdana"/>
        </a:defRPr>
      </a:pPr>
      <a:endParaRPr lang="es-CO"/>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0.13685</cdr:x>
      <cdr:y>0.10539</cdr:y>
    </cdr:from>
    <cdr:to>
      <cdr:x>0.28965</cdr:x>
      <cdr:y>0.16915</cdr:y>
    </cdr:to>
    <cdr:sp macro="" textlink="">
      <cdr:nvSpPr>
        <cdr:cNvPr id="4097" name="Text Box 1"/>
        <cdr:cNvSpPr txBox="1">
          <a:spLocks xmlns:a="http://schemas.openxmlformats.org/drawingml/2006/main" noChangeArrowheads="1"/>
        </cdr:cNvSpPr>
      </cdr:nvSpPr>
      <cdr:spPr bwMode="auto">
        <a:xfrm xmlns:a="http://schemas.openxmlformats.org/drawingml/2006/main">
          <a:off x="639269" y="298317"/>
          <a:ext cx="710260" cy="17853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Insatisfecho</a:t>
          </a:r>
        </a:p>
      </cdr:txBody>
    </cdr:sp>
  </cdr:relSizeAnchor>
  <cdr:relSizeAnchor xmlns:cdr="http://schemas.openxmlformats.org/drawingml/2006/chartDrawing">
    <cdr:from>
      <cdr:x>0.35895</cdr:x>
      <cdr:y>0.05734</cdr:y>
    </cdr:from>
    <cdr:to>
      <cdr:x>0.52522</cdr:x>
      <cdr:y>0.17736</cdr:y>
    </cdr:to>
    <cdr:sp macro="" textlink="">
      <cdr:nvSpPr>
        <cdr:cNvPr id="4098" name="Text Box 2"/>
        <cdr:cNvSpPr txBox="1">
          <a:spLocks xmlns:a="http://schemas.openxmlformats.org/drawingml/2006/main" noChangeArrowheads="1"/>
        </cdr:cNvSpPr>
      </cdr:nvSpPr>
      <cdr:spPr bwMode="auto">
        <a:xfrm xmlns:a="http://schemas.openxmlformats.org/drawingml/2006/main">
          <a:off x="1671650" y="163738"/>
          <a:ext cx="772863" cy="33610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Poco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0.57591</cdr:x>
      <cdr:y>0.11554</cdr:y>
    </cdr:from>
    <cdr:to>
      <cdr:x>0.73802</cdr:x>
      <cdr:y>0.17108</cdr:y>
    </cdr:to>
    <cdr:sp macro="" textlink="">
      <cdr:nvSpPr>
        <cdr:cNvPr id="4099" name="Text Box 3"/>
        <cdr:cNvSpPr txBox="1">
          <a:spLocks xmlns:a="http://schemas.openxmlformats.org/drawingml/2006/main" noChangeArrowheads="1"/>
        </cdr:cNvSpPr>
      </cdr:nvSpPr>
      <cdr:spPr bwMode="auto">
        <a:xfrm xmlns:a="http://schemas.openxmlformats.org/drawingml/2006/main">
          <a:off x="2680129" y="326720"/>
          <a:ext cx="753513" cy="15554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0.787</cdr:x>
      <cdr:y>0.05734</cdr:y>
    </cdr:from>
    <cdr:to>
      <cdr:x>0.94739</cdr:x>
      <cdr:y>0.16915</cdr:y>
    </cdr:to>
    <cdr:sp macro="" textlink="">
      <cdr:nvSpPr>
        <cdr:cNvPr id="4100" name="Text Box 4"/>
        <cdr:cNvSpPr txBox="1">
          <a:spLocks xmlns:a="http://schemas.openxmlformats.org/drawingml/2006/main" noChangeArrowheads="1"/>
        </cdr:cNvSpPr>
      </cdr:nvSpPr>
      <cdr:spPr bwMode="auto">
        <a:xfrm xmlns:a="http://schemas.openxmlformats.org/drawingml/2006/main">
          <a:off x="3661289" y="163738"/>
          <a:ext cx="745546" cy="31311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Muy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userShapes>
</file>

<file path=ppt/drawings/drawing2.xml><?xml version="1.0" encoding="utf-8"?>
<c:userShapes xmlns:c="http://schemas.openxmlformats.org/drawingml/2006/chart">
  <cdr:relSizeAnchor xmlns:cdr="http://schemas.openxmlformats.org/drawingml/2006/chartDrawing">
    <cdr:from>
      <cdr:x>0.14248</cdr:x>
      <cdr:y>0.10201</cdr:y>
    </cdr:from>
    <cdr:to>
      <cdr:x>0.27128</cdr:x>
      <cdr:y>0.16939</cdr:y>
    </cdr:to>
    <cdr:sp macro="" textlink="">
      <cdr:nvSpPr>
        <cdr:cNvPr id="14337" name="Text Box 1"/>
        <cdr:cNvSpPr txBox="1">
          <a:spLocks xmlns:a="http://schemas.openxmlformats.org/drawingml/2006/main" noChangeArrowheads="1"/>
        </cdr:cNvSpPr>
      </cdr:nvSpPr>
      <cdr:spPr bwMode="auto">
        <a:xfrm xmlns:a="http://schemas.openxmlformats.org/drawingml/2006/main">
          <a:off x="665448" y="288849"/>
          <a:ext cx="598713" cy="18868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Insatisfecho</a:t>
          </a:r>
        </a:p>
      </cdr:txBody>
    </cdr:sp>
  </cdr:relSizeAnchor>
  <cdr:relSizeAnchor xmlns:cdr="http://schemas.openxmlformats.org/drawingml/2006/chartDrawing">
    <cdr:from>
      <cdr:x>0.34401</cdr:x>
      <cdr:y>0.0443</cdr:y>
    </cdr:from>
    <cdr:to>
      <cdr:x>0.51102</cdr:x>
      <cdr:y>0.17036</cdr:y>
    </cdr:to>
    <cdr:sp macro="" textlink="">
      <cdr:nvSpPr>
        <cdr:cNvPr id="14338" name="Text Box 2"/>
        <cdr:cNvSpPr txBox="1">
          <a:spLocks xmlns:a="http://schemas.openxmlformats.org/drawingml/2006/main" noChangeArrowheads="1"/>
        </cdr:cNvSpPr>
      </cdr:nvSpPr>
      <cdr:spPr bwMode="auto">
        <a:xfrm xmlns:a="http://schemas.openxmlformats.org/drawingml/2006/main">
          <a:off x="1602218" y="127219"/>
          <a:ext cx="776278" cy="3530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Poco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0.55853</cdr:x>
      <cdr:y>0.11191</cdr:y>
    </cdr:from>
    <cdr:to>
      <cdr:x>0.71941</cdr:x>
      <cdr:y>0.17036</cdr:y>
    </cdr:to>
    <cdr:sp macro="" textlink="">
      <cdr:nvSpPr>
        <cdr:cNvPr id="14339" name="Text Box 3"/>
        <cdr:cNvSpPr txBox="1">
          <a:spLocks xmlns:a="http://schemas.openxmlformats.org/drawingml/2006/main" noChangeArrowheads="1"/>
        </cdr:cNvSpPr>
      </cdr:nvSpPr>
      <cdr:spPr bwMode="auto">
        <a:xfrm xmlns:a="http://schemas.openxmlformats.org/drawingml/2006/main">
          <a:off x="2599314" y="316576"/>
          <a:ext cx="747822" cy="16365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0.78161</cdr:x>
      <cdr:y>0.06458</cdr:y>
    </cdr:from>
    <cdr:to>
      <cdr:x>0.94249</cdr:x>
      <cdr:y>0.18219</cdr:y>
    </cdr:to>
    <cdr:sp macro="" textlink="">
      <cdr:nvSpPr>
        <cdr:cNvPr id="14340" name="Text Box 4"/>
        <cdr:cNvSpPr txBox="1">
          <a:spLocks xmlns:a="http://schemas.openxmlformats.org/drawingml/2006/main" noChangeArrowheads="1"/>
        </cdr:cNvSpPr>
      </cdr:nvSpPr>
      <cdr:spPr bwMode="auto">
        <a:xfrm xmlns:a="http://schemas.openxmlformats.org/drawingml/2006/main">
          <a:off x="3636248" y="184026"/>
          <a:ext cx="747822" cy="32934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Muy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userShapes>
</file>

<file path=ppt/drawings/drawing3.xml><?xml version="1.0" encoding="utf-8"?>
<c:userShapes xmlns:c="http://schemas.openxmlformats.org/drawingml/2006/chart">
  <cdr:relSizeAnchor xmlns:cdr="http://schemas.openxmlformats.org/drawingml/2006/chartDrawing">
    <cdr:from>
      <cdr:x>0.15154</cdr:x>
      <cdr:y>0.10201</cdr:y>
    </cdr:from>
    <cdr:to>
      <cdr:x>0.28132</cdr:x>
      <cdr:y>0.17012</cdr:y>
    </cdr:to>
    <cdr:sp macro="" textlink="">
      <cdr:nvSpPr>
        <cdr:cNvPr id="16385" name="Text Box 1"/>
        <cdr:cNvSpPr txBox="1">
          <a:spLocks xmlns:a="http://schemas.openxmlformats.org/drawingml/2006/main" noChangeArrowheads="1"/>
        </cdr:cNvSpPr>
      </cdr:nvSpPr>
      <cdr:spPr bwMode="auto">
        <a:xfrm xmlns:a="http://schemas.openxmlformats.org/drawingml/2006/main">
          <a:off x="707563" y="288849"/>
          <a:ext cx="603266" cy="19070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Insatisfecho</a:t>
          </a:r>
        </a:p>
      </cdr:txBody>
    </cdr:sp>
  </cdr:relSizeAnchor>
  <cdr:relSizeAnchor xmlns:cdr="http://schemas.openxmlformats.org/drawingml/2006/chartDrawing">
    <cdr:from>
      <cdr:x>0.30336</cdr:x>
      <cdr:y>0.05106</cdr:y>
    </cdr:from>
    <cdr:to>
      <cdr:x>0.46866</cdr:x>
      <cdr:y>0.17712</cdr:y>
    </cdr:to>
    <cdr:sp macro="" textlink="">
      <cdr:nvSpPr>
        <cdr:cNvPr id="16386" name="Text Box 2"/>
        <cdr:cNvSpPr txBox="1">
          <a:spLocks xmlns:a="http://schemas.openxmlformats.org/drawingml/2006/main" noChangeArrowheads="1"/>
        </cdr:cNvSpPr>
      </cdr:nvSpPr>
      <cdr:spPr bwMode="auto">
        <a:xfrm xmlns:a="http://schemas.openxmlformats.org/drawingml/2006/main">
          <a:off x="1413270" y="146155"/>
          <a:ext cx="768311" cy="35301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Poco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0.47306</cdr:x>
      <cdr:y>0.10201</cdr:y>
    </cdr:from>
    <cdr:to>
      <cdr:x>0.63591</cdr:x>
      <cdr:y>0.1607</cdr:y>
    </cdr:to>
    <cdr:sp macro="" textlink="">
      <cdr:nvSpPr>
        <cdr:cNvPr id="16387" name="Text Box 3"/>
        <cdr:cNvSpPr txBox="1">
          <a:spLocks xmlns:a="http://schemas.openxmlformats.org/drawingml/2006/main" noChangeArrowheads="1"/>
        </cdr:cNvSpPr>
      </cdr:nvSpPr>
      <cdr:spPr bwMode="auto">
        <a:xfrm xmlns:a="http://schemas.openxmlformats.org/drawingml/2006/main">
          <a:off x="2202069" y="288849"/>
          <a:ext cx="756928" cy="16433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0.63493</cdr:x>
      <cdr:y>0.05758</cdr:y>
    </cdr:from>
    <cdr:to>
      <cdr:x>0.79606</cdr:x>
      <cdr:y>0.17688</cdr:y>
    </cdr:to>
    <cdr:sp macro="" textlink="">
      <cdr:nvSpPr>
        <cdr:cNvPr id="16389" name="Text Box 5"/>
        <cdr:cNvSpPr txBox="1">
          <a:spLocks xmlns:a="http://schemas.openxmlformats.org/drawingml/2006/main" noChangeArrowheads="1"/>
        </cdr:cNvSpPr>
      </cdr:nvSpPr>
      <cdr:spPr bwMode="auto">
        <a:xfrm xmlns:a="http://schemas.openxmlformats.org/drawingml/2006/main">
          <a:off x="2954444" y="164414"/>
          <a:ext cx="748960" cy="3340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Muy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userShapes>
</file>

<file path=ppt/drawings/drawing4.xml><?xml version="1.0" encoding="utf-8"?>
<c:userShapes xmlns:c="http://schemas.openxmlformats.org/drawingml/2006/chart">
  <cdr:relSizeAnchor xmlns:cdr="http://schemas.openxmlformats.org/drawingml/2006/chartDrawing">
    <cdr:from>
      <cdr:x>0.13489</cdr:x>
      <cdr:y>0.10201</cdr:y>
    </cdr:from>
    <cdr:to>
      <cdr:x>0.26443</cdr:x>
      <cdr:y>0.16891</cdr:y>
    </cdr:to>
    <cdr:sp macro="" textlink="">
      <cdr:nvSpPr>
        <cdr:cNvPr id="18433" name="Text Box 1"/>
        <cdr:cNvSpPr txBox="1">
          <a:spLocks xmlns:a="http://schemas.openxmlformats.org/drawingml/2006/main" noChangeArrowheads="1"/>
        </cdr:cNvSpPr>
      </cdr:nvSpPr>
      <cdr:spPr bwMode="auto">
        <a:xfrm xmlns:a="http://schemas.openxmlformats.org/drawingml/2006/main">
          <a:off x="630163" y="288849"/>
          <a:ext cx="602128" cy="18732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Insatisfecho</a:t>
          </a:r>
        </a:p>
      </cdr:txBody>
    </cdr:sp>
  </cdr:relSizeAnchor>
  <cdr:relSizeAnchor xmlns:cdr="http://schemas.openxmlformats.org/drawingml/2006/chartDrawing">
    <cdr:from>
      <cdr:x>0.27912</cdr:x>
      <cdr:y>0.03391</cdr:y>
    </cdr:from>
    <cdr:to>
      <cdr:x>0.44564</cdr:x>
      <cdr:y>0.15997</cdr:y>
    </cdr:to>
    <cdr:sp macro="" textlink="">
      <cdr:nvSpPr>
        <cdr:cNvPr id="18434" name="Text Box 2"/>
        <cdr:cNvSpPr txBox="1">
          <a:spLocks xmlns:a="http://schemas.openxmlformats.org/drawingml/2006/main" noChangeArrowheads="1"/>
        </cdr:cNvSpPr>
      </cdr:nvSpPr>
      <cdr:spPr bwMode="auto">
        <a:xfrm xmlns:a="http://schemas.openxmlformats.org/drawingml/2006/main">
          <a:off x="1300585" y="98139"/>
          <a:ext cx="774001" cy="3530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Poco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0.45666</cdr:x>
      <cdr:y>0.10201</cdr:y>
    </cdr:from>
    <cdr:to>
      <cdr:x>0.61803</cdr:x>
      <cdr:y>0.16142</cdr:y>
    </cdr:to>
    <cdr:sp macro="" textlink="">
      <cdr:nvSpPr>
        <cdr:cNvPr id="18435" name="Text Box 3"/>
        <cdr:cNvSpPr txBox="1">
          <a:spLocks xmlns:a="http://schemas.openxmlformats.org/drawingml/2006/main" noChangeArrowheads="1"/>
        </cdr:cNvSpPr>
      </cdr:nvSpPr>
      <cdr:spPr bwMode="auto">
        <a:xfrm xmlns:a="http://schemas.openxmlformats.org/drawingml/2006/main">
          <a:off x="2125807" y="288849"/>
          <a:ext cx="750098" cy="16636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0.6337</cdr:x>
      <cdr:y>0.05106</cdr:y>
    </cdr:from>
    <cdr:to>
      <cdr:x>0.7941</cdr:x>
      <cdr:y>0.16891</cdr:y>
    </cdr:to>
    <cdr:sp macro="" textlink="">
      <cdr:nvSpPr>
        <cdr:cNvPr id="18436" name="Text Box 4"/>
        <cdr:cNvSpPr txBox="1">
          <a:spLocks xmlns:a="http://schemas.openxmlformats.org/drawingml/2006/main" noChangeArrowheads="1"/>
        </cdr:cNvSpPr>
      </cdr:nvSpPr>
      <cdr:spPr bwMode="auto">
        <a:xfrm xmlns:a="http://schemas.openxmlformats.org/drawingml/2006/main">
          <a:off x="2948753" y="146155"/>
          <a:ext cx="745545" cy="33002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Muy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userShapes>
</file>

<file path=ppt/drawings/drawing5.xml><?xml version="1.0" encoding="utf-8"?>
<c:userShapes xmlns:c="http://schemas.openxmlformats.org/drawingml/2006/chart">
  <cdr:relSizeAnchor xmlns:cdr="http://schemas.openxmlformats.org/drawingml/2006/chartDrawing">
    <cdr:from>
      <cdr:x>0.15766</cdr:x>
      <cdr:y>0.11191</cdr:y>
    </cdr:from>
    <cdr:to>
      <cdr:x>0.28769</cdr:x>
      <cdr:y>0.18074</cdr:y>
    </cdr:to>
    <cdr:sp macro="" textlink="">
      <cdr:nvSpPr>
        <cdr:cNvPr id="21505" name="Text Box 1"/>
        <cdr:cNvSpPr txBox="1">
          <a:spLocks xmlns:a="http://schemas.openxmlformats.org/drawingml/2006/main" noChangeArrowheads="1"/>
        </cdr:cNvSpPr>
      </cdr:nvSpPr>
      <cdr:spPr bwMode="auto">
        <a:xfrm xmlns:a="http://schemas.openxmlformats.org/drawingml/2006/main">
          <a:off x="736019" y="316576"/>
          <a:ext cx="604404" cy="19273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Insatisfecho</a:t>
          </a:r>
        </a:p>
      </cdr:txBody>
    </cdr:sp>
  </cdr:relSizeAnchor>
  <cdr:relSizeAnchor xmlns:cdr="http://schemas.openxmlformats.org/drawingml/2006/chartDrawing">
    <cdr:from>
      <cdr:x>0.36262</cdr:x>
      <cdr:y>0.0542</cdr:y>
    </cdr:from>
    <cdr:to>
      <cdr:x>0.52865</cdr:x>
      <cdr:y>0.18074</cdr:y>
    </cdr:to>
    <cdr:sp macro="" textlink="">
      <cdr:nvSpPr>
        <cdr:cNvPr id="21506" name="Text Box 2"/>
        <cdr:cNvSpPr txBox="1">
          <a:spLocks xmlns:a="http://schemas.openxmlformats.org/drawingml/2006/main" noChangeArrowheads="1"/>
        </cdr:cNvSpPr>
      </cdr:nvSpPr>
      <cdr:spPr bwMode="auto">
        <a:xfrm xmlns:a="http://schemas.openxmlformats.org/drawingml/2006/main">
          <a:off x="1688724" y="154946"/>
          <a:ext cx="771725" cy="3543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Poco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0.57003</cdr:x>
      <cdr:y>0.10515</cdr:y>
    </cdr:from>
    <cdr:to>
      <cdr:x>0.7319</cdr:x>
      <cdr:y>0.16456</cdr:y>
    </cdr:to>
    <cdr:sp macro="" textlink="">
      <cdr:nvSpPr>
        <cdr:cNvPr id="21507" name="Text Box 3"/>
        <cdr:cNvSpPr txBox="1">
          <a:spLocks xmlns:a="http://schemas.openxmlformats.org/drawingml/2006/main" noChangeArrowheads="1"/>
        </cdr:cNvSpPr>
      </cdr:nvSpPr>
      <cdr:spPr bwMode="auto">
        <a:xfrm xmlns:a="http://schemas.openxmlformats.org/drawingml/2006/main">
          <a:off x="2652811" y="297640"/>
          <a:ext cx="752375" cy="16636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Satisfecho</a:t>
          </a:r>
        </a:p>
      </cdr:txBody>
    </cdr:sp>
  </cdr:relSizeAnchor>
  <cdr:relSizeAnchor xmlns:cdr="http://schemas.openxmlformats.org/drawingml/2006/chartDrawing">
    <cdr:from>
      <cdr:x>0.7843</cdr:x>
      <cdr:y>0.06096</cdr:y>
    </cdr:from>
    <cdr:to>
      <cdr:x>0.94543</cdr:x>
      <cdr:y>0.17929</cdr:y>
    </cdr:to>
    <cdr:sp macro="" textlink="">
      <cdr:nvSpPr>
        <cdr:cNvPr id="21508" name="Text Box 4"/>
        <cdr:cNvSpPr txBox="1">
          <a:spLocks xmlns:a="http://schemas.openxmlformats.org/drawingml/2006/main" noChangeArrowheads="1"/>
        </cdr:cNvSpPr>
      </cdr:nvSpPr>
      <cdr:spPr bwMode="auto">
        <a:xfrm xmlns:a="http://schemas.openxmlformats.org/drawingml/2006/main">
          <a:off x="3648769" y="173882"/>
          <a:ext cx="748960" cy="33137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es-CO" sz="700" b="0" i="0" u="none" strike="noStrike" baseline="0">
              <a:solidFill>
                <a:srgbClr val="000000"/>
              </a:solidFill>
              <a:latin typeface="Verdana"/>
            </a:rPr>
            <a:t>Muy </a:t>
          </a:r>
        </a:p>
        <a:p xmlns:a="http://schemas.openxmlformats.org/drawingml/2006/main">
          <a:pPr algn="ctr" rtl="0">
            <a:defRPr sz="1000"/>
          </a:pPr>
          <a:r>
            <a:rPr lang="es-CO" sz="700" b="0" i="0" u="none" strike="noStrike" baseline="0">
              <a:solidFill>
                <a:srgbClr val="000000"/>
              </a:solidFill>
              <a:latin typeface="Verdana"/>
            </a:rPr>
            <a:t>Satisfecho</a:t>
          </a:r>
        </a:p>
      </cdr:txBody>
    </cdr:sp>
  </cdr:relSizeAnchor>
</c:userShapes>
</file>

<file path=ppt/drawings/drawing6.xml><?xml version="1.0" encoding="utf-8"?>
<c:userShapes xmlns:c="http://schemas.openxmlformats.org/drawingml/2006/chart">
  <cdr:relSizeAnchor xmlns:cdr="http://schemas.openxmlformats.org/drawingml/2006/chartDrawing">
    <cdr:from>
      <cdr:x>0.09073</cdr:x>
      <cdr:y>0.74964</cdr:y>
    </cdr:from>
    <cdr:to>
      <cdr:x>0.5055</cdr:x>
      <cdr:y>0.74964</cdr:y>
    </cdr:to>
    <cdr:cxnSp macro="">
      <cdr:nvCxnSpPr>
        <cdr:cNvPr id="3" name="2 Conector recto"/>
        <cdr:cNvCxnSpPr/>
      </cdr:nvCxnSpPr>
      <cdr:spPr>
        <a:xfrm xmlns:a="http://schemas.openxmlformats.org/drawingml/2006/main" flipH="1">
          <a:off x="594519" y="2587352"/>
          <a:ext cx="2717899"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0.09073</cdr:x>
      <cdr:y>0.74964</cdr:y>
    </cdr:from>
    <cdr:to>
      <cdr:x>0.09073</cdr:x>
      <cdr:y>0.83309</cdr:y>
    </cdr:to>
    <cdr:cxnSp macro="">
      <cdr:nvCxnSpPr>
        <cdr:cNvPr id="5" name="4 Conector recto de flecha"/>
        <cdr:cNvCxnSpPr/>
      </cdr:nvCxnSpPr>
      <cdr:spPr>
        <a:xfrm xmlns:a="http://schemas.openxmlformats.org/drawingml/2006/main">
          <a:off x="594519" y="2587352"/>
          <a:ext cx="0" cy="288032"/>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0.02925</cdr:x>
      <cdr:y>0.76424</cdr:y>
    </cdr:from>
    <cdr:to>
      <cdr:x>0.98053</cdr:x>
      <cdr:y>1</cdr:y>
    </cdr:to>
    <cdr:sp macro="" textlink="">
      <cdr:nvSpPr>
        <cdr:cNvPr id="2" name="1 CuadroTexto"/>
        <cdr:cNvSpPr txBox="1"/>
      </cdr:nvSpPr>
      <cdr:spPr>
        <a:xfrm xmlns:a="http://schemas.openxmlformats.org/drawingml/2006/main">
          <a:off x="216430" y="2481522"/>
          <a:ext cx="7037825" cy="765535"/>
        </a:xfrm>
        <a:prstGeom xmlns:a="http://schemas.openxmlformats.org/drawingml/2006/main" prst="rect">
          <a:avLst/>
        </a:prstGeom>
        <a:solidFill xmlns:a="http://schemas.openxmlformats.org/drawingml/2006/main">
          <a:schemeClr val="lt1"/>
        </a:solidFill>
        <a:ln xmlns:a="http://schemas.openxmlformats.org/drawingml/2006/main" w="9525" cmpd="sng">
          <a:solidFill>
            <a:schemeClr val="bg1"/>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marL="0" indent="0">
            <a:buFont typeface="Arial" pitchFamily="34" charset="0"/>
            <a:buNone/>
          </a:pPr>
          <a:r>
            <a:rPr lang="es-CO" sz="900" dirty="0">
              <a:latin typeface="Arial" pitchFamily="34" charset="0"/>
              <a:cs typeface="Arial" pitchFamily="34" charset="0"/>
            </a:rPr>
            <a:t>Tres</a:t>
          </a:r>
          <a:r>
            <a:rPr lang="es-CO" sz="900" baseline="0" dirty="0">
              <a:latin typeface="Arial" pitchFamily="34" charset="0"/>
              <a:cs typeface="Arial" pitchFamily="34" charset="0"/>
            </a:rPr>
            <a:t> (3) asistentes </a:t>
          </a:r>
          <a:r>
            <a:rPr lang="es-CO" sz="900" baseline="0" dirty="0" smtClean="0">
              <a:latin typeface="Arial" pitchFamily="34" charset="0"/>
              <a:cs typeface="Arial" pitchFamily="34" charset="0"/>
            </a:rPr>
            <a:t>mostraron su inconformidad frente</a:t>
          </a:r>
          <a:r>
            <a:rPr lang="es-CO" sz="900" dirty="0" smtClean="0">
              <a:latin typeface="Arial" pitchFamily="34" charset="0"/>
              <a:cs typeface="Arial" pitchFamily="34" charset="0"/>
            </a:rPr>
            <a:t> a la capacitación brindada, dadas sus expectativas y proponen tener en cuenta para futuras presentaciones:</a:t>
          </a:r>
          <a:endParaRPr lang="es-CO" sz="900" dirty="0">
            <a:latin typeface="Arial" pitchFamily="34" charset="0"/>
            <a:cs typeface="Arial" pitchFamily="34" charset="0"/>
          </a:endParaRPr>
        </a:p>
        <a:p xmlns:a="http://schemas.openxmlformats.org/drawingml/2006/main">
          <a:pPr marL="171450" indent="-171450">
            <a:buFont typeface="Arial" pitchFamily="34" charset="0"/>
            <a:buChar char="•"/>
          </a:pPr>
          <a:r>
            <a:rPr lang="es-CO" sz="900" dirty="0">
              <a:latin typeface="Arial" pitchFamily="34" charset="0"/>
              <a:cs typeface="Arial" pitchFamily="34" charset="0"/>
            </a:rPr>
            <a:t>Profundizar en temas de PREDIS y Reservas Presupuestales.</a:t>
          </a:r>
        </a:p>
        <a:p xmlns:a="http://schemas.openxmlformats.org/drawingml/2006/main">
          <a:pPr marL="171450" indent="-171450">
            <a:buFont typeface="Arial" pitchFamily="34" charset="0"/>
            <a:buChar char="•"/>
          </a:pPr>
          <a:r>
            <a:rPr lang="es-CO" sz="900" dirty="0" smtClean="0">
              <a:latin typeface="Arial" pitchFamily="34" charset="0"/>
              <a:cs typeface="Arial" pitchFamily="34" charset="0"/>
            </a:rPr>
            <a:t>Mayor disponibilidad de tiempo para exponer y presentar </a:t>
          </a:r>
          <a:r>
            <a:rPr lang="es-CO" sz="900" dirty="0">
              <a:latin typeface="Arial" pitchFamily="34" charset="0"/>
              <a:cs typeface="Arial" pitchFamily="34" charset="0"/>
            </a:rPr>
            <a:t>todos </a:t>
          </a:r>
          <a:r>
            <a:rPr lang="es-CO" sz="900" dirty="0" smtClean="0">
              <a:latin typeface="Arial" pitchFamily="34" charset="0"/>
              <a:cs typeface="Arial" pitchFamily="34" charset="0"/>
            </a:rPr>
            <a:t>los temas de la </a:t>
          </a:r>
          <a:r>
            <a:rPr lang="es-CO" sz="900" baseline="0" dirty="0" smtClean="0">
              <a:latin typeface="Arial" pitchFamily="34" charset="0"/>
              <a:cs typeface="Arial" pitchFamily="34" charset="0"/>
            </a:rPr>
            <a:t>presentación.</a:t>
          </a:r>
          <a:endParaRPr lang="es-CO" sz="900" baseline="0" dirty="0">
            <a:latin typeface="Arial" pitchFamily="34" charset="0"/>
            <a:cs typeface="Arial" pitchFamily="34" charset="0"/>
          </a:endParaRPr>
        </a:p>
        <a:p xmlns:a="http://schemas.openxmlformats.org/drawingml/2006/main">
          <a:pPr marL="171450" indent="-171450">
            <a:buFont typeface="Arial" pitchFamily="34" charset="0"/>
            <a:buChar char="•"/>
          </a:pPr>
          <a:r>
            <a:rPr lang="es-CO" sz="900" baseline="0" dirty="0">
              <a:latin typeface="Arial" pitchFamily="34" charset="0"/>
              <a:cs typeface="Arial" pitchFamily="34" charset="0"/>
            </a:rPr>
            <a:t>Ahondar en los temas del Sistema General de Regalías. </a:t>
          </a:r>
          <a:endParaRPr lang="es-CO" sz="900" dirty="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72421" cy="4649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lvl1pPr>
          </a:lstStyle>
          <a:p>
            <a:pPr>
              <a:defRPr/>
            </a:pPr>
            <a:endParaRPr lang="es-ES"/>
          </a:p>
        </p:txBody>
      </p:sp>
      <p:sp>
        <p:nvSpPr>
          <p:cNvPr id="3075" name="Rectangle 3"/>
          <p:cNvSpPr>
            <a:spLocks noGrp="1" noChangeArrowheads="1"/>
          </p:cNvSpPr>
          <p:nvPr>
            <p:ph type="dt" sz="quarter" idx="1"/>
          </p:nvPr>
        </p:nvSpPr>
        <p:spPr bwMode="auto">
          <a:xfrm>
            <a:off x="3884027" y="1"/>
            <a:ext cx="2972421" cy="4649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pPr>
              <a:defRPr/>
            </a:pPr>
            <a:endParaRPr lang="es-ES"/>
          </a:p>
        </p:txBody>
      </p:sp>
      <p:sp>
        <p:nvSpPr>
          <p:cNvPr id="3076" name="Rectangle 4"/>
          <p:cNvSpPr>
            <a:spLocks noGrp="1" noChangeArrowheads="1"/>
          </p:cNvSpPr>
          <p:nvPr>
            <p:ph type="ftr" sz="quarter" idx="2"/>
          </p:nvPr>
        </p:nvSpPr>
        <p:spPr bwMode="auto">
          <a:xfrm>
            <a:off x="1" y="8829823"/>
            <a:ext cx="2972421" cy="46498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pPr>
              <a:defRPr/>
            </a:pPr>
            <a:endParaRPr lang="es-ES"/>
          </a:p>
        </p:txBody>
      </p:sp>
      <p:sp>
        <p:nvSpPr>
          <p:cNvPr id="3077" name="Rectangle 5"/>
          <p:cNvSpPr>
            <a:spLocks noGrp="1" noChangeArrowheads="1"/>
          </p:cNvSpPr>
          <p:nvPr>
            <p:ph type="sldNum" sz="quarter" idx="3"/>
          </p:nvPr>
        </p:nvSpPr>
        <p:spPr bwMode="auto">
          <a:xfrm>
            <a:off x="3884027" y="8829823"/>
            <a:ext cx="2972421" cy="46498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pPr>
              <a:defRPr/>
            </a:pPr>
            <a:fld id="{35550B4B-9773-45C9-8EBE-AB4A857C282B}" type="slidenum">
              <a:rPr lang="es-ES"/>
              <a:pPr>
                <a:defRPr/>
              </a:pPr>
              <a:t>‹Nº›</a:t>
            </a:fld>
            <a:endParaRPr lang="es-ES"/>
          </a:p>
        </p:txBody>
      </p:sp>
    </p:spTree>
    <p:extLst>
      <p:ext uri="{BB962C8B-B14F-4D97-AF65-F5344CB8AC3E}">
        <p14:creationId xmlns:p14="http://schemas.microsoft.com/office/powerpoint/2010/main" val="1921351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72421" cy="4649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lvl1pPr>
          </a:lstStyle>
          <a:p>
            <a:pPr>
              <a:defRPr/>
            </a:pPr>
            <a:endParaRPr lang="es-ES"/>
          </a:p>
        </p:txBody>
      </p:sp>
      <p:sp>
        <p:nvSpPr>
          <p:cNvPr id="2051" name="Rectangle 3"/>
          <p:cNvSpPr>
            <a:spLocks noGrp="1" noChangeArrowheads="1"/>
          </p:cNvSpPr>
          <p:nvPr>
            <p:ph type="dt" idx="1"/>
          </p:nvPr>
        </p:nvSpPr>
        <p:spPr bwMode="auto">
          <a:xfrm>
            <a:off x="3884027" y="1"/>
            <a:ext cx="2972421" cy="4649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pPr>
              <a:defRPr/>
            </a:pPr>
            <a:endParaRPr lang="es-ES"/>
          </a:p>
        </p:txBody>
      </p:sp>
      <p:sp>
        <p:nvSpPr>
          <p:cNvPr id="23556" name="Rectangle 4"/>
          <p:cNvSpPr>
            <a:spLocks noGrp="1" noRot="1" noChangeAspect="1" noChangeArrowheads="1" noTextEdit="1"/>
          </p:cNvSpPr>
          <p:nvPr>
            <p:ph type="sldImg" idx="2"/>
          </p:nvPr>
        </p:nvSpPr>
        <p:spPr bwMode="auto">
          <a:xfrm>
            <a:off x="1108075" y="698500"/>
            <a:ext cx="4641850" cy="34829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686421" y="4416510"/>
            <a:ext cx="5485158" cy="418322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054" name="Rectangle 6"/>
          <p:cNvSpPr>
            <a:spLocks noGrp="1" noChangeArrowheads="1"/>
          </p:cNvSpPr>
          <p:nvPr>
            <p:ph type="ftr" sz="quarter" idx="4"/>
          </p:nvPr>
        </p:nvSpPr>
        <p:spPr bwMode="auto">
          <a:xfrm>
            <a:off x="1" y="8829823"/>
            <a:ext cx="2972421" cy="46498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pPr>
              <a:defRPr/>
            </a:pPr>
            <a:endParaRPr lang="es-ES"/>
          </a:p>
        </p:txBody>
      </p:sp>
      <p:sp>
        <p:nvSpPr>
          <p:cNvPr id="2055" name="Rectangle 7"/>
          <p:cNvSpPr>
            <a:spLocks noGrp="1" noChangeArrowheads="1"/>
          </p:cNvSpPr>
          <p:nvPr>
            <p:ph type="sldNum" sz="quarter" idx="5"/>
          </p:nvPr>
        </p:nvSpPr>
        <p:spPr bwMode="auto">
          <a:xfrm>
            <a:off x="3884027" y="8829823"/>
            <a:ext cx="2972421" cy="46498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pPr>
              <a:defRPr/>
            </a:pPr>
            <a:fld id="{9B5AD04F-DA66-4A5D-B191-3481266ECDE2}" type="slidenum">
              <a:rPr lang="es-ES"/>
              <a:pPr>
                <a:defRPr/>
              </a:pPr>
              <a:t>‹Nº›</a:t>
            </a:fld>
            <a:endParaRPr lang="es-ES"/>
          </a:p>
        </p:txBody>
      </p:sp>
    </p:spTree>
    <p:extLst>
      <p:ext uri="{BB962C8B-B14F-4D97-AF65-F5344CB8AC3E}">
        <p14:creationId xmlns:p14="http://schemas.microsoft.com/office/powerpoint/2010/main" val="3620565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FECBA5-18F8-497F-80D0-5E5C5D6F5E4D}" type="slidenum">
              <a:rPr lang="es-ES" smtClean="0"/>
              <a:pPr eaLnBrk="1" hangingPunct="1"/>
              <a:t>1</a:t>
            </a:fld>
            <a:endParaRPr lang="es-ES" smtClean="0"/>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792575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5A5C50-3C57-494F-A5E9-CCA0C26FF026}" type="slidenum">
              <a:rPr lang="es-ES" smtClean="0"/>
              <a:pPr eaLnBrk="1" hangingPunct="1"/>
              <a:t>10</a:t>
            </a:fld>
            <a:endParaRPr lang="es-ES" smtClean="0"/>
          </a:p>
        </p:txBody>
      </p:sp>
      <p:sp>
        <p:nvSpPr>
          <p:cNvPr id="32771" name="Rectangle 2"/>
          <p:cNvSpPr>
            <a:spLocks noGrp="1" noRot="1" noChangeAspect="1" noChangeArrowheads="1" noTextEdit="1"/>
          </p:cNvSpPr>
          <p:nvPr>
            <p:ph type="sldImg"/>
          </p:nvPr>
        </p:nvSpPr>
        <p:spPr>
          <a:ln cap="fla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2347157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9CEDD3-832F-45AE-8D8C-42EBF4EB2164}" type="slidenum">
              <a:rPr lang="es-ES" smtClean="0"/>
              <a:pPr eaLnBrk="1" hangingPunct="1"/>
              <a:t>11</a:t>
            </a:fld>
            <a:endParaRPr lang="es-ES" smtClean="0"/>
          </a:p>
        </p:txBody>
      </p:sp>
      <p:sp>
        <p:nvSpPr>
          <p:cNvPr id="33795" name="Rectangle 2"/>
          <p:cNvSpPr>
            <a:spLocks noGrp="1" noRot="1" noChangeAspect="1" noChangeArrowheads="1" noTextEdit="1"/>
          </p:cNvSpPr>
          <p:nvPr>
            <p:ph type="sldImg"/>
          </p:nvPr>
        </p:nvSpPr>
        <p:spPr>
          <a:ln cap="flat"/>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442777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347F36-2937-4DBE-A066-D115456D58B1}" type="slidenum">
              <a:rPr lang="es-ES" smtClean="0"/>
              <a:pPr eaLnBrk="1" hangingPunct="1"/>
              <a:t>12</a:t>
            </a:fld>
            <a:endParaRPr lang="es-ES" smtClean="0"/>
          </a:p>
        </p:txBody>
      </p:sp>
      <p:sp>
        <p:nvSpPr>
          <p:cNvPr id="34819" name="Rectangle 2"/>
          <p:cNvSpPr>
            <a:spLocks noGrp="1" noRot="1" noChangeAspect="1" noChangeArrowheads="1" noTextEdit="1"/>
          </p:cNvSpPr>
          <p:nvPr>
            <p:ph type="sldImg"/>
          </p:nvPr>
        </p:nvSpPr>
        <p:spPr>
          <a:ln cap="flat"/>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1790272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CF4582-D50A-4CB6-8A64-78A7857BE62F}" type="slidenum">
              <a:rPr lang="es-ES" smtClean="0"/>
              <a:pPr eaLnBrk="1" hangingPunct="1"/>
              <a:t>13</a:t>
            </a:fld>
            <a:endParaRPr lang="es-ES" smtClean="0"/>
          </a:p>
        </p:txBody>
      </p:sp>
      <p:sp>
        <p:nvSpPr>
          <p:cNvPr id="35843" name="Rectangle 2"/>
          <p:cNvSpPr>
            <a:spLocks noGrp="1" noRot="1" noChangeAspect="1" noChangeArrowheads="1" noTextEdit="1"/>
          </p:cNvSpPr>
          <p:nvPr>
            <p:ph type="sldImg"/>
          </p:nvPr>
        </p:nvSpPr>
        <p:spPr>
          <a:ln cap="flat"/>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1539643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3D8295-63D6-45D6-A78C-39ACE5FF2CC1}" type="slidenum">
              <a:rPr lang="es-ES" smtClean="0"/>
              <a:pPr eaLnBrk="1" hangingPunct="1"/>
              <a:t>14</a:t>
            </a:fld>
            <a:endParaRPr lang="es-ES" smtClean="0"/>
          </a:p>
        </p:txBody>
      </p:sp>
      <p:sp>
        <p:nvSpPr>
          <p:cNvPr id="36867" name="Rectangle 2"/>
          <p:cNvSpPr>
            <a:spLocks noGrp="1" noRot="1" noChangeAspect="1" noChangeArrowheads="1" noTextEdit="1"/>
          </p:cNvSpPr>
          <p:nvPr>
            <p:ph type="sldImg"/>
          </p:nvPr>
        </p:nvSpPr>
        <p:spPr>
          <a:ln cap="flat"/>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880538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A44EBF-3B58-4334-AB30-DBC5C16D0B38}" type="slidenum">
              <a:rPr lang="es-ES" smtClean="0"/>
              <a:pPr eaLnBrk="1" hangingPunct="1"/>
              <a:t>15</a:t>
            </a:fld>
            <a:endParaRPr lang="es-ES" smtClean="0"/>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4273321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FD08AE-324A-4B3A-B98F-4B1E7CE6926D}" type="slidenum">
              <a:rPr lang="es-ES" smtClean="0"/>
              <a:pPr eaLnBrk="1" hangingPunct="1"/>
              <a:t>2</a:t>
            </a:fld>
            <a:endParaRPr lang="es-ES" smtClean="0"/>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415814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3C25B2-91F0-407D-95C9-09BBCED73317}" type="slidenum">
              <a:rPr lang="es-ES" smtClean="0"/>
              <a:pPr eaLnBrk="1" hangingPunct="1"/>
              <a:t>3</a:t>
            </a:fld>
            <a:endParaRPr lang="es-ES" smtClean="0"/>
          </a:p>
        </p:txBody>
      </p:sp>
      <p:sp>
        <p:nvSpPr>
          <p:cNvPr id="26627" name="Rectangle 2"/>
          <p:cNvSpPr>
            <a:spLocks noGrp="1" noRot="1" noChangeAspect="1" noChangeArrowheads="1" noTextEdit="1"/>
          </p:cNvSpPr>
          <p:nvPr>
            <p:ph type="sldImg"/>
          </p:nvPr>
        </p:nvSpPr>
        <p:spPr>
          <a:ln cap="flat"/>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18514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3C25B2-91F0-407D-95C9-09BBCED73317}" type="slidenum">
              <a:rPr lang="es-ES" smtClean="0"/>
              <a:pPr eaLnBrk="1" hangingPunct="1"/>
              <a:t>4</a:t>
            </a:fld>
            <a:endParaRPr lang="es-ES" smtClean="0"/>
          </a:p>
        </p:txBody>
      </p:sp>
      <p:sp>
        <p:nvSpPr>
          <p:cNvPr id="26627" name="Rectangle 2"/>
          <p:cNvSpPr>
            <a:spLocks noGrp="1" noRot="1" noChangeAspect="1" noChangeArrowheads="1" noTextEdit="1"/>
          </p:cNvSpPr>
          <p:nvPr>
            <p:ph type="sldImg"/>
          </p:nvPr>
        </p:nvSpPr>
        <p:spPr>
          <a:ln cap="flat"/>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199147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369C2E-2B29-4696-BCBD-B8F65B84A24D}" type="slidenum">
              <a:rPr lang="es-ES" smtClean="0"/>
              <a:pPr eaLnBrk="1" hangingPunct="1"/>
              <a:t>5</a:t>
            </a:fld>
            <a:endParaRPr lang="es-ES" smtClean="0"/>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248413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C5D763-352B-4D1C-8394-B4A2842F89E1}" type="slidenum">
              <a:rPr lang="es-ES" smtClean="0"/>
              <a:pPr eaLnBrk="1" hangingPunct="1"/>
              <a:t>6</a:t>
            </a:fld>
            <a:endParaRPr lang="es-ES" smtClean="0"/>
          </a:p>
        </p:txBody>
      </p:sp>
      <p:sp>
        <p:nvSpPr>
          <p:cNvPr id="28675" name="Rectangle 2"/>
          <p:cNvSpPr>
            <a:spLocks noGrp="1" noRot="1" noChangeAspect="1" noChangeArrowheads="1" noTextEdit="1"/>
          </p:cNvSpPr>
          <p:nvPr>
            <p:ph type="sldImg"/>
          </p:nvPr>
        </p:nvSpPr>
        <p:spPr>
          <a:ln cap="flat"/>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149722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346463-C368-4640-A45A-45B599D41DD6}" type="slidenum">
              <a:rPr lang="es-ES" smtClean="0"/>
              <a:pPr eaLnBrk="1" hangingPunct="1"/>
              <a:t>7</a:t>
            </a:fld>
            <a:endParaRPr lang="es-ES" smtClean="0"/>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564373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BD4074-EEF1-4B4C-9472-4288110A12BC}" type="slidenum">
              <a:rPr lang="es-ES" smtClean="0"/>
              <a:pPr eaLnBrk="1" hangingPunct="1"/>
              <a:t>8</a:t>
            </a:fld>
            <a:endParaRPr lang="es-ES" smtClean="0"/>
          </a:p>
        </p:txBody>
      </p:sp>
      <p:sp>
        <p:nvSpPr>
          <p:cNvPr id="30723" name="Rectangle 2"/>
          <p:cNvSpPr>
            <a:spLocks noGrp="1" noRot="1" noChangeAspect="1" noChangeArrowheads="1" noTextEdit="1"/>
          </p:cNvSpPr>
          <p:nvPr>
            <p:ph type="sldImg"/>
          </p:nvPr>
        </p:nvSpPr>
        <p:spPr>
          <a:ln cap="flat"/>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383180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68DAF7-34B5-4AC7-8DAD-DE704F928181}" type="slidenum">
              <a:rPr lang="es-ES" smtClean="0"/>
              <a:pPr eaLnBrk="1" hangingPunct="1"/>
              <a:t>9</a:t>
            </a:fld>
            <a:endParaRPr lang="es-ES" smtClean="0"/>
          </a:p>
        </p:txBody>
      </p:sp>
      <p:sp>
        <p:nvSpPr>
          <p:cNvPr id="31747" name="Rectangle 2"/>
          <p:cNvSpPr>
            <a:spLocks noGrp="1" noRot="1" noChangeAspect="1" noChangeArrowheads="1" noTextEdit="1"/>
          </p:cNvSpPr>
          <p:nvPr>
            <p:ph type="sldImg"/>
          </p:nvPr>
        </p:nvSpPr>
        <p:spPr>
          <a:ln cap="flat"/>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O" smtClean="0"/>
          </a:p>
        </p:txBody>
      </p:sp>
    </p:spTree>
    <p:extLst>
      <p:ext uri="{BB962C8B-B14F-4D97-AF65-F5344CB8AC3E}">
        <p14:creationId xmlns:p14="http://schemas.microsoft.com/office/powerpoint/2010/main" val="2793918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6A4812C9-219F-41C1-993F-CA3E68EDFC18}" type="datetimeFigureOut">
              <a:rPr lang="es-CO"/>
              <a:pPr>
                <a:defRPr/>
              </a:pPr>
              <a:t>28/11/2013</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837DE5F0-33A2-4F14-8862-DF71BB2B2142}" type="slidenum">
              <a:rPr lang="es-CO"/>
              <a:pPr>
                <a:defRPr/>
              </a:pPr>
              <a:t>‹Nº›</a:t>
            </a:fld>
            <a:endParaRPr lang="es-CO"/>
          </a:p>
        </p:txBody>
      </p:sp>
    </p:spTree>
    <p:extLst>
      <p:ext uri="{BB962C8B-B14F-4D97-AF65-F5344CB8AC3E}">
        <p14:creationId xmlns:p14="http://schemas.microsoft.com/office/powerpoint/2010/main" val="34178597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7DFC552A-AF89-46FD-A8F3-504C4C97E1B1}" type="datetimeFigureOut">
              <a:rPr lang="es-CO"/>
              <a:pPr>
                <a:defRPr/>
              </a:pPr>
              <a:t>28/11/2013</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D552621E-FC1E-40BC-B949-074801245F5B}" type="slidenum">
              <a:rPr lang="es-CO"/>
              <a:pPr>
                <a:defRPr/>
              </a:pPr>
              <a:t>‹Nº›</a:t>
            </a:fld>
            <a:endParaRPr lang="es-CO"/>
          </a:p>
        </p:txBody>
      </p:sp>
    </p:spTree>
    <p:extLst>
      <p:ext uri="{BB962C8B-B14F-4D97-AF65-F5344CB8AC3E}">
        <p14:creationId xmlns:p14="http://schemas.microsoft.com/office/powerpoint/2010/main" val="349255314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5AC0571D-12EC-46AA-8268-0AECB8D3648E}" type="datetimeFigureOut">
              <a:rPr lang="es-CO"/>
              <a:pPr>
                <a:defRPr/>
              </a:pPr>
              <a:t>28/11/2013</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BBF4BA54-5877-42AD-A743-2039E0DFEC54}" type="slidenum">
              <a:rPr lang="es-CO"/>
              <a:pPr>
                <a:defRPr/>
              </a:pPr>
              <a:t>‹Nº›</a:t>
            </a:fld>
            <a:endParaRPr lang="es-CO"/>
          </a:p>
        </p:txBody>
      </p:sp>
    </p:spTree>
    <p:extLst>
      <p:ext uri="{BB962C8B-B14F-4D97-AF65-F5344CB8AC3E}">
        <p14:creationId xmlns:p14="http://schemas.microsoft.com/office/powerpoint/2010/main" val="96158481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a:prstGeom prst="rect">
            <a:avLst/>
          </a:prstGeom>
        </p:spPr>
        <p:txBody>
          <a:bodyPr rtlCol="0">
            <a:normAutofit/>
          </a:bodyPr>
          <a:lstStyle/>
          <a:p>
            <a:pPr lvl="0"/>
            <a:endParaRPr lang="es-ES" noProof="0" smtClean="0"/>
          </a:p>
        </p:txBody>
      </p:sp>
    </p:spTree>
    <p:extLst>
      <p:ext uri="{BB962C8B-B14F-4D97-AF65-F5344CB8AC3E}">
        <p14:creationId xmlns:p14="http://schemas.microsoft.com/office/powerpoint/2010/main" val="22013446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248B3142-9FE3-4FB3-881A-30D779A4E816}" type="datetimeFigureOut">
              <a:rPr lang="es-CO"/>
              <a:pPr>
                <a:defRPr/>
              </a:pPr>
              <a:t>28/11/2013</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C9462163-7E59-4345-97E5-50DAB6B86EA4}" type="slidenum">
              <a:rPr lang="es-CO"/>
              <a:pPr>
                <a:defRPr/>
              </a:pPr>
              <a:t>‹Nº›</a:t>
            </a:fld>
            <a:endParaRPr lang="es-CO"/>
          </a:p>
        </p:txBody>
      </p:sp>
    </p:spTree>
    <p:extLst>
      <p:ext uri="{BB962C8B-B14F-4D97-AF65-F5344CB8AC3E}">
        <p14:creationId xmlns:p14="http://schemas.microsoft.com/office/powerpoint/2010/main" val="7457662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58E735D-0B8E-4294-A9BE-6D85B4556FB8}" type="datetimeFigureOut">
              <a:rPr lang="es-CO"/>
              <a:pPr>
                <a:defRPr/>
              </a:pPr>
              <a:t>28/11/2013</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50245D96-4391-4102-B434-CB26D2C91893}" type="slidenum">
              <a:rPr lang="es-CO"/>
              <a:pPr>
                <a:defRPr/>
              </a:pPr>
              <a:t>‹Nº›</a:t>
            </a:fld>
            <a:endParaRPr lang="es-CO"/>
          </a:p>
        </p:txBody>
      </p:sp>
    </p:spTree>
    <p:extLst>
      <p:ext uri="{BB962C8B-B14F-4D97-AF65-F5344CB8AC3E}">
        <p14:creationId xmlns:p14="http://schemas.microsoft.com/office/powerpoint/2010/main" val="162523109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fld id="{32A2183C-D483-4BCE-8EB6-E8CB61EC2969}" type="datetimeFigureOut">
              <a:rPr lang="es-CO"/>
              <a:pPr>
                <a:defRPr/>
              </a:pPr>
              <a:t>28/11/2013</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AC08ABE7-45C4-4217-BAD4-3543861916F1}" type="slidenum">
              <a:rPr lang="es-CO"/>
              <a:pPr>
                <a:defRPr/>
              </a:pPr>
              <a:t>‹Nº›</a:t>
            </a:fld>
            <a:endParaRPr lang="es-CO"/>
          </a:p>
        </p:txBody>
      </p:sp>
    </p:spTree>
    <p:extLst>
      <p:ext uri="{BB962C8B-B14F-4D97-AF65-F5344CB8AC3E}">
        <p14:creationId xmlns:p14="http://schemas.microsoft.com/office/powerpoint/2010/main" val="128777707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fld id="{DF1287A4-8DAC-4181-93E8-0F42B8760DDE}" type="datetimeFigureOut">
              <a:rPr lang="es-CO"/>
              <a:pPr>
                <a:defRPr/>
              </a:pPr>
              <a:t>28/11/2013</a:t>
            </a:fld>
            <a:endParaRPr lang="es-CO"/>
          </a:p>
        </p:txBody>
      </p:sp>
      <p:sp>
        <p:nvSpPr>
          <p:cNvPr id="8" name="4 Marcador de pie de página"/>
          <p:cNvSpPr>
            <a:spLocks noGrp="1"/>
          </p:cNvSpPr>
          <p:nvPr>
            <p:ph type="ftr" sz="quarter" idx="11"/>
          </p:nvPr>
        </p:nvSpPr>
        <p:spPr/>
        <p:txBody>
          <a:bodyPr/>
          <a:lstStyle>
            <a:lvl1pPr>
              <a:defRPr/>
            </a:lvl1pPr>
          </a:lstStyle>
          <a:p>
            <a:pPr>
              <a:defRPr/>
            </a:pPr>
            <a:endParaRPr lang="es-CO"/>
          </a:p>
        </p:txBody>
      </p:sp>
      <p:sp>
        <p:nvSpPr>
          <p:cNvPr id="9" name="5 Marcador de número de diapositiva"/>
          <p:cNvSpPr>
            <a:spLocks noGrp="1"/>
          </p:cNvSpPr>
          <p:nvPr>
            <p:ph type="sldNum" sz="quarter" idx="12"/>
          </p:nvPr>
        </p:nvSpPr>
        <p:spPr/>
        <p:txBody>
          <a:bodyPr/>
          <a:lstStyle>
            <a:lvl1pPr>
              <a:defRPr/>
            </a:lvl1pPr>
          </a:lstStyle>
          <a:p>
            <a:pPr>
              <a:defRPr/>
            </a:pPr>
            <a:fld id="{6D230FBF-3A8B-47D4-9154-1848DAE7780B}" type="slidenum">
              <a:rPr lang="es-CO"/>
              <a:pPr>
                <a:defRPr/>
              </a:pPr>
              <a:t>‹Nº›</a:t>
            </a:fld>
            <a:endParaRPr lang="es-CO"/>
          </a:p>
        </p:txBody>
      </p:sp>
    </p:spTree>
    <p:extLst>
      <p:ext uri="{BB962C8B-B14F-4D97-AF65-F5344CB8AC3E}">
        <p14:creationId xmlns:p14="http://schemas.microsoft.com/office/powerpoint/2010/main" val="288441978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7834C1B9-7915-4960-96C7-64A8ABEB2759}" type="datetimeFigureOut">
              <a:rPr lang="es-CO"/>
              <a:pPr>
                <a:defRPr/>
              </a:pPr>
              <a:t>28/11/2013</a:t>
            </a:fld>
            <a:endParaRPr lang="es-CO"/>
          </a:p>
        </p:txBody>
      </p:sp>
      <p:sp>
        <p:nvSpPr>
          <p:cNvPr id="4" name="4 Marcador de pie de página"/>
          <p:cNvSpPr>
            <a:spLocks noGrp="1"/>
          </p:cNvSpPr>
          <p:nvPr>
            <p:ph type="ftr" sz="quarter" idx="11"/>
          </p:nvPr>
        </p:nvSpPr>
        <p:spPr/>
        <p:txBody>
          <a:bodyPr/>
          <a:lstStyle>
            <a:lvl1pPr>
              <a:defRPr/>
            </a:lvl1pPr>
          </a:lstStyle>
          <a:p>
            <a:pPr>
              <a:defRPr/>
            </a:pPr>
            <a:endParaRPr lang="es-CO"/>
          </a:p>
        </p:txBody>
      </p:sp>
      <p:sp>
        <p:nvSpPr>
          <p:cNvPr id="5" name="5 Marcador de número de diapositiva"/>
          <p:cNvSpPr>
            <a:spLocks noGrp="1"/>
          </p:cNvSpPr>
          <p:nvPr>
            <p:ph type="sldNum" sz="quarter" idx="12"/>
          </p:nvPr>
        </p:nvSpPr>
        <p:spPr/>
        <p:txBody>
          <a:bodyPr/>
          <a:lstStyle>
            <a:lvl1pPr>
              <a:defRPr/>
            </a:lvl1pPr>
          </a:lstStyle>
          <a:p>
            <a:pPr>
              <a:defRPr/>
            </a:pPr>
            <a:fld id="{B5EFF74E-A183-4E09-840D-F41EEE935394}" type="slidenum">
              <a:rPr lang="es-CO"/>
              <a:pPr>
                <a:defRPr/>
              </a:pPr>
              <a:t>‹Nº›</a:t>
            </a:fld>
            <a:endParaRPr lang="es-CO"/>
          </a:p>
        </p:txBody>
      </p:sp>
    </p:spTree>
    <p:extLst>
      <p:ext uri="{BB962C8B-B14F-4D97-AF65-F5344CB8AC3E}">
        <p14:creationId xmlns:p14="http://schemas.microsoft.com/office/powerpoint/2010/main" val="22492385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643138E-0886-4FBC-B371-76FDCE30206A}" type="datetimeFigureOut">
              <a:rPr lang="es-CO"/>
              <a:pPr>
                <a:defRPr/>
              </a:pPr>
              <a:t>28/11/2013</a:t>
            </a:fld>
            <a:endParaRPr lang="es-CO"/>
          </a:p>
        </p:txBody>
      </p:sp>
      <p:sp>
        <p:nvSpPr>
          <p:cNvPr id="3" name="4 Marcador de pie de página"/>
          <p:cNvSpPr>
            <a:spLocks noGrp="1"/>
          </p:cNvSpPr>
          <p:nvPr>
            <p:ph type="ftr" sz="quarter" idx="11"/>
          </p:nvPr>
        </p:nvSpPr>
        <p:spPr/>
        <p:txBody>
          <a:bodyPr/>
          <a:lstStyle>
            <a:lvl1pPr>
              <a:defRPr/>
            </a:lvl1pPr>
          </a:lstStyle>
          <a:p>
            <a:pPr>
              <a:defRPr/>
            </a:pPr>
            <a:endParaRPr lang="es-CO"/>
          </a:p>
        </p:txBody>
      </p:sp>
      <p:sp>
        <p:nvSpPr>
          <p:cNvPr id="4" name="5 Marcador de número de diapositiva"/>
          <p:cNvSpPr>
            <a:spLocks noGrp="1"/>
          </p:cNvSpPr>
          <p:nvPr>
            <p:ph type="sldNum" sz="quarter" idx="12"/>
          </p:nvPr>
        </p:nvSpPr>
        <p:spPr/>
        <p:txBody>
          <a:bodyPr/>
          <a:lstStyle>
            <a:lvl1pPr>
              <a:defRPr/>
            </a:lvl1pPr>
          </a:lstStyle>
          <a:p>
            <a:pPr>
              <a:defRPr/>
            </a:pPr>
            <a:fld id="{018849D5-2D03-4DFE-878F-41557D52CA5D}" type="slidenum">
              <a:rPr lang="es-CO"/>
              <a:pPr>
                <a:defRPr/>
              </a:pPr>
              <a:t>‹Nº›</a:t>
            </a:fld>
            <a:endParaRPr lang="es-CO"/>
          </a:p>
        </p:txBody>
      </p:sp>
    </p:spTree>
    <p:extLst>
      <p:ext uri="{BB962C8B-B14F-4D97-AF65-F5344CB8AC3E}">
        <p14:creationId xmlns:p14="http://schemas.microsoft.com/office/powerpoint/2010/main" val="244798061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3EEEB5C-D82E-40E7-9B6A-430B851CF8C4}" type="datetimeFigureOut">
              <a:rPr lang="es-CO"/>
              <a:pPr>
                <a:defRPr/>
              </a:pPr>
              <a:t>28/11/2013</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CDA487FC-CADF-4250-9727-E109B0081D77}" type="slidenum">
              <a:rPr lang="es-CO"/>
              <a:pPr>
                <a:defRPr/>
              </a:pPr>
              <a:t>‹Nº›</a:t>
            </a:fld>
            <a:endParaRPr lang="es-CO"/>
          </a:p>
        </p:txBody>
      </p:sp>
    </p:spTree>
    <p:extLst>
      <p:ext uri="{BB962C8B-B14F-4D97-AF65-F5344CB8AC3E}">
        <p14:creationId xmlns:p14="http://schemas.microsoft.com/office/powerpoint/2010/main" val="38592094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16E89BA-6F54-48BD-8F1C-9AF0D502E0FF}" type="datetimeFigureOut">
              <a:rPr lang="es-CO"/>
              <a:pPr>
                <a:defRPr/>
              </a:pPr>
              <a:t>28/11/2013</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4E437FAF-0340-4C42-9D60-B7D997061291}" type="slidenum">
              <a:rPr lang="es-CO"/>
              <a:pPr>
                <a:defRPr/>
              </a:pPr>
              <a:t>‹Nº›</a:t>
            </a:fld>
            <a:endParaRPr lang="es-CO"/>
          </a:p>
        </p:txBody>
      </p:sp>
    </p:spTree>
    <p:extLst>
      <p:ext uri="{BB962C8B-B14F-4D97-AF65-F5344CB8AC3E}">
        <p14:creationId xmlns:p14="http://schemas.microsoft.com/office/powerpoint/2010/main" val="279486049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436A4F6-09D2-4F3C-B715-D2C755BD05A0}" type="datetimeFigureOut">
              <a:rPr lang="es-CO"/>
              <a:pPr>
                <a:defRPr/>
              </a:pPr>
              <a:t>28/11/2013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079C33-9639-40A1-8058-DA7C60A4E2B6}"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8"/>
          <p:cNvSpPr>
            <a:spLocks noChangeArrowheads="1"/>
          </p:cNvSpPr>
          <p:nvPr/>
        </p:nvSpPr>
        <p:spPr bwMode="auto">
          <a:xfrm>
            <a:off x="2592388" y="3068638"/>
            <a:ext cx="205263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3075"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8" name="Text Box 8"/>
          <p:cNvSpPr txBox="1">
            <a:spLocks noChangeArrowheads="1"/>
          </p:cNvSpPr>
          <p:nvPr/>
        </p:nvSpPr>
        <p:spPr bwMode="auto">
          <a:xfrm>
            <a:off x="3860203" y="43656"/>
            <a:ext cx="484346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marL="457200" eaLnBrk="0" fontAlgn="base" hangingPunct="0">
              <a:spcBef>
                <a:spcPct val="0"/>
              </a:spcBef>
              <a:spcAft>
                <a:spcPct val="0"/>
              </a:spcAft>
              <a:defRPr>
                <a:solidFill>
                  <a:schemeClr val="tx1"/>
                </a:solidFill>
                <a:latin typeface="Arial" charset="0"/>
                <a:cs typeface="Arial" charset="0"/>
              </a:defRPr>
            </a:lvl6pPr>
            <a:lvl7pPr marL="914400" eaLnBrk="0" fontAlgn="base" hangingPunct="0">
              <a:spcBef>
                <a:spcPct val="0"/>
              </a:spcBef>
              <a:spcAft>
                <a:spcPct val="0"/>
              </a:spcAft>
              <a:defRPr>
                <a:solidFill>
                  <a:schemeClr val="tx1"/>
                </a:solidFill>
                <a:latin typeface="Arial" charset="0"/>
                <a:cs typeface="Arial" charset="0"/>
              </a:defRPr>
            </a:lvl7pPr>
            <a:lvl8pPr marL="1371600" eaLnBrk="0" fontAlgn="base" hangingPunct="0">
              <a:spcBef>
                <a:spcPct val="0"/>
              </a:spcBef>
              <a:spcAft>
                <a:spcPct val="0"/>
              </a:spcAft>
              <a:defRPr>
                <a:solidFill>
                  <a:schemeClr val="tx1"/>
                </a:solidFill>
                <a:latin typeface="Arial" charset="0"/>
                <a:cs typeface="Arial" charset="0"/>
              </a:defRPr>
            </a:lvl8pPr>
            <a:lvl9pPr marL="1828800" eaLnBrk="0" fontAlgn="base" hangingPunct="0">
              <a:spcBef>
                <a:spcPct val="0"/>
              </a:spcBef>
              <a:spcAft>
                <a:spcPct val="0"/>
              </a:spcAft>
              <a:defRPr>
                <a:solidFill>
                  <a:schemeClr val="tx1"/>
                </a:solidFill>
                <a:latin typeface="Arial" charset="0"/>
                <a:cs typeface="Arial" charset="0"/>
              </a:defRPr>
            </a:lvl9pPr>
          </a:lstStyle>
          <a:p>
            <a:pPr algn="r" eaLnBrk="1" hangingPunct="1"/>
            <a:r>
              <a:rPr lang="es-CO" sz="3200" dirty="0">
                <a:solidFill>
                  <a:schemeClr val="bg1"/>
                </a:solidFill>
                <a:effectLst>
                  <a:outerShdw blurRad="38100" dist="38100" dir="2700000" algn="tl">
                    <a:srgbClr val="C0C0C0"/>
                  </a:outerShdw>
                </a:effectLst>
                <a:latin typeface="Verdana" pitchFamily="34" charset="0"/>
              </a:rPr>
              <a:t>OBJETIVO GENERAL</a:t>
            </a:r>
          </a:p>
        </p:txBody>
      </p:sp>
      <p:sp>
        <p:nvSpPr>
          <p:cNvPr id="12" name="Rectangle 9"/>
          <p:cNvSpPr>
            <a:spLocks noChangeArrowheads="1"/>
          </p:cNvSpPr>
          <p:nvPr/>
        </p:nvSpPr>
        <p:spPr bwMode="auto">
          <a:xfrm>
            <a:off x="569804" y="836712"/>
            <a:ext cx="8445252"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hangingPunct="0">
              <a:lnSpc>
                <a:spcPct val="80000"/>
              </a:lnSpc>
              <a:spcBef>
                <a:spcPct val="20000"/>
              </a:spcBef>
              <a:buClr>
                <a:schemeClr val="bg2"/>
              </a:buClr>
              <a:buSzPct val="75000"/>
              <a:buFont typeface="Wingdings" pitchFamily="2" charset="2"/>
              <a:buNone/>
            </a:pPr>
            <a:r>
              <a:rPr lang="es-ES" dirty="0">
                <a:solidFill>
                  <a:srgbClr val="000000"/>
                </a:solidFill>
                <a:latin typeface="Verdana" pitchFamily="34" charset="0"/>
                <a:cs typeface="Times New Roman" pitchFamily="18" charset="0"/>
              </a:rPr>
              <a:t>Establecer el nivel de satisfacción de los clientes del servicio de gestión presupuestal de la Dirección Distrital de Presupuesto de la Secretaría Distrital de Hacienda, en cuanto al proceso de asesoría y capacitación técnica de </a:t>
            </a:r>
            <a:r>
              <a:rPr lang="es-ES" dirty="0" smtClean="0">
                <a:solidFill>
                  <a:srgbClr val="000000"/>
                </a:solidFill>
                <a:latin typeface="Verdana" pitchFamily="34" charset="0"/>
                <a:cs typeface="Times New Roman" pitchFamily="18" charset="0"/>
              </a:rPr>
              <a:t>presupuesto. En tal sentido y atendiendo las siguientes recomendaciones para la mejora formuladas por las Entidades Distritales en la encuesta de satisfacción 2012:</a:t>
            </a:r>
          </a:p>
          <a:p>
            <a:pPr algn="just" eaLnBrk="0" hangingPunct="0">
              <a:lnSpc>
                <a:spcPct val="80000"/>
              </a:lnSpc>
              <a:spcBef>
                <a:spcPct val="20000"/>
              </a:spcBef>
              <a:buClr>
                <a:schemeClr val="bg2"/>
              </a:buClr>
              <a:buSzPct val="75000"/>
              <a:buFont typeface="Wingdings" pitchFamily="2" charset="2"/>
              <a:buNone/>
            </a:pPr>
            <a:endParaRPr lang="es-ES" dirty="0">
              <a:solidFill>
                <a:srgbClr val="000000"/>
              </a:solidFill>
              <a:latin typeface="Verdana" pitchFamily="34" charset="0"/>
              <a:cs typeface="Times New Roman" pitchFamily="18" charset="0"/>
            </a:endParaRPr>
          </a:p>
          <a:p>
            <a:pPr marL="457200" indent="-457200" algn="just" eaLnBrk="0" hangingPunct="0">
              <a:lnSpc>
                <a:spcPct val="80000"/>
              </a:lnSpc>
              <a:spcBef>
                <a:spcPct val="20000"/>
              </a:spcBef>
              <a:buClr>
                <a:schemeClr val="tx1"/>
              </a:buClr>
              <a:buSzPct val="75000"/>
              <a:buFont typeface="Arial" pitchFamily="34" charset="0"/>
              <a:buChar char="•"/>
            </a:pPr>
            <a:r>
              <a:rPr lang="es-ES" dirty="0">
                <a:solidFill>
                  <a:srgbClr val="000000"/>
                </a:solidFill>
                <a:latin typeface="Verdana" pitchFamily="34" charset="0"/>
                <a:cs typeface="Times New Roman" pitchFamily="18" charset="0"/>
              </a:rPr>
              <a:t>Mayor acompañamiento y </a:t>
            </a:r>
            <a:r>
              <a:rPr lang="es-ES" dirty="0" smtClean="0">
                <a:solidFill>
                  <a:srgbClr val="000000"/>
                </a:solidFill>
                <a:latin typeface="Verdana" pitchFamily="34" charset="0"/>
                <a:cs typeface="Times New Roman" pitchFamily="18" charset="0"/>
              </a:rPr>
              <a:t>asesoría.</a:t>
            </a:r>
            <a:endParaRPr lang="es-ES" dirty="0">
              <a:solidFill>
                <a:srgbClr val="000000"/>
              </a:solidFill>
              <a:latin typeface="Verdana" pitchFamily="34" charset="0"/>
              <a:cs typeface="Times New Roman" pitchFamily="18" charset="0"/>
            </a:endParaRPr>
          </a:p>
          <a:p>
            <a:pPr marL="457200" indent="-457200" algn="just" eaLnBrk="0" hangingPunct="0">
              <a:lnSpc>
                <a:spcPct val="80000"/>
              </a:lnSpc>
              <a:spcBef>
                <a:spcPct val="20000"/>
              </a:spcBef>
              <a:buClr>
                <a:schemeClr val="tx1"/>
              </a:buClr>
              <a:buSzPct val="75000"/>
              <a:buFont typeface="Arial" pitchFamily="34" charset="0"/>
              <a:buChar char="•"/>
            </a:pPr>
            <a:r>
              <a:rPr lang="es-ES" dirty="0" smtClean="0">
                <a:solidFill>
                  <a:srgbClr val="000000"/>
                </a:solidFill>
                <a:latin typeface="Verdana" pitchFamily="34" charset="0"/>
                <a:cs typeface="Times New Roman" pitchFamily="18" charset="0"/>
              </a:rPr>
              <a:t>Mejorar la oportunidad en la difusión de las circulares y cronogramas de fechas y plazos.</a:t>
            </a:r>
            <a:r>
              <a:rPr lang="es-ES" dirty="0" smtClean="0">
                <a:latin typeface="Verdana" pitchFamily="34" charset="0"/>
                <a:cs typeface="Times New Roman" pitchFamily="18" charset="0"/>
              </a:rPr>
              <a:t> </a:t>
            </a:r>
          </a:p>
          <a:p>
            <a:pPr marL="457200" indent="-457200" algn="just" eaLnBrk="0" hangingPunct="0">
              <a:lnSpc>
                <a:spcPct val="80000"/>
              </a:lnSpc>
              <a:spcBef>
                <a:spcPct val="20000"/>
              </a:spcBef>
              <a:buClr>
                <a:schemeClr val="tx1"/>
              </a:buClr>
              <a:buSzPct val="75000"/>
              <a:buFont typeface="Arial" pitchFamily="34" charset="0"/>
              <a:buChar char="•"/>
            </a:pPr>
            <a:r>
              <a:rPr lang="es-ES" dirty="0" smtClean="0">
                <a:solidFill>
                  <a:srgbClr val="000000"/>
                </a:solidFill>
                <a:latin typeface="Verdana" pitchFamily="34" charset="0"/>
                <a:cs typeface="Times New Roman" pitchFamily="18" charset="0"/>
              </a:rPr>
              <a:t>Incrementar </a:t>
            </a:r>
            <a:r>
              <a:rPr lang="es-ES" dirty="0">
                <a:solidFill>
                  <a:srgbClr val="000000"/>
                </a:solidFill>
                <a:latin typeface="Verdana" pitchFamily="34" charset="0"/>
                <a:cs typeface="Times New Roman" pitchFamily="18" charset="0"/>
              </a:rPr>
              <a:t>el número y frecuencia de las capacitaciones.</a:t>
            </a:r>
          </a:p>
          <a:p>
            <a:pPr algn="just" eaLnBrk="0" hangingPunct="0">
              <a:lnSpc>
                <a:spcPct val="80000"/>
              </a:lnSpc>
              <a:spcBef>
                <a:spcPct val="20000"/>
              </a:spcBef>
              <a:buClr>
                <a:schemeClr val="tx1"/>
              </a:buClr>
              <a:buSzPct val="75000"/>
            </a:pPr>
            <a:endParaRPr lang="es-ES" dirty="0" smtClean="0">
              <a:latin typeface="Verdana" pitchFamily="34" charset="0"/>
              <a:cs typeface="Times New Roman" pitchFamily="18" charset="0"/>
            </a:endParaRPr>
          </a:p>
          <a:p>
            <a:pPr algn="just" eaLnBrk="0" hangingPunct="0">
              <a:lnSpc>
                <a:spcPct val="80000"/>
              </a:lnSpc>
              <a:spcBef>
                <a:spcPct val="20000"/>
              </a:spcBef>
              <a:buClr>
                <a:schemeClr val="tx1"/>
              </a:buClr>
              <a:buSzPct val="75000"/>
            </a:pPr>
            <a:r>
              <a:rPr lang="es-ES" dirty="0" smtClean="0">
                <a:latin typeface="Verdana" pitchFamily="34" charset="0"/>
                <a:cs typeface="Times New Roman" pitchFamily="18" charset="0"/>
              </a:rPr>
              <a:t>La Dirección Distrital de Presupuesto estructuró un cronograma de visitas orientado a socializar a las Entidades Distritales la circular No.003 de 2013 “Guía para la elaboración del presupuesto de la vigencia 2014 y su respectivo cronograma de actividades y fechas”, en aras de brindar la capacitación y asesoría requerida respecto a los diferentes temas tratados, evidenciar fortalezas, debilidades y canalizar información de vital importancia para el Proceso a través del diligenciamiento del formato (64-f.03) “Ayudas de Memoria, Mesas de Trabajo o Talleres Capacitación” en el cual también se registran las conclusiones, recomendaciones y compromisos.</a:t>
            </a:r>
            <a:endParaRPr lang="es-ES" dirty="0">
              <a:latin typeface="Verdana" pitchFamily="34"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7"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9"/>
          <p:cNvSpPr txBox="1">
            <a:spLocks noChangeArrowheads="1"/>
          </p:cNvSpPr>
          <p:nvPr/>
        </p:nvSpPr>
        <p:spPr bwMode="auto">
          <a:xfrm>
            <a:off x="52388" y="908720"/>
            <a:ext cx="90360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CO" sz="1200" i="1" dirty="0">
                <a:latin typeface="Verdana" pitchFamily="34" charset="0"/>
              </a:rPr>
              <a:t>En una escala de M (Malo), R (Regular), B (Bueno) y E (Excelente), las ayudas didácticas utilizadas en la reunión de </a:t>
            </a:r>
            <a:r>
              <a:rPr lang="es-CO" sz="1200" i="1" dirty="0" smtClean="0">
                <a:latin typeface="Verdana" pitchFamily="34" charset="0"/>
              </a:rPr>
              <a:t> “Capacitación en temas presupuestales”. </a:t>
            </a:r>
            <a:r>
              <a:rPr lang="es-CO" sz="1200" i="1" dirty="0">
                <a:latin typeface="Verdana" pitchFamily="34" charset="0"/>
              </a:rPr>
              <a:t>las califica cómo</a:t>
            </a:r>
            <a:r>
              <a:rPr lang="es-CO" sz="1200" i="1" dirty="0" smtClean="0">
                <a:latin typeface="Verdana" pitchFamily="34" charset="0"/>
              </a:rPr>
              <a:t>:</a:t>
            </a:r>
            <a:endParaRPr lang="es-ES" sz="1200" i="1" dirty="0">
              <a:latin typeface="Verdana" pitchFamily="34" charset="0"/>
            </a:endParaRPr>
          </a:p>
        </p:txBody>
      </p:sp>
      <p:sp>
        <p:nvSpPr>
          <p:cNvPr id="13" name="Text Box 10"/>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4" name="13 Gráfico"/>
          <p:cNvGraphicFramePr>
            <a:graphicFrameLocks/>
          </p:cNvGraphicFramePr>
          <p:nvPr>
            <p:extLst>
              <p:ext uri="{D42A27DB-BD31-4B8C-83A1-F6EECF244321}">
                <p14:modId xmlns:p14="http://schemas.microsoft.com/office/powerpoint/2010/main" val="999698721"/>
              </p:ext>
            </p:extLst>
          </p:nvPr>
        </p:nvGraphicFramePr>
        <p:xfrm>
          <a:off x="971550" y="2132856"/>
          <a:ext cx="7128841"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12"/>
          <p:cNvSpPr txBox="1">
            <a:spLocks noChangeArrowheads="1"/>
          </p:cNvSpPr>
          <p:nvPr/>
        </p:nvSpPr>
        <p:spPr bwMode="auto">
          <a:xfrm>
            <a:off x="2951163" y="5876925"/>
            <a:ext cx="3132137" cy="323165"/>
          </a:xfrm>
          <a:prstGeom prst="rect">
            <a:avLst/>
          </a:prstGeom>
          <a:noFill/>
          <a:ln w="57150" cmpd="thinThick"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spcBef>
                <a:spcPct val="50000"/>
              </a:spcBef>
            </a:pPr>
            <a:r>
              <a:rPr lang="es-MX" sz="1500" b="1" dirty="0">
                <a:solidFill>
                  <a:srgbClr val="FF3300"/>
                </a:solidFill>
                <a:effectLst>
                  <a:outerShdw blurRad="38100" dist="38100" dir="2700000" algn="tl">
                    <a:srgbClr val="C0C0C0"/>
                  </a:outerShdw>
                </a:effectLst>
                <a:latin typeface="Verdana" pitchFamily="34" charset="0"/>
              </a:rPr>
              <a:t>TOP GOOD BOXES : </a:t>
            </a:r>
            <a:r>
              <a:rPr lang="es-MX" sz="1500" b="1" dirty="0" smtClean="0">
                <a:solidFill>
                  <a:srgbClr val="FF3300"/>
                </a:solidFill>
                <a:effectLst>
                  <a:outerShdw blurRad="38100" dist="38100" dir="2700000" algn="tl">
                    <a:srgbClr val="C0C0C0"/>
                  </a:outerShdw>
                </a:effectLst>
                <a:latin typeface="Verdana" pitchFamily="34" charset="0"/>
              </a:rPr>
              <a:t>98,4</a:t>
            </a:r>
            <a:r>
              <a:rPr lang="es-MX" sz="1500" b="1" i="1" dirty="0" smtClean="0">
                <a:solidFill>
                  <a:srgbClr val="FF3300"/>
                </a:solidFill>
                <a:effectLst>
                  <a:outerShdw blurRad="38100" dist="38100" dir="2700000" algn="tl">
                    <a:srgbClr val="C0C0C0"/>
                  </a:outerShdw>
                </a:effectLst>
              </a:rPr>
              <a:t>%</a:t>
            </a:r>
            <a:endParaRPr lang="es-MX" sz="1500" b="1" i="1" dirty="0">
              <a:solidFill>
                <a:srgbClr val="FF3300"/>
              </a:solidFill>
              <a:effectLst>
                <a:outerShdw blurRad="38100" dist="38100" dir="2700000" algn="tl">
                  <a:srgbClr val="C0C0C0"/>
                </a:outerShdw>
              </a:effectLst>
            </a:endParaRPr>
          </a:p>
        </p:txBody>
      </p:sp>
      <p:sp>
        <p:nvSpPr>
          <p:cNvPr id="2" name="1 CuadroTexto"/>
          <p:cNvSpPr txBox="1"/>
          <p:nvPr/>
        </p:nvSpPr>
        <p:spPr>
          <a:xfrm>
            <a:off x="3434736" y="4176496"/>
            <a:ext cx="1279128" cy="461665"/>
          </a:xfrm>
          <a:prstGeom prst="rect">
            <a:avLst/>
          </a:prstGeom>
          <a:noFill/>
        </p:spPr>
        <p:txBody>
          <a:bodyPr wrap="square" rtlCol="0">
            <a:spAutoFit/>
          </a:bodyPr>
          <a:lstStyle/>
          <a:p>
            <a:r>
              <a:rPr lang="es-CO" sz="800" dirty="0" smtClean="0">
                <a:latin typeface="Verdana" pitchFamily="34" charset="0"/>
              </a:rPr>
              <a:t>(2) No expresaron sugerencias para la mejora</a:t>
            </a:r>
            <a:endParaRPr lang="es-CO" sz="800" dirty="0">
              <a:latin typeface="Verdana" pitchFamily="34" charset="0"/>
            </a:endParaRPr>
          </a:p>
        </p:txBody>
      </p:sp>
      <p:cxnSp>
        <p:nvCxnSpPr>
          <p:cNvPr id="4" name="3 Conector recto de flecha"/>
          <p:cNvCxnSpPr/>
          <p:nvPr/>
        </p:nvCxnSpPr>
        <p:spPr>
          <a:xfrm flipV="1">
            <a:off x="4059436" y="4653136"/>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1"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9"/>
          <p:cNvSpPr txBox="1">
            <a:spLocks noChangeArrowheads="1"/>
          </p:cNvSpPr>
          <p:nvPr/>
        </p:nvSpPr>
        <p:spPr bwMode="auto">
          <a:xfrm>
            <a:off x="52388" y="908720"/>
            <a:ext cx="9036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CO" sz="1200" i="1" dirty="0">
                <a:latin typeface="Verdana" pitchFamily="34" charset="0"/>
              </a:rPr>
              <a:t>¿Considera que el tiempo programado para la presentación de </a:t>
            </a:r>
            <a:r>
              <a:rPr lang="es-CO" sz="1200" i="1" dirty="0" smtClean="0">
                <a:latin typeface="Verdana" pitchFamily="34" charset="0"/>
              </a:rPr>
              <a:t>la “Capacitación en temas presupuestales”,</a:t>
            </a:r>
            <a:r>
              <a:rPr lang="es-CO" sz="1200" dirty="0" smtClean="0">
                <a:latin typeface="Verdana" pitchFamily="34" charset="0"/>
              </a:rPr>
              <a:t> </a:t>
            </a:r>
            <a:r>
              <a:rPr lang="es-CO" sz="1200" i="1" dirty="0">
                <a:latin typeface="Verdana" pitchFamily="34" charset="0"/>
              </a:rPr>
              <a:t>fue el indicado para cumplir los objetivos planteados?.</a:t>
            </a:r>
            <a:endParaRPr lang="es-ES" sz="1200" i="1" dirty="0">
              <a:latin typeface="Verdana" pitchFamily="34" charset="0"/>
            </a:endParaRPr>
          </a:p>
        </p:txBody>
      </p:sp>
      <p:sp>
        <p:nvSpPr>
          <p:cNvPr id="13" name="Text Box 10"/>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6" name="15 Gráfico"/>
          <p:cNvGraphicFramePr>
            <a:graphicFrameLocks/>
          </p:cNvGraphicFramePr>
          <p:nvPr>
            <p:extLst>
              <p:ext uri="{D42A27DB-BD31-4B8C-83A1-F6EECF244321}">
                <p14:modId xmlns:p14="http://schemas.microsoft.com/office/powerpoint/2010/main" val="1458153814"/>
              </p:ext>
            </p:extLst>
          </p:nvPr>
        </p:nvGraphicFramePr>
        <p:xfrm>
          <a:off x="971550" y="2209800"/>
          <a:ext cx="6552778" cy="3451448"/>
        </p:xfrm>
        <a:graphic>
          <a:graphicData uri="http://schemas.openxmlformats.org/drawingml/2006/chart">
            <c:chart xmlns:c="http://schemas.openxmlformats.org/drawingml/2006/chart" xmlns:r="http://schemas.openxmlformats.org/officeDocument/2006/relationships" r:id="rId4"/>
          </a:graphicData>
        </a:graphic>
      </p:graphicFrame>
      <p:sp>
        <p:nvSpPr>
          <p:cNvPr id="17" name="1 CuadroTexto"/>
          <p:cNvSpPr txBox="1"/>
          <p:nvPr/>
        </p:nvSpPr>
        <p:spPr>
          <a:xfrm>
            <a:off x="1403648" y="5085184"/>
            <a:ext cx="6120680" cy="455371"/>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buFont typeface="Arial" pitchFamily="34" charset="0"/>
              <a:buNone/>
            </a:pPr>
            <a:r>
              <a:rPr lang="es-CO" sz="900" dirty="0" smtClean="0">
                <a:latin typeface="Arial" pitchFamily="34" charset="0"/>
                <a:cs typeface="Arial" pitchFamily="34" charset="0"/>
              </a:rPr>
              <a:t>Doce </a:t>
            </a:r>
            <a:r>
              <a:rPr lang="es-CO" sz="900" baseline="0" dirty="0" smtClean="0">
                <a:latin typeface="Arial" pitchFamily="34" charset="0"/>
                <a:cs typeface="Arial" pitchFamily="34" charset="0"/>
              </a:rPr>
              <a:t>(12) </a:t>
            </a:r>
            <a:r>
              <a:rPr lang="es-CO" sz="900" baseline="0" dirty="0">
                <a:latin typeface="Arial" pitchFamily="34" charset="0"/>
                <a:cs typeface="Arial" pitchFamily="34" charset="0"/>
              </a:rPr>
              <a:t>asistentes </a:t>
            </a:r>
            <a:r>
              <a:rPr lang="es-CO" sz="900" baseline="0" dirty="0" smtClean="0">
                <a:latin typeface="Arial" pitchFamily="34" charset="0"/>
                <a:cs typeface="Arial" pitchFamily="34" charset="0"/>
              </a:rPr>
              <a:t>a la capacitación</a:t>
            </a:r>
            <a:r>
              <a:rPr lang="es-CO" sz="900" dirty="0" smtClean="0">
                <a:latin typeface="Arial" pitchFamily="34" charset="0"/>
                <a:cs typeface="Arial" pitchFamily="34" charset="0"/>
              </a:rPr>
              <a:t> mostraron su </a:t>
            </a:r>
            <a:r>
              <a:rPr lang="es-CO" sz="900" baseline="0" dirty="0" smtClean="0">
                <a:latin typeface="Arial" pitchFamily="34" charset="0"/>
                <a:cs typeface="Arial" pitchFamily="34" charset="0"/>
              </a:rPr>
              <a:t>inconformidad frente</a:t>
            </a:r>
            <a:r>
              <a:rPr lang="es-CO" sz="900" dirty="0" smtClean="0">
                <a:latin typeface="Arial" pitchFamily="34" charset="0"/>
                <a:cs typeface="Arial" pitchFamily="34" charset="0"/>
              </a:rPr>
              <a:t> al tiempo programado ya que esperaban mayor profundización en los temas tratados y sugieren a futuro disponer del tiempo suficiente para exponer y tratar los diferentes temas.</a:t>
            </a:r>
            <a:endParaRPr lang="es-CO" sz="9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5"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10"/>
          <p:cNvSpPr txBox="1">
            <a:spLocks noChangeArrowheads="1"/>
          </p:cNvSpPr>
          <p:nvPr/>
        </p:nvSpPr>
        <p:spPr bwMode="auto">
          <a:xfrm>
            <a:off x="22864" y="908720"/>
            <a:ext cx="90360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CO" sz="1200" i="1" dirty="0">
                <a:latin typeface="Verdana" pitchFamily="34" charset="0"/>
              </a:rPr>
              <a:t>En una escala de M (Malo), R (Regular), B (Bueno) y E (Excelente), la siguiente es la percepción general obtenida del proceso de capacitación realizado por la Dirección Distrital de Presupuesto sobre la reunión </a:t>
            </a:r>
            <a:r>
              <a:rPr lang="es-CO" sz="1200" i="1" dirty="0" smtClean="0">
                <a:latin typeface="Verdana" pitchFamily="34" charset="0"/>
              </a:rPr>
              <a:t>de “Capacitación en temas presupuestales”, </a:t>
            </a:r>
            <a:r>
              <a:rPr lang="es-CO" sz="1200" i="1" dirty="0">
                <a:latin typeface="Verdana" pitchFamily="34" charset="0"/>
              </a:rPr>
              <a:t>realizada el </a:t>
            </a:r>
            <a:r>
              <a:rPr lang="es-CO" sz="1200" i="1" dirty="0" smtClean="0">
                <a:latin typeface="Verdana" pitchFamily="34" charset="0"/>
              </a:rPr>
              <a:t>4 de abril.</a:t>
            </a:r>
            <a:endParaRPr lang="es-ES" sz="1200" i="1" dirty="0">
              <a:latin typeface="Verdana" pitchFamily="34" charset="0"/>
            </a:endParaRPr>
          </a:p>
        </p:txBody>
      </p:sp>
      <p:sp>
        <p:nvSpPr>
          <p:cNvPr id="13" name="Text Box 11"/>
          <p:cNvSpPr txBox="1">
            <a:spLocks noChangeArrowheads="1"/>
          </p:cNvSpPr>
          <p:nvPr/>
        </p:nvSpPr>
        <p:spPr bwMode="auto">
          <a:xfrm>
            <a:off x="846137" y="1700808"/>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6" name="15 Gráfico"/>
          <p:cNvGraphicFramePr>
            <a:graphicFrameLocks/>
          </p:cNvGraphicFramePr>
          <p:nvPr>
            <p:extLst>
              <p:ext uri="{D42A27DB-BD31-4B8C-83A1-F6EECF244321}">
                <p14:modId xmlns:p14="http://schemas.microsoft.com/office/powerpoint/2010/main" val="952242995"/>
              </p:ext>
            </p:extLst>
          </p:nvPr>
        </p:nvGraphicFramePr>
        <p:xfrm>
          <a:off x="846136" y="2348880"/>
          <a:ext cx="7110240" cy="3247058"/>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7 Conector recto"/>
          <p:cNvCxnSpPr/>
          <p:nvPr/>
        </p:nvCxnSpPr>
        <p:spPr>
          <a:xfrm flipH="1">
            <a:off x="1187624" y="4581128"/>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1187624" y="4581128"/>
            <a:ext cx="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8"/>
          <p:cNvSpPr txBox="1">
            <a:spLocks noChangeArrowheads="1"/>
          </p:cNvSpPr>
          <p:nvPr/>
        </p:nvSpPr>
        <p:spPr bwMode="auto">
          <a:xfrm>
            <a:off x="93851" y="1047895"/>
            <a:ext cx="8150557" cy="24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50000"/>
              </a:spcBef>
            </a:pPr>
            <a:r>
              <a:rPr lang="es-ES" sz="1200" b="1" i="1" dirty="0">
                <a:latin typeface="Verdana" pitchFamily="34" charset="0"/>
              </a:rPr>
              <a:t>¿Cuáles otros temas considera prioritarios para ser incluidos en próximas presentaciones?.</a:t>
            </a:r>
          </a:p>
        </p:txBody>
      </p:sp>
      <p:sp>
        <p:nvSpPr>
          <p:cNvPr id="13" name="Text Box 8"/>
          <p:cNvSpPr txBox="1">
            <a:spLocks noChangeArrowheads="1"/>
          </p:cNvSpPr>
          <p:nvPr/>
        </p:nvSpPr>
        <p:spPr bwMode="auto">
          <a:xfrm>
            <a:off x="240539" y="1442804"/>
            <a:ext cx="7220197" cy="3804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lnSpc>
                <a:spcPct val="80000"/>
              </a:lnSpc>
              <a:spcBef>
                <a:spcPct val="50000"/>
              </a:spcBef>
              <a:buFont typeface="Wingdings" pitchFamily="2" charset="2"/>
              <a:buChar char="Ø"/>
            </a:pPr>
            <a:r>
              <a:rPr lang="es-ES" sz="1200" i="1" dirty="0" smtClean="0">
                <a:latin typeface="Verdana" pitchFamily="34" charset="0"/>
              </a:rPr>
              <a:t>Lineamientos presupuestales - CHIP - FUT componentes del gasto.</a:t>
            </a:r>
          </a:p>
          <a:p>
            <a:pPr marL="171450" indent="-171450">
              <a:lnSpc>
                <a:spcPct val="80000"/>
              </a:lnSpc>
              <a:spcBef>
                <a:spcPct val="50000"/>
              </a:spcBef>
              <a:buFont typeface="Wingdings" pitchFamily="2" charset="2"/>
              <a:buChar char="Ø"/>
            </a:pPr>
            <a:r>
              <a:rPr lang="es-ES" sz="1200" i="1" dirty="0" smtClean="0">
                <a:latin typeface="Verdana" pitchFamily="34" charset="0"/>
              </a:rPr>
              <a:t>Dada la tendencia de los Organismos del nivel central de realizar convenios con los FDL, mecanismos más eficientes para la ejecución de los mismos.</a:t>
            </a:r>
          </a:p>
          <a:p>
            <a:pPr marL="171450" indent="-171450">
              <a:lnSpc>
                <a:spcPct val="80000"/>
              </a:lnSpc>
              <a:spcBef>
                <a:spcPct val="50000"/>
              </a:spcBef>
              <a:buFont typeface="Wingdings" pitchFamily="2" charset="2"/>
              <a:buChar char="Ø"/>
            </a:pPr>
            <a:r>
              <a:rPr lang="es-ES" sz="1200" i="1" dirty="0" smtClean="0">
                <a:latin typeface="Verdana" pitchFamily="34" charset="0"/>
              </a:rPr>
              <a:t>Tema de informes para la Contraloría.</a:t>
            </a:r>
          </a:p>
          <a:p>
            <a:pPr marL="171450" indent="-171450">
              <a:lnSpc>
                <a:spcPct val="80000"/>
              </a:lnSpc>
              <a:spcBef>
                <a:spcPct val="50000"/>
              </a:spcBef>
              <a:buFont typeface="Wingdings" pitchFamily="2" charset="2"/>
              <a:buChar char="Ø"/>
            </a:pPr>
            <a:r>
              <a:rPr lang="es-ES" sz="1200" i="1" dirty="0" smtClean="0">
                <a:latin typeface="Verdana" pitchFamily="34" charset="0"/>
              </a:rPr>
              <a:t>Profundizar en temas PREDIS y manejo Reservas Presupuestales.</a:t>
            </a:r>
          </a:p>
          <a:p>
            <a:pPr marL="171450" indent="-171450">
              <a:lnSpc>
                <a:spcPct val="80000"/>
              </a:lnSpc>
              <a:spcBef>
                <a:spcPct val="50000"/>
              </a:spcBef>
              <a:buFont typeface="Wingdings" pitchFamily="2" charset="2"/>
              <a:buChar char="Ø"/>
            </a:pPr>
            <a:r>
              <a:rPr lang="es-ES" sz="1200" i="1" dirty="0" smtClean="0">
                <a:latin typeface="Verdana" pitchFamily="34" charset="0"/>
              </a:rPr>
              <a:t>Realizar eventos como este más a menudo.</a:t>
            </a:r>
          </a:p>
          <a:p>
            <a:pPr marL="171450" indent="-171450">
              <a:lnSpc>
                <a:spcPct val="80000"/>
              </a:lnSpc>
              <a:spcBef>
                <a:spcPct val="50000"/>
              </a:spcBef>
              <a:buFont typeface="Wingdings" pitchFamily="2" charset="2"/>
              <a:buChar char="Ø"/>
            </a:pPr>
            <a:r>
              <a:rPr lang="es-ES" sz="1200" i="1" dirty="0" smtClean="0">
                <a:latin typeface="Verdana" pitchFamily="34" charset="0"/>
              </a:rPr>
              <a:t>Profundizar más en Anteproyecto de Presupuesto.</a:t>
            </a:r>
          </a:p>
          <a:p>
            <a:pPr marL="171450" indent="-171450">
              <a:lnSpc>
                <a:spcPct val="80000"/>
              </a:lnSpc>
              <a:spcBef>
                <a:spcPct val="50000"/>
              </a:spcBef>
              <a:buFont typeface="Wingdings" pitchFamily="2" charset="2"/>
              <a:buChar char="Ø"/>
            </a:pPr>
            <a:r>
              <a:rPr lang="es-ES" sz="1200" i="1" dirty="0" smtClean="0">
                <a:latin typeface="Verdana" pitchFamily="34" charset="0"/>
              </a:rPr>
              <a:t>Profundizar más la proyección de ingresos, adecuada utilización de los recursos del SGP.</a:t>
            </a:r>
          </a:p>
          <a:p>
            <a:pPr marL="171450" indent="-171450">
              <a:lnSpc>
                <a:spcPct val="80000"/>
              </a:lnSpc>
              <a:spcBef>
                <a:spcPct val="50000"/>
              </a:spcBef>
              <a:buFont typeface="Wingdings" pitchFamily="2" charset="2"/>
              <a:buChar char="Ø"/>
            </a:pPr>
            <a:r>
              <a:rPr lang="es-ES" sz="1200" i="1" dirty="0" smtClean="0">
                <a:latin typeface="Verdana" pitchFamily="34" charset="0"/>
              </a:rPr>
              <a:t>Vigencias futuras .</a:t>
            </a:r>
          </a:p>
          <a:p>
            <a:pPr marL="171450" indent="-171450">
              <a:lnSpc>
                <a:spcPct val="80000"/>
              </a:lnSpc>
              <a:spcBef>
                <a:spcPct val="50000"/>
              </a:spcBef>
              <a:buFont typeface="Wingdings" pitchFamily="2" charset="2"/>
              <a:buChar char="Ø"/>
            </a:pPr>
            <a:r>
              <a:rPr lang="es-ES" sz="1200" i="1" dirty="0" smtClean="0">
                <a:latin typeface="Verdana" pitchFamily="34" charset="0"/>
              </a:rPr>
              <a:t>Inversión en recursos de capital</a:t>
            </a:r>
          </a:p>
          <a:p>
            <a:pPr marL="171450" indent="-171450">
              <a:lnSpc>
                <a:spcPct val="80000"/>
              </a:lnSpc>
              <a:spcBef>
                <a:spcPct val="50000"/>
              </a:spcBef>
              <a:buFont typeface="Wingdings" pitchFamily="2" charset="2"/>
              <a:buChar char="Ø"/>
            </a:pPr>
            <a:r>
              <a:rPr lang="es-ES" sz="1200" i="1" dirty="0" smtClean="0">
                <a:latin typeface="Verdana" pitchFamily="34" charset="0"/>
              </a:rPr>
              <a:t>Manejo del PAC, su programación, control, seguimiento y los responsables de su consolidación.</a:t>
            </a:r>
          </a:p>
          <a:p>
            <a:pPr marL="171450" indent="-171450">
              <a:lnSpc>
                <a:spcPct val="80000"/>
              </a:lnSpc>
              <a:spcBef>
                <a:spcPct val="50000"/>
              </a:spcBef>
              <a:buFont typeface="Wingdings" pitchFamily="2" charset="2"/>
              <a:buChar char="Ø"/>
            </a:pPr>
            <a:r>
              <a:rPr lang="es-ES" sz="1200" i="1" dirty="0" smtClean="0">
                <a:latin typeface="Verdana" pitchFamily="34" charset="0"/>
              </a:rPr>
              <a:t>Profundizar en temas del SGR, toda vez que no se conocen con precisión los procesos para incorporar, ejecutar y controlar los recursos de los cuales somos beneficiarios.</a:t>
            </a:r>
          </a:p>
          <a:p>
            <a:pPr marL="171450" indent="-171450">
              <a:lnSpc>
                <a:spcPct val="80000"/>
              </a:lnSpc>
              <a:spcBef>
                <a:spcPct val="50000"/>
              </a:spcBef>
              <a:buFont typeface="Wingdings" pitchFamily="2" charset="2"/>
              <a:buChar char="Ø"/>
            </a:pPr>
            <a:r>
              <a:rPr lang="es-ES" sz="1200" i="1" dirty="0" smtClean="0">
                <a:latin typeface="Verdana" pitchFamily="34" charset="0"/>
              </a:rPr>
              <a:t>Roles y responsabilidades entre los procesos de financiera y planeación.</a:t>
            </a:r>
          </a:p>
          <a:p>
            <a:pPr marL="171450" indent="-171450">
              <a:lnSpc>
                <a:spcPct val="80000"/>
              </a:lnSpc>
              <a:spcBef>
                <a:spcPct val="50000"/>
              </a:spcBef>
              <a:buFont typeface="Wingdings" pitchFamily="2" charset="2"/>
              <a:buChar char="Ø"/>
            </a:pPr>
            <a:r>
              <a:rPr lang="es-ES" sz="1200" i="1" dirty="0" smtClean="0">
                <a:latin typeface="Verdana" pitchFamily="34" charset="0"/>
              </a:rPr>
              <a:t>PREDIS.</a:t>
            </a:r>
          </a:p>
          <a:p>
            <a:pPr marL="171450" indent="-171450">
              <a:lnSpc>
                <a:spcPct val="80000"/>
              </a:lnSpc>
              <a:spcBef>
                <a:spcPct val="50000"/>
              </a:spcBef>
              <a:buFont typeface="Wingdings" pitchFamily="2" charset="2"/>
              <a:buChar char="Ø"/>
            </a:pPr>
            <a:r>
              <a:rPr lang="es-ES" sz="1200" i="1" dirty="0" smtClean="0">
                <a:latin typeface="Verdana" pitchFamily="34" charset="0"/>
              </a:rPr>
              <a:t>Planeación financiera Anteproyecto de Presupuesto.</a:t>
            </a:r>
            <a:endParaRPr lang="es-ES" sz="1200" i="1"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3"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5"/>
          <p:cNvSpPr txBox="1">
            <a:spLocks noChangeArrowheads="1"/>
          </p:cNvSpPr>
          <p:nvPr/>
        </p:nvSpPr>
        <p:spPr bwMode="auto">
          <a:xfrm>
            <a:off x="97694" y="980728"/>
            <a:ext cx="14683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CO" sz="1200" b="1" i="1" dirty="0">
                <a:latin typeface="Verdana" pitchFamily="34" charset="0"/>
              </a:rPr>
              <a:t>Sugerencias</a:t>
            </a:r>
            <a:endParaRPr lang="es-ES" sz="1200" b="1" i="1" dirty="0">
              <a:latin typeface="Verdana" pitchFamily="34" charset="0"/>
            </a:endParaRPr>
          </a:p>
        </p:txBody>
      </p:sp>
      <p:sp>
        <p:nvSpPr>
          <p:cNvPr id="13" name="Text Box 5"/>
          <p:cNvSpPr txBox="1">
            <a:spLocks noChangeArrowheads="1"/>
          </p:cNvSpPr>
          <p:nvPr/>
        </p:nvSpPr>
        <p:spPr bwMode="auto">
          <a:xfrm>
            <a:off x="227889" y="1407766"/>
            <a:ext cx="844779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spcBef>
                <a:spcPct val="50000"/>
              </a:spcBef>
              <a:buFont typeface="Wingdings" pitchFamily="2" charset="2"/>
              <a:buChar char="Ø"/>
            </a:pPr>
            <a:r>
              <a:rPr lang="es-ES" sz="1200" i="1" dirty="0" smtClean="0">
                <a:latin typeface="Verdana" pitchFamily="34" charset="0"/>
              </a:rPr>
              <a:t>Falta mayor capacitación, actualización, apoyo y asesoría en el Sistema de Información PREDIS  (57%)</a:t>
            </a:r>
          </a:p>
          <a:p>
            <a:pPr marL="171450" indent="-171450">
              <a:spcBef>
                <a:spcPct val="50000"/>
              </a:spcBef>
              <a:buFont typeface="Wingdings" pitchFamily="2" charset="2"/>
              <a:buChar char="Ø"/>
            </a:pPr>
            <a:r>
              <a:rPr lang="es-ES" sz="1200" i="1" dirty="0" smtClean="0">
                <a:latin typeface="Verdana" pitchFamily="34" charset="0"/>
              </a:rPr>
              <a:t>Invitar a estas reuniones a los Directivos (5%).</a:t>
            </a:r>
          </a:p>
          <a:p>
            <a:pPr marL="171450" indent="-171450">
              <a:spcBef>
                <a:spcPct val="50000"/>
              </a:spcBef>
              <a:buFont typeface="Wingdings" pitchFamily="2" charset="2"/>
              <a:buChar char="Ø"/>
            </a:pPr>
            <a:r>
              <a:rPr lang="es-ES" sz="1200" i="1" dirty="0" smtClean="0">
                <a:latin typeface="Verdana" pitchFamily="34" charset="0"/>
              </a:rPr>
              <a:t>Publicar presentación en la página Web de la Secretaría Distrital de Hacienda (3%).</a:t>
            </a:r>
          </a:p>
          <a:p>
            <a:pPr marL="171450" indent="-171450">
              <a:spcBef>
                <a:spcPct val="50000"/>
              </a:spcBef>
              <a:buFont typeface="Wingdings" pitchFamily="2" charset="2"/>
              <a:buChar char="Ø"/>
            </a:pPr>
            <a:r>
              <a:rPr lang="es-ES" sz="1200" i="1" dirty="0" smtClean="0">
                <a:latin typeface="Verdana" pitchFamily="34" charset="0"/>
              </a:rPr>
              <a:t>Otras** (35%).</a:t>
            </a:r>
          </a:p>
          <a:p>
            <a:pPr>
              <a:spcBef>
                <a:spcPct val="50000"/>
              </a:spcBef>
            </a:pPr>
            <a:endParaRPr lang="es-ES" sz="1200" i="1" dirty="0" smtClean="0">
              <a:latin typeface="Verdana" pitchFamily="34" charset="0"/>
            </a:endParaRPr>
          </a:p>
          <a:p>
            <a:pPr>
              <a:spcBef>
                <a:spcPct val="50000"/>
              </a:spcBef>
            </a:pPr>
            <a:r>
              <a:rPr lang="es-ES" sz="1200" i="1" dirty="0" smtClean="0">
                <a:latin typeface="Verdana" pitchFamily="34" charset="0"/>
              </a:rPr>
              <a:t>**</a:t>
            </a:r>
          </a:p>
          <a:p>
            <a:pPr>
              <a:spcBef>
                <a:spcPct val="50000"/>
              </a:spcBef>
            </a:pPr>
            <a:r>
              <a:rPr lang="es-ES" sz="1000" i="1" dirty="0" smtClean="0">
                <a:latin typeface="Verdana" pitchFamily="34" charset="0"/>
              </a:rPr>
              <a:t>Enviar esta presentación a los correos electrónicos de los asistentes a la reunión.</a:t>
            </a:r>
          </a:p>
          <a:p>
            <a:pPr>
              <a:spcBef>
                <a:spcPct val="50000"/>
              </a:spcBef>
            </a:pPr>
            <a:r>
              <a:rPr lang="es-ES" sz="1000" i="1" dirty="0" smtClean="0">
                <a:latin typeface="Verdana" pitchFamily="34" charset="0"/>
              </a:rPr>
              <a:t>Socializar y explicar los principales errores en los que pueden incurrirse en las diferentes etapas del presupuesto.</a:t>
            </a:r>
          </a:p>
          <a:p>
            <a:pPr>
              <a:spcBef>
                <a:spcPct val="50000"/>
              </a:spcBef>
            </a:pPr>
            <a:r>
              <a:rPr lang="es-ES" sz="1000" i="1" dirty="0" smtClean="0">
                <a:latin typeface="Verdana" pitchFamily="34" charset="0"/>
              </a:rPr>
              <a:t>Son varios temas que se trataron de manera muy general.</a:t>
            </a:r>
          </a:p>
          <a:p>
            <a:pPr>
              <a:spcBef>
                <a:spcPct val="50000"/>
              </a:spcBef>
            </a:pPr>
            <a:r>
              <a:rPr lang="es-ES" sz="1000" i="1" dirty="0" smtClean="0">
                <a:latin typeface="Verdana" pitchFamily="34" charset="0"/>
              </a:rPr>
              <a:t>Cumplió las expectativas.</a:t>
            </a:r>
          </a:p>
          <a:p>
            <a:pPr>
              <a:spcBef>
                <a:spcPct val="50000"/>
              </a:spcBef>
            </a:pPr>
            <a:r>
              <a:rPr lang="es-ES" sz="1000" i="1" dirty="0" smtClean="0">
                <a:latin typeface="Verdana" pitchFamily="34" charset="0"/>
              </a:rPr>
              <a:t>Muy claro y objetivo.</a:t>
            </a:r>
          </a:p>
          <a:p>
            <a:pPr>
              <a:spcBef>
                <a:spcPct val="50000"/>
              </a:spcBef>
            </a:pPr>
            <a:r>
              <a:rPr lang="es-ES" sz="1000" i="1" dirty="0" smtClean="0">
                <a:latin typeface="Verdana" pitchFamily="34" charset="0"/>
              </a:rPr>
              <a:t>Felicitaciones.</a:t>
            </a:r>
          </a:p>
          <a:p>
            <a:pPr>
              <a:spcBef>
                <a:spcPct val="50000"/>
              </a:spcBef>
            </a:pPr>
            <a:r>
              <a:rPr lang="es-ES" sz="1000" i="1" dirty="0" smtClean="0">
                <a:latin typeface="Verdana" pitchFamily="34" charset="0"/>
              </a:rPr>
              <a:t>Muchas gracias.</a:t>
            </a:r>
          </a:p>
          <a:p>
            <a:pPr>
              <a:spcBef>
                <a:spcPct val="50000"/>
              </a:spcBef>
            </a:pPr>
            <a:r>
              <a:rPr lang="es-ES" sz="1000" i="1" dirty="0" smtClean="0">
                <a:latin typeface="Verdana" pitchFamily="34" charset="0"/>
              </a:rPr>
              <a:t>Aumentar el tiempo de la presentación para hacerla más clara.</a:t>
            </a:r>
          </a:p>
          <a:p>
            <a:pPr>
              <a:spcBef>
                <a:spcPct val="50000"/>
              </a:spcBef>
            </a:pPr>
            <a:r>
              <a:rPr lang="es-ES" sz="1000" i="1" dirty="0" smtClean="0">
                <a:latin typeface="Verdana" pitchFamily="34" charset="0"/>
              </a:rPr>
              <a:t>Ninguna.</a:t>
            </a:r>
          </a:p>
          <a:p>
            <a:pPr>
              <a:spcBef>
                <a:spcPct val="50000"/>
              </a:spcBef>
            </a:pPr>
            <a:r>
              <a:rPr lang="es-ES" sz="1000" i="1" dirty="0" smtClean="0">
                <a:latin typeface="Verdana" pitchFamily="34" charset="0"/>
              </a:rPr>
              <a:t>Oportuno y claro.</a:t>
            </a:r>
            <a:endParaRPr lang="es-ES" sz="1000" i="1"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9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6" name="1 Título"/>
          <p:cNvSpPr>
            <a:spLocks noGrp="1"/>
          </p:cNvSpPr>
          <p:nvPr>
            <p:ph type="title"/>
          </p:nvPr>
        </p:nvSpPr>
        <p:spPr>
          <a:xfrm>
            <a:off x="395288" y="2636838"/>
            <a:ext cx="8229600" cy="1143000"/>
          </a:xfrm>
        </p:spPr>
        <p:txBody>
          <a:bodyPr rtlCol="0">
            <a:normAutofit/>
          </a:bodyPr>
          <a:lstStyle/>
          <a:p>
            <a:pPr algn="ctr" eaLnBrk="1" fontAlgn="auto" hangingPunct="1">
              <a:spcAft>
                <a:spcPts val="0"/>
              </a:spcAft>
              <a:defRPr/>
            </a:pPr>
            <a:r>
              <a:rPr lang="es-CO" sz="2400" dirty="0" smtClean="0">
                <a:solidFill>
                  <a:srgbClr val="FF0000"/>
                </a:solidFill>
                <a:effectLst>
                  <a:outerShdw blurRad="38100" dist="38100" dir="2700000" algn="tl">
                    <a:srgbClr val="C0C0C0"/>
                  </a:outerShdw>
                </a:effectLst>
                <a:latin typeface="Arial" pitchFamily="34" charset="0"/>
                <a:cs typeface="Arial" pitchFamily="34" charset="0"/>
              </a:rPr>
              <a:t>GRACIAS</a:t>
            </a:r>
            <a:endParaRPr lang="es-ES" sz="2400" dirty="0" smtClean="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9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5" name="Rectangle 6"/>
          <p:cNvSpPr>
            <a:spLocks noChangeArrowheads="1"/>
          </p:cNvSpPr>
          <p:nvPr/>
        </p:nvSpPr>
        <p:spPr bwMode="auto">
          <a:xfrm>
            <a:off x="3504605" y="155339"/>
            <a:ext cx="55546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s-MX" sz="3300" dirty="0">
                <a:solidFill>
                  <a:schemeClr val="bg1"/>
                </a:solidFill>
                <a:latin typeface="Verdana" pitchFamily="34" charset="0"/>
              </a:rPr>
              <a:t>PLAN DE MUESTREO</a:t>
            </a:r>
          </a:p>
        </p:txBody>
      </p:sp>
      <p:sp>
        <p:nvSpPr>
          <p:cNvPr id="6" name="Rectangle 7"/>
          <p:cNvSpPr>
            <a:spLocks noChangeArrowheads="1"/>
          </p:cNvSpPr>
          <p:nvPr/>
        </p:nvSpPr>
        <p:spPr bwMode="auto">
          <a:xfrm>
            <a:off x="395288" y="1278086"/>
            <a:ext cx="8280400" cy="5667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MÉTODO:</a:t>
            </a:r>
            <a:r>
              <a:rPr lang="es-MX" sz="1600" b="1" dirty="0">
                <a:effectLst>
                  <a:outerShdw blurRad="38100" dist="38100" dir="2700000" algn="tl">
                    <a:srgbClr val="C0C0C0"/>
                  </a:outerShdw>
                </a:effectLst>
                <a:latin typeface="Verdana" pitchFamily="34" charset="0"/>
              </a:rPr>
              <a:t>   </a:t>
            </a:r>
            <a:r>
              <a:rPr lang="es-MX" sz="1600" dirty="0">
                <a:latin typeface="Verdana" pitchFamily="34" charset="0"/>
              </a:rPr>
              <a:t>Cuantitativo</a:t>
            </a:r>
          </a:p>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TÉCNICA:</a:t>
            </a:r>
            <a:r>
              <a:rPr lang="es-MX" sz="1600" b="1" dirty="0">
                <a:effectLst>
                  <a:outerShdw blurRad="38100" dist="38100" dir="2700000" algn="tl">
                    <a:srgbClr val="C0C0C0"/>
                  </a:outerShdw>
                </a:effectLst>
                <a:latin typeface="Verdana" pitchFamily="34" charset="0"/>
              </a:rPr>
              <a:t>  </a:t>
            </a:r>
            <a:r>
              <a:rPr lang="es-MX" sz="1600" dirty="0">
                <a:latin typeface="Verdana" pitchFamily="34" charset="0"/>
              </a:rPr>
              <a:t>Encuesta escrita </a:t>
            </a:r>
            <a:endParaRPr lang="es-ES" sz="1600" dirty="0">
              <a:latin typeface="Verdana" pitchFamily="34" charset="0"/>
            </a:endParaRPr>
          </a:p>
        </p:txBody>
      </p:sp>
      <p:sp>
        <p:nvSpPr>
          <p:cNvPr id="7" name="Rectangle 13"/>
          <p:cNvSpPr>
            <a:spLocks noChangeArrowheads="1"/>
          </p:cNvSpPr>
          <p:nvPr/>
        </p:nvSpPr>
        <p:spPr bwMode="auto">
          <a:xfrm>
            <a:off x="395288" y="2079323"/>
            <a:ext cx="8280400" cy="55758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MUESTREO: </a:t>
            </a:r>
          </a:p>
          <a:p>
            <a:pPr defTabSz="857250" eaLnBrk="0" hangingPunct="0">
              <a:lnSpc>
                <a:spcPct val="85000"/>
              </a:lnSpc>
              <a:spcBef>
                <a:spcPct val="20000"/>
              </a:spcBef>
              <a:tabLst>
                <a:tab pos="1371600" algn="l"/>
                <a:tab pos="4521200" algn="l"/>
                <a:tab pos="5715000" algn="l"/>
                <a:tab pos="6680200" algn="l"/>
                <a:tab pos="7543800" algn="r"/>
              </a:tabLst>
            </a:pPr>
            <a:r>
              <a:rPr lang="es-MX" sz="1600" dirty="0">
                <a:latin typeface="Verdana" pitchFamily="34" charset="0"/>
              </a:rPr>
              <a:t>Asistentes a evento de capacitación </a:t>
            </a:r>
            <a:r>
              <a:rPr lang="es-MX" sz="1600" dirty="0" smtClean="0">
                <a:latin typeface="Verdana" pitchFamily="34" charset="0"/>
              </a:rPr>
              <a:t>“Capacitación en temas presupuestales”.</a:t>
            </a:r>
            <a:endParaRPr lang="es-ES" sz="1600" dirty="0">
              <a:latin typeface="Verdana" pitchFamily="34" charset="0"/>
            </a:endParaRPr>
          </a:p>
        </p:txBody>
      </p:sp>
      <p:sp>
        <p:nvSpPr>
          <p:cNvPr id="8" name="Rectangle 9"/>
          <p:cNvSpPr>
            <a:spLocks noChangeArrowheads="1"/>
          </p:cNvSpPr>
          <p:nvPr/>
        </p:nvSpPr>
        <p:spPr bwMode="auto">
          <a:xfrm>
            <a:off x="395288" y="2844858"/>
            <a:ext cx="8280400" cy="102540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marL="457200" indent="-457200" algn="just" defTabSz="857250" eaLnBrk="0" hangingPunct="0">
              <a:lnSpc>
                <a:spcPct val="95000"/>
              </a:lnSpc>
              <a:spcBef>
                <a:spcPct val="20000"/>
              </a:spcBef>
              <a:tabLst>
                <a:tab pos="1371600" algn="l"/>
                <a:tab pos="4521200" algn="l"/>
                <a:tab pos="5715000" algn="l"/>
                <a:tab pos="6680200" algn="l"/>
                <a:tab pos="7543800" algn="r"/>
              </a:tabLst>
            </a:pPr>
            <a:r>
              <a:rPr lang="es-ES" sz="1600" b="1" dirty="0">
                <a:solidFill>
                  <a:srgbClr val="003399"/>
                </a:solidFill>
                <a:effectLst>
                  <a:outerShdw blurRad="38100" dist="38100" dir="2700000" algn="tl">
                    <a:srgbClr val="C0C0C0"/>
                  </a:outerShdw>
                </a:effectLst>
                <a:latin typeface="Verdana" pitchFamily="34" charset="0"/>
              </a:rPr>
              <a:t>GRUPO OBJETIVO: </a:t>
            </a:r>
            <a:r>
              <a:rPr lang="es-ES" sz="1600" dirty="0">
                <a:latin typeface="Verdana" pitchFamily="34" charset="0"/>
              </a:rPr>
              <a:t>Está conformado por funcionarios de: </a:t>
            </a:r>
            <a:r>
              <a:rPr lang="es-MX" sz="1600" dirty="0">
                <a:latin typeface="Verdana" pitchFamily="34" charset="0"/>
              </a:rPr>
              <a:t>Entidades de </a:t>
            </a:r>
            <a:r>
              <a:rPr lang="es-MX" sz="1600" dirty="0" smtClean="0">
                <a:latin typeface="Verdana" pitchFamily="34" charset="0"/>
              </a:rPr>
              <a:t>la Administración </a:t>
            </a:r>
            <a:r>
              <a:rPr lang="es-MX" sz="1600" dirty="0">
                <a:latin typeface="Verdana" pitchFamily="34" charset="0"/>
              </a:rPr>
              <a:t>Central, los Establecimientos Públicos, las Unidades Administrativas Especiales, </a:t>
            </a:r>
            <a:r>
              <a:rPr lang="es-MX" sz="1600" dirty="0" smtClean="0">
                <a:latin typeface="Verdana" pitchFamily="34" charset="0"/>
              </a:rPr>
              <a:t>el Concejo, la Personería, la Veeduría, la </a:t>
            </a:r>
            <a:r>
              <a:rPr lang="es-MX" sz="1600" dirty="0">
                <a:latin typeface="Verdana" pitchFamily="34" charset="0"/>
              </a:rPr>
              <a:t>Contraloría y la Universidad Distrital</a:t>
            </a:r>
          </a:p>
        </p:txBody>
      </p:sp>
      <p:sp>
        <p:nvSpPr>
          <p:cNvPr id="11" name="Rectangle 10"/>
          <p:cNvSpPr>
            <a:spLocks noChangeArrowheads="1"/>
          </p:cNvSpPr>
          <p:nvPr/>
        </p:nvSpPr>
        <p:spPr bwMode="auto">
          <a:xfrm>
            <a:off x="395288" y="4198937"/>
            <a:ext cx="8280400" cy="5083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MARCO MUESTRAL: </a:t>
            </a:r>
            <a:r>
              <a:rPr lang="es-MX" sz="1600" dirty="0">
                <a:latin typeface="Verdana" pitchFamily="34" charset="0"/>
              </a:rPr>
              <a:t>Listado de asistentes </a:t>
            </a:r>
            <a:r>
              <a:rPr lang="es-MX" sz="1600" dirty="0" smtClean="0">
                <a:latin typeface="Verdana" pitchFamily="34" charset="0"/>
              </a:rPr>
              <a:t>al </a:t>
            </a:r>
            <a:r>
              <a:rPr lang="es-MX" sz="1600" dirty="0">
                <a:latin typeface="Verdana" pitchFamily="34" charset="0"/>
              </a:rPr>
              <a:t>evento de </a:t>
            </a:r>
            <a:r>
              <a:rPr lang="es-MX" sz="1600" dirty="0" smtClean="0">
                <a:latin typeface="Verdana" pitchFamily="34" charset="0"/>
              </a:rPr>
              <a:t>capacitación (formato (64-f.05)</a:t>
            </a:r>
            <a:endParaRPr lang="es-ES" sz="1600" dirty="0">
              <a:latin typeface="Verdana" pitchFamily="34" charset="0"/>
            </a:endParaRPr>
          </a:p>
        </p:txBody>
      </p:sp>
      <p:sp>
        <p:nvSpPr>
          <p:cNvPr id="12" name="Rectangle 11"/>
          <p:cNvSpPr>
            <a:spLocks noChangeArrowheads="1"/>
          </p:cNvSpPr>
          <p:nvPr/>
        </p:nvSpPr>
        <p:spPr bwMode="auto">
          <a:xfrm>
            <a:off x="383872" y="4919638"/>
            <a:ext cx="8280400" cy="30956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INSTRUMENTO: </a:t>
            </a:r>
            <a:r>
              <a:rPr lang="es-ES" sz="1600" dirty="0">
                <a:latin typeface="Verdana" pitchFamily="34" charset="0"/>
              </a:rPr>
              <a:t>Cuestionario estructurado de 8 </a:t>
            </a:r>
            <a:r>
              <a:rPr lang="es-ES" sz="1600" dirty="0" smtClean="0">
                <a:latin typeface="Verdana" pitchFamily="34" charset="0"/>
              </a:rPr>
              <a:t>preguntas (formato 64-f.06)</a:t>
            </a:r>
            <a:endParaRPr lang="es-CO" sz="1600" dirty="0">
              <a:latin typeface="Verdana" pitchFamily="34" charset="0"/>
            </a:endParaRPr>
          </a:p>
        </p:txBody>
      </p:sp>
      <p:sp>
        <p:nvSpPr>
          <p:cNvPr id="13" name="Rectangle 12"/>
          <p:cNvSpPr>
            <a:spLocks noChangeArrowheads="1"/>
          </p:cNvSpPr>
          <p:nvPr/>
        </p:nvSpPr>
        <p:spPr bwMode="auto">
          <a:xfrm>
            <a:off x="383872" y="5373216"/>
            <a:ext cx="8280400" cy="30956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857250" eaLnBrk="0" hangingPunct="0">
              <a:lnSpc>
                <a:spcPct val="85000"/>
              </a:lnSpc>
              <a:spcBef>
                <a:spcPct val="20000"/>
              </a:spcBef>
              <a:tabLst>
                <a:tab pos="1371600" algn="l"/>
                <a:tab pos="4521200" algn="l"/>
                <a:tab pos="5715000" algn="l"/>
                <a:tab pos="6680200" algn="l"/>
                <a:tab pos="7543800" algn="r"/>
              </a:tabLst>
            </a:pPr>
            <a:r>
              <a:rPr lang="es-MX" sz="1600" b="1" dirty="0">
                <a:solidFill>
                  <a:srgbClr val="003399"/>
                </a:solidFill>
                <a:effectLst>
                  <a:outerShdw blurRad="38100" dist="38100" dir="2700000" algn="tl">
                    <a:srgbClr val="C0C0C0"/>
                  </a:outerShdw>
                </a:effectLst>
                <a:latin typeface="Verdana" pitchFamily="34" charset="0"/>
              </a:rPr>
              <a:t>FECHA: </a:t>
            </a:r>
            <a:r>
              <a:rPr lang="es-MX" sz="1600" dirty="0" smtClean="0">
                <a:effectLst>
                  <a:outerShdw blurRad="38100" dist="38100" dir="2700000" algn="tl">
                    <a:srgbClr val="C0C0C0"/>
                  </a:outerShdw>
                </a:effectLst>
                <a:latin typeface="Verdana" pitchFamily="34" charset="0"/>
              </a:rPr>
              <a:t>Abril 4 de 2013.</a:t>
            </a:r>
            <a:endParaRPr lang="es-CO" sz="1600"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122" name="Rectangle 8"/>
          <p:cNvSpPr>
            <a:spLocks noChangeArrowheads="1"/>
          </p:cNvSpPr>
          <p:nvPr/>
        </p:nvSpPr>
        <p:spPr bwMode="auto">
          <a:xfrm>
            <a:off x="2592388" y="3068638"/>
            <a:ext cx="205263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5123"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graphicFrame>
        <p:nvGraphicFramePr>
          <p:cNvPr id="10" name="Group 13"/>
          <p:cNvGraphicFramePr>
            <a:graphicFrameLocks noGrp="1"/>
          </p:cNvGraphicFramePr>
          <p:nvPr/>
        </p:nvGraphicFramePr>
        <p:xfrm>
          <a:off x="2411413" y="1628775"/>
          <a:ext cx="3960812" cy="1371600"/>
        </p:xfrm>
        <a:graphic>
          <a:graphicData uri="http://schemas.openxmlformats.org/drawingml/2006/table">
            <a:tbl>
              <a:tblPr/>
              <a:tblGrid>
                <a:gridCol w="1217612"/>
                <a:gridCol w="269875"/>
                <a:gridCol w="2473325"/>
              </a:tblGrid>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1" i="0" u="none" strike="noStrike" cap="none" normalizeH="0" baseline="0" dirty="0" smtClean="0">
                          <a:ln>
                            <a:noFill/>
                          </a:ln>
                          <a:solidFill>
                            <a:schemeClr val="tx1"/>
                          </a:solidFill>
                          <a:effectLst/>
                          <a:latin typeface="Arial" charset="0"/>
                          <a:cs typeface="Arial" charset="0"/>
                        </a:rPr>
                        <a:t>Medición</a:t>
                      </a:r>
                      <a:endParaRPr kumimoji="0" lang="es-ES_tradnl" sz="1200" b="0" i="0" u="none" strike="noStrike" cap="none" normalizeH="0" baseline="0" dirty="0" smtClean="0">
                        <a:ln>
                          <a:noFill/>
                        </a:ln>
                        <a:solidFill>
                          <a:schemeClr val="tx1"/>
                        </a:solidFill>
                        <a:effectLst/>
                        <a:latin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1" i="0" u="none" strike="noStrike" cap="none" normalizeH="0" baseline="0" smtClean="0">
                          <a:ln>
                            <a:noFill/>
                          </a:ln>
                          <a:solidFill>
                            <a:schemeClr val="tx1"/>
                          </a:solidFill>
                          <a:effectLst/>
                          <a:latin typeface="Arial" charset="0"/>
                          <a:cs typeface="Arial" charset="0"/>
                        </a:rPr>
                        <a:t>Satisfacción</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Excelente</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Muy satisfecho</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Bueno</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Satisfecho</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Regular </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Poco satisfecho</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smtClean="0">
                          <a:ln>
                            <a:noFill/>
                          </a:ln>
                          <a:solidFill>
                            <a:schemeClr val="tx1"/>
                          </a:solidFill>
                          <a:effectLst/>
                          <a:latin typeface="Arial" charset="0"/>
                          <a:cs typeface="Arial" charset="0"/>
                        </a:rPr>
                        <a:t>Malo</a:t>
                      </a:r>
                      <a:endParaRPr kumimoji="0" lang="es-ES_tradnl" sz="1200" b="0" i="0" u="none" strike="noStrike" cap="none" normalizeH="0" baseline="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chemeClr val="tx1"/>
                          </a:solidFill>
                          <a:effectLst/>
                          <a:latin typeface="Arial" charset="0"/>
                          <a:cs typeface="Arial" charset="0"/>
                        </a:rPr>
                        <a:t>Insatisfecho</a:t>
                      </a:r>
                      <a:endParaRPr kumimoji="0" lang="es-ES_tradnl" sz="1200" b="0" i="0" u="none" strike="noStrike" cap="none" normalizeH="0" baseline="0" dirty="0" smtClean="0">
                        <a:ln>
                          <a:noFill/>
                        </a:ln>
                        <a:solidFill>
                          <a:schemeClr val="tx1"/>
                        </a:solidFill>
                        <a:effectLst/>
                        <a:latin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 name="1 Objeto"/>
          <p:cNvGraphicFramePr>
            <a:graphicFrameLocks noChangeAspect="1"/>
          </p:cNvGraphicFramePr>
          <p:nvPr/>
        </p:nvGraphicFramePr>
        <p:xfrm>
          <a:off x="2771775" y="3789363"/>
          <a:ext cx="1979613" cy="539750"/>
        </p:xfrm>
        <a:graphic>
          <a:graphicData uri="http://schemas.openxmlformats.org/presentationml/2006/ole">
            <mc:AlternateContent xmlns:mc="http://schemas.openxmlformats.org/markup-compatibility/2006">
              <mc:Choice xmlns:v="urn:schemas-microsoft-com:vml" Requires="v">
                <p:oleObj spid="_x0000_s5158" name="Hoja de cálculo" r:id="rId6" imgW="771618" imgH="171529" progId="Excel.Sheet.8">
                  <p:embed/>
                </p:oleObj>
              </mc:Choice>
              <mc:Fallback>
                <p:oleObj name="Hoja de cálculo" r:id="rId6" imgW="771618" imgH="171529" progId="Excel.Sheet.8">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3789363"/>
                        <a:ext cx="1979613"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 Box 52"/>
          <p:cNvSpPr txBox="1">
            <a:spLocks noChangeArrowheads="1"/>
          </p:cNvSpPr>
          <p:nvPr/>
        </p:nvSpPr>
        <p:spPr bwMode="auto">
          <a:xfrm>
            <a:off x="4668838" y="3854450"/>
            <a:ext cx="231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50000"/>
              </a:spcBef>
            </a:pPr>
            <a:r>
              <a:rPr lang="es-CO" dirty="0">
                <a:effectLst>
                  <a:outerShdw blurRad="38100" dist="38100" dir="2700000" algn="tl">
                    <a:srgbClr val="C0C0C0"/>
                  </a:outerShdw>
                </a:effectLst>
                <a:latin typeface="Verdana" pitchFamily="34" charset="0"/>
              </a:rPr>
              <a:t>TOP GOOD BOXES</a:t>
            </a:r>
            <a:endParaRPr lang="en-US" dirty="0">
              <a:effectLst>
                <a:outerShdw blurRad="38100" dist="38100" dir="2700000" algn="tl">
                  <a:srgbClr val="C0C0C0"/>
                </a:outerShdw>
              </a:effectLst>
              <a:latin typeface="Verdana" pitchFamily="34" charset="0"/>
            </a:endParaRPr>
          </a:p>
        </p:txBody>
      </p:sp>
      <p:sp>
        <p:nvSpPr>
          <p:cNvPr id="13" name="Rectangle 53"/>
          <p:cNvSpPr>
            <a:spLocks noChangeArrowheads="1"/>
          </p:cNvSpPr>
          <p:nvPr/>
        </p:nvSpPr>
        <p:spPr bwMode="auto">
          <a:xfrm>
            <a:off x="431800" y="4689475"/>
            <a:ext cx="8461375" cy="695325"/>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38100" algn="ctr">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MX" sz="1600" dirty="0" smtClean="0">
                <a:solidFill>
                  <a:srgbClr val="000000"/>
                </a:solidFill>
                <a:latin typeface="Verdana" pitchFamily="34" charset="0"/>
              </a:rPr>
              <a:t>Top </a:t>
            </a:r>
            <a:r>
              <a:rPr lang="es-MX" sz="1600" dirty="0" err="1">
                <a:solidFill>
                  <a:srgbClr val="000000"/>
                </a:solidFill>
                <a:latin typeface="Verdana" pitchFamily="34" charset="0"/>
              </a:rPr>
              <a:t>Good</a:t>
            </a:r>
            <a:r>
              <a:rPr lang="es-MX" sz="1600" dirty="0">
                <a:solidFill>
                  <a:srgbClr val="000000"/>
                </a:solidFill>
                <a:latin typeface="Verdana" pitchFamily="34" charset="0"/>
              </a:rPr>
              <a:t> Boxes: </a:t>
            </a:r>
            <a:r>
              <a:rPr lang="es-MX" sz="1600" dirty="0" smtClean="0">
                <a:solidFill>
                  <a:srgbClr val="000000"/>
                </a:solidFill>
                <a:latin typeface="Verdana" pitchFamily="34" charset="0"/>
              </a:rPr>
              <a:t>Corresponde a la sumatoria </a:t>
            </a:r>
            <a:r>
              <a:rPr lang="es-MX" sz="1600" dirty="0">
                <a:solidFill>
                  <a:srgbClr val="000000"/>
                </a:solidFill>
                <a:latin typeface="Verdana" pitchFamily="34" charset="0"/>
              </a:rPr>
              <a:t>de las calificaciones más altas de una escala de evaluación.</a:t>
            </a:r>
            <a:endParaRPr lang="es-MX" dirty="0">
              <a:solidFill>
                <a:srgbClr val="000000"/>
              </a:solidFill>
              <a:latin typeface="Verdana" pitchFamily="34" charset="0"/>
            </a:endParaRPr>
          </a:p>
          <a:p>
            <a:pPr algn="just">
              <a:spcBef>
                <a:spcPct val="50000"/>
              </a:spcBef>
            </a:pPr>
            <a:endParaRPr lang="es-MX" sz="500" dirty="0">
              <a:solidFill>
                <a:srgbClr val="000000"/>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8"/>
          <p:cNvSpPr>
            <a:spLocks noChangeArrowheads="1"/>
          </p:cNvSpPr>
          <p:nvPr/>
        </p:nvSpPr>
        <p:spPr bwMode="auto">
          <a:xfrm>
            <a:off x="2592388" y="3068638"/>
            <a:ext cx="205263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5123"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6070" y="2132856"/>
            <a:ext cx="5310186" cy="2199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0209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8"/>
          <p:cNvSpPr>
            <a:spLocks noChangeArrowheads="1"/>
          </p:cNvSpPr>
          <p:nvPr/>
        </p:nvSpPr>
        <p:spPr bwMode="auto">
          <a:xfrm>
            <a:off x="2592388" y="3068638"/>
            <a:ext cx="205263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8" name="Text Box 47"/>
          <p:cNvSpPr txBox="1">
            <a:spLocks noChangeArrowheads="1"/>
          </p:cNvSpPr>
          <p:nvPr/>
        </p:nvSpPr>
        <p:spPr bwMode="auto">
          <a:xfrm>
            <a:off x="431800" y="2528888"/>
            <a:ext cx="84613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marL="457200" eaLnBrk="0" fontAlgn="base" hangingPunct="0">
              <a:spcBef>
                <a:spcPct val="0"/>
              </a:spcBef>
              <a:spcAft>
                <a:spcPct val="0"/>
              </a:spcAft>
              <a:defRPr>
                <a:solidFill>
                  <a:schemeClr val="tx1"/>
                </a:solidFill>
                <a:latin typeface="Arial" charset="0"/>
                <a:cs typeface="Arial" charset="0"/>
              </a:defRPr>
            </a:lvl6pPr>
            <a:lvl7pPr marL="914400" eaLnBrk="0" fontAlgn="base" hangingPunct="0">
              <a:spcBef>
                <a:spcPct val="0"/>
              </a:spcBef>
              <a:spcAft>
                <a:spcPct val="0"/>
              </a:spcAft>
              <a:defRPr>
                <a:solidFill>
                  <a:schemeClr val="tx1"/>
                </a:solidFill>
                <a:latin typeface="Arial" charset="0"/>
                <a:cs typeface="Arial" charset="0"/>
              </a:defRPr>
            </a:lvl7pPr>
            <a:lvl8pPr marL="1371600" eaLnBrk="0" fontAlgn="base" hangingPunct="0">
              <a:spcBef>
                <a:spcPct val="0"/>
              </a:spcBef>
              <a:spcAft>
                <a:spcPct val="0"/>
              </a:spcAft>
              <a:defRPr>
                <a:solidFill>
                  <a:schemeClr val="tx1"/>
                </a:solidFill>
                <a:latin typeface="Arial" charset="0"/>
                <a:cs typeface="Arial" charset="0"/>
              </a:defRPr>
            </a:lvl8pPr>
            <a:lvl9pPr marL="18288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6000" b="1" i="1" dirty="0">
                <a:effectLst>
                  <a:outerShdw blurRad="38100" dist="38100" dir="2700000" algn="tl">
                    <a:srgbClr val="C0C0C0"/>
                  </a:outerShdw>
                </a:effectLst>
                <a:latin typeface="Verdana" pitchFamily="34" charset="0"/>
              </a:rPr>
              <a:t>RESULTADOS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8"/>
          <p:cNvSpPr>
            <a:spLocks noChangeArrowheads="1"/>
          </p:cNvSpPr>
          <p:nvPr/>
        </p:nvSpPr>
        <p:spPr bwMode="auto">
          <a:xfrm>
            <a:off x="2592388" y="3068638"/>
            <a:ext cx="205263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171"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3" name="Text Box 6"/>
          <p:cNvSpPr txBox="1">
            <a:spLocks noChangeArrowheads="1"/>
          </p:cNvSpPr>
          <p:nvPr/>
        </p:nvSpPr>
        <p:spPr bwMode="auto">
          <a:xfrm>
            <a:off x="107950" y="980728"/>
            <a:ext cx="88566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CO" sz="1200" i="1" dirty="0">
                <a:latin typeface="Verdana" pitchFamily="34" charset="0"/>
              </a:rPr>
              <a:t>En una escala de M (Malo), R (Regular), B (Bueno) y E (Excelente), ¿considera usted que las                 expectativas  relacionadas con la reunión  sobre la </a:t>
            </a:r>
            <a:r>
              <a:rPr lang="es-CO" sz="1200" i="1" dirty="0" smtClean="0">
                <a:latin typeface="Verdana" pitchFamily="34" charset="0"/>
              </a:rPr>
              <a:t>“Capacitación en temas presupuestales”. </a:t>
            </a:r>
            <a:r>
              <a:rPr lang="es-CO" sz="1200" i="1" dirty="0">
                <a:latin typeface="Verdana" pitchFamily="34" charset="0"/>
              </a:rPr>
              <a:t>Se cumplieron?.</a:t>
            </a:r>
            <a:endParaRPr lang="es-ES" sz="1200" i="1" dirty="0">
              <a:latin typeface="Verdana" pitchFamily="34" charset="0"/>
            </a:endParaRPr>
          </a:p>
          <a:p>
            <a:pPr algn="just"/>
            <a:endParaRPr lang="es-ES" sz="1200" i="1" dirty="0">
              <a:latin typeface="Verdana" pitchFamily="34" charset="0"/>
            </a:endParaRPr>
          </a:p>
        </p:txBody>
      </p:sp>
      <p:sp>
        <p:nvSpPr>
          <p:cNvPr id="14" name="Text Box 7"/>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5" name="14 Gráfico"/>
          <p:cNvGraphicFramePr>
            <a:graphicFrameLocks/>
          </p:cNvGraphicFramePr>
          <p:nvPr>
            <p:extLst>
              <p:ext uri="{D42A27DB-BD31-4B8C-83A1-F6EECF244321}">
                <p14:modId xmlns:p14="http://schemas.microsoft.com/office/powerpoint/2010/main" val="4234128284"/>
              </p:ext>
            </p:extLst>
          </p:nvPr>
        </p:nvGraphicFramePr>
        <p:xfrm>
          <a:off x="955674" y="2132856"/>
          <a:ext cx="7216725"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 Box 9"/>
          <p:cNvSpPr txBox="1">
            <a:spLocks noChangeArrowheads="1"/>
          </p:cNvSpPr>
          <p:nvPr/>
        </p:nvSpPr>
        <p:spPr bwMode="auto">
          <a:xfrm>
            <a:off x="2951163" y="5876925"/>
            <a:ext cx="3132137" cy="323165"/>
          </a:xfrm>
          <a:prstGeom prst="rect">
            <a:avLst/>
          </a:prstGeom>
          <a:noFill/>
          <a:ln w="57150" cmpd="thinThick"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spcBef>
                <a:spcPct val="50000"/>
              </a:spcBef>
            </a:pPr>
            <a:r>
              <a:rPr lang="es-MX" sz="1500" b="1" dirty="0">
                <a:solidFill>
                  <a:srgbClr val="FF3300"/>
                </a:solidFill>
                <a:effectLst>
                  <a:outerShdw blurRad="38100" dist="38100" dir="2700000" algn="tl">
                    <a:srgbClr val="C0C0C0"/>
                  </a:outerShdw>
                </a:effectLst>
                <a:latin typeface="Verdana" pitchFamily="34" charset="0"/>
              </a:rPr>
              <a:t>TOP GOOD BOXES : </a:t>
            </a:r>
            <a:r>
              <a:rPr lang="es-MX" sz="1500" b="1" dirty="0" smtClean="0">
                <a:solidFill>
                  <a:srgbClr val="FF3300"/>
                </a:solidFill>
                <a:effectLst>
                  <a:outerShdw blurRad="38100" dist="38100" dir="2700000" algn="tl">
                    <a:srgbClr val="C0C0C0"/>
                  </a:outerShdw>
                </a:effectLst>
                <a:latin typeface="Verdana" pitchFamily="34" charset="0"/>
              </a:rPr>
              <a:t>99,1</a:t>
            </a:r>
            <a:r>
              <a:rPr lang="es-MX" sz="1500" b="1" i="1" dirty="0" smtClean="0">
                <a:solidFill>
                  <a:srgbClr val="FF3300"/>
                </a:solidFill>
                <a:effectLst>
                  <a:outerShdw blurRad="38100" dist="38100" dir="2700000" algn="tl">
                    <a:srgbClr val="C0C0C0"/>
                  </a:outerShdw>
                </a:effectLst>
              </a:rPr>
              <a:t>%</a:t>
            </a:r>
            <a:endParaRPr lang="es-MX" sz="1500" b="1" i="1" dirty="0">
              <a:solidFill>
                <a:srgbClr val="FF3300"/>
              </a:solidFill>
              <a:effectLst>
                <a:outerShdw blurRad="38100" dist="38100" dir="2700000" algn="tl">
                  <a:srgbClr val="C0C0C0"/>
                </a:outerShdw>
              </a:effectLst>
            </a:endParaRPr>
          </a:p>
        </p:txBody>
      </p:sp>
      <p:sp>
        <p:nvSpPr>
          <p:cNvPr id="3" name="2 CuadroTexto"/>
          <p:cNvSpPr txBox="1"/>
          <p:nvPr/>
        </p:nvSpPr>
        <p:spPr>
          <a:xfrm>
            <a:off x="3475880" y="3717032"/>
            <a:ext cx="1368152" cy="830997"/>
          </a:xfrm>
          <a:prstGeom prst="rect">
            <a:avLst/>
          </a:prstGeom>
          <a:noFill/>
          <a:ln>
            <a:solidFill>
              <a:schemeClr val="bg1"/>
            </a:solidFill>
          </a:ln>
        </p:spPr>
        <p:txBody>
          <a:bodyPr wrap="square" rtlCol="0">
            <a:spAutoFit/>
          </a:bodyPr>
          <a:lstStyle/>
          <a:p>
            <a:pPr algn="just"/>
            <a:r>
              <a:rPr lang="es-CO" sz="800" dirty="0" smtClean="0">
                <a:latin typeface="Verdana" pitchFamily="34" charset="0"/>
              </a:rPr>
              <a:t>(3) Contar con mayor disponibilidad de tiempo y profundizar en temas de PREDIS y Sistema General de Regalías</a:t>
            </a:r>
            <a:endParaRPr lang="es-CO" sz="800" dirty="0">
              <a:latin typeface="Verdana" pitchFamily="34" charset="0"/>
            </a:endParaRPr>
          </a:p>
        </p:txBody>
      </p:sp>
      <p:cxnSp>
        <p:nvCxnSpPr>
          <p:cNvPr id="5" name="4 Conector recto de flecha"/>
          <p:cNvCxnSpPr/>
          <p:nvPr/>
        </p:nvCxnSpPr>
        <p:spPr>
          <a:xfrm flipV="1">
            <a:off x="4159956" y="4540037"/>
            <a:ext cx="0" cy="2571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5"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9"/>
          <p:cNvSpPr txBox="1">
            <a:spLocks noChangeArrowheads="1"/>
          </p:cNvSpPr>
          <p:nvPr/>
        </p:nvSpPr>
        <p:spPr bwMode="auto">
          <a:xfrm>
            <a:off x="71438" y="980728"/>
            <a:ext cx="90360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CO" sz="1200" i="1" dirty="0">
                <a:latin typeface="Verdana" pitchFamily="34" charset="0"/>
              </a:rPr>
              <a:t>En una escala de M (Malo), R (Regular), B (Bueno) y E (Excelente), ¿Cómo califica la precisión y                 claridad en el tema desarrollado en la reunión </a:t>
            </a:r>
            <a:r>
              <a:rPr lang="es-CO" sz="1200" i="1" dirty="0" smtClean="0">
                <a:latin typeface="Verdana" pitchFamily="34" charset="0"/>
              </a:rPr>
              <a:t>“Capacitación en temas presupuestales”</a:t>
            </a:r>
            <a:r>
              <a:rPr lang="es-CO" sz="1200" i="1" dirty="0" smtClean="0"/>
              <a:t>?.</a:t>
            </a:r>
            <a:endParaRPr lang="es-ES" sz="1200" i="1" dirty="0"/>
          </a:p>
          <a:p>
            <a:pPr algn="just"/>
            <a:endParaRPr lang="es-ES" sz="1200" i="1" dirty="0">
              <a:latin typeface="Verdana" pitchFamily="34" charset="0"/>
            </a:endParaRPr>
          </a:p>
        </p:txBody>
      </p:sp>
      <p:sp>
        <p:nvSpPr>
          <p:cNvPr id="13" name="Text Box 6"/>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4" name="13 Gráfico"/>
          <p:cNvGraphicFramePr>
            <a:graphicFrameLocks/>
          </p:cNvGraphicFramePr>
          <p:nvPr>
            <p:extLst>
              <p:ext uri="{D42A27DB-BD31-4B8C-83A1-F6EECF244321}">
                <p14:modId xmlns:p14="http://schemas.microsoft.com/office/powerpoint/2010/main" val="370455879"/>
              </p:ext>
            </p:extLst>
          </p:nvPr>
        </p:nvGraphicFramePr>
        <p:xfrm>
          <a:off x="971550" y="2204864"/>
          <a:ext cx="7416873"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11"/>
          <p:cNvSpPr txBox="1">
            <a:spLocks noChangeArrowheads="1"/>
          </p:cNvSpPr>
          <p:nvPr/>
        </p:nvSpPr>
        <p:spPr bwMode="auto">
          <a:xfrm>
            <a:off x="2951163" y="5876925"/>
            <a:ext cx="3132137" cy="323165"/>
          </a:xfrm>
          <a:prstGeom prst="rect">
            <a:avLst/>
          </a:prstGeom>
          <a:noFill/>
          <a:ln w="57150" cmpd="thinThick"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spcBef>
                <a:spcPct val="50000"/>
              </a:spcBef>
            </a:pPr>
            <a:r>
              <a:rPr lang="es-MX" sz="1500" b="1" dirty="0">
                <a:solidFill>
                  <a:srgbClr val="FF3300"/>
                </a:solidFill>
                <a:effectLst>
                  <a:outerShdw blurRad="38100" dist="38100" dir="2700000" algn="tl">
                    <a:srgbClr val="C0C0C0"/>
                  </a:outerShdw>
                </a:effectLst>
                <a:latin typeface="Verdana" pitchFamily="34" charset="0"/>
              </a:rPr>
              <a:t>TOP GOOD BOXES : </a:t>
            </a:r>
            <a:r>
              <a:rPr lang="es-MX" sz="1500" b="1" dirty="0" smtClean="0">
                <a:solidFill>
                  <a:srgbClr val="FF3300"/>
                </a:solidFill>
                <a:effectLst>
                  <a:outerShdw blurRad="38100" dist="38100" dir="2700000" algn="tl">
                    <a:srgbClr val="C0C0C0"/>
                  </a:outerShdw>
                </a:effectLst>
                <a:latin typeface="Verdana" pitchFamily="34" charset="0"/>
              </a:rPr>
              <a:t>100</a:t>
            </a:r>
            <a:r>
              <a:rPr lang="es-MX" sz="1500" b="1" i="1" dirty="0" smtClean="0">
                <a:solidFill>
                  <a:srgbClr val="FF3300"/>
                </a:solidFill>
                <a:effectLst>
                  <a:outerShdw blurRad="38100" dist="38100" dir="2700000" algn="tl">
                    <a:srgbClr val="C0C0C0"/>
                  </a:outerShdw>
                </a:effectLst>
              </a:rPr>
              <a:t>%</a:t>
            </a:r>
            <a:endParaRPr lang="es-MX" sz="1500" b="1" i="1" dirty="0">
              <a:solidFill>
                <a:srgbClr val="FF3300"/>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9" name="Rectangle 9"/>
          <p:cNvSpPr>
            <a:spLocks noChangeArrowheads="1"/>
          </p:cNvSpPr>
          <p:nvPr/>
        </p:nvSpPr>
        <p:spPr bwMode="auto">
          <a:xfrm>
            <a:off x="539750" y="3068638"/>
            <a:ext cx="205263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s-CO" sz="1200"/>
          </a:p>
        </p:txBody>
      </p:sp>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12"/>
          <p:cNvSpPr txBox="1">
            <a:spLocks noChangeArrowheads="1"/>
          </p:cNvSpPr>
          <p:nvPr/>
        </p:nvSpPr>
        <p:spPr bwMode="auto">
          <a:xfrm>
            <a:off x="71438" y="908720"/>
            <a:ext cx="9036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CO" sz="1200" i="1" dirty="0">
                <a:latin typeface="Verdana" pitchFamily="34" charset="0"/>
              </a:rPr>
              <a:t>En una escala de M (Malo), R (Regular), B (Bueno) y E (Excelente), ¿Cómo califica el aporte realizado con el tema tratado en la </a:t>
            </a:r>
            <a:r>
              <a:rPr lang="es-CO" sz="1200" i="1" dirty="0" smtClean="0">
                <a:latin typeface="Verdana" pitchFamily="34" charset="0"/>
              </a:rPr>
              <a:t>reunión “Capacitación en temas presupuestales”?.</a:t>
            </a:r>
            <a:endParaRPr lang="es-ES" sz="1200" i="1" dirty="0">
              <a:latin typeface="Verdana" pitchFamily="34" charset="0"/>
            </a:endParaRPr>
          </a:p>
        </p:txBody>
      </p:sp>
      <p:sp>
        <p:nvSpPr>
          <p:cNvPr id="13" name="Text Box 9"/>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4" name="13 Gráfico"/>
          <p:cNvGraphicFramePr>
            <a:graphicFrameLocks/>
          </p:cNvGraphicFramePr>
          <p:nvPr>
            <p:extLst>
              <p:ext uri="{D42A27DB-BD31-4B8C-83A1-F6EECF244321}">
                <p14:modId xmlns:p14="http://schemas.microsoft.com/office/powerpoint/2010/main" val="3755055165"/>
              </p:ext>
            </p:extLst>
          </p:nvPr>
        </p:nvGraphicFramePr>
        <p:xfrm>
          <a:off x="971550" y="2204864"/>
          <a:ext cx="7056833"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11"/>
          <p:cNvSpPr txBox="1">
            <a:spLocks noChangeArrowheads="1"/>
          </p:cNvSpPr>
          <p:nvPr/>
        </p:nvSpPr>
        <p:spPr bwMode="auto">
          <a:xfrm>
            <a:off x="2951163" y="5876925"/>
            <a:ext cx="3132137" cy="323165"/>
          </a:xfrm>
          <a:prstGeom prst="rect">
            <a:avLst/>
          </a:prstGeom>
          <a:noFill/>
          <a:ln w="57150" cmpd="thinThick"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spcBef>
                <a:spcPct val="50000"/>
              </a:spcBef>
            </a:pPr>
            <a:r>
              <a:rPr lang="es-MX" sz="1500" b="1" dirty="0">
                <a:solidFill>
                  <a:srgbClr val="FF3300"/>
                </a:solidFill>
                <a:effectLst>
                  <a:outerShdw blurRad="38100" dist="38100" dir="2700000" algn="tl">
                    <a:srgbClr val="C0C0C0"/>
                  </a:outerShdw>
                </a:effectLst>
                <a:latin typeface="Verdana" pitchFamily="34" charset="0"/>
              </a:rPr>
              <a:t>TOP GOOD BOXES : </a:t>
            </a:r>
            <a:r>
              <a:rPr lang="es-MX" sz="1500" b="1" dirty="0" smtClean="0">
                <a:solidFill>
                  <a:srgbClr val="FF3300"/>
                </a:solidFill>
                <a:effectLst>
                  <a:outerShdw blurRad="38100" dist="38100" dir="2700000" algn="tl">
                    <a:srgbClr val="C0C0C0"/>
                  </a:outerShdw>
                </a:effectLst>
                <a:latin typeface="Verdana" pitchFamily="34" charset="0"/>
              </a:rPr>
              <a:t>100</a:t>
            </a:r>
            <a:r>
              <a:rPr lang="es-MX" sz="1500" b="1" i="1" dirty="0" smtClean="0">
                <a:solidFill>
                  <a:srgbClr val="FF3300"/>
                </a:solidFill>
                <a:effectLst>
                  <a:outerShdw blurRad="38100" dist="38100" dir="2700000" algn="tl">
                    <a:srgbClr val="C0C0C0"/>
                  </a:outerShdw>
                </a:effectLst>
              </a:rPr>
              <a:t>%</a:t>
            </a:r>
            <a:endParaRPr lang="es-MX" sz="1500" b="1" i="1" dirty="0">
              <a:solidFill>
                <a:srgbClr val="FF3300"/>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6 Rectángulo"/>
          <p:cNvSpPr/>
          <p:nvPr/>
        </p:nvSpPr>
        <p:spPr>
          <a:xfrm>
            <a:off x="3419872" y="0"/>
            <a:ext cx="5724128" cy="764704"/>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0" name="32 Título"/>
          <p:cNvSpPr txBox="1">
            <a:spLocks/>
          </p:cNvSpPr>
          <p:nvPr/>
        </p:nvSpPr>
        <p:spPr>
          <a:xfrm>
            <a:off x="722313" y="3795713"/>
            <a:ext cx="7953375" cy="1362075"/>
          </a:xfrm>
          <a:prstGeom prst="rect">
            <a:avLst/>
          </a:prstGeom>
        </p:spPr>
        <p:txBody>
          <a:bodyPr/>
          <a:lstStyle/>
          <a:p>
            <a:pPr algn="ctr" fontAlgn="auto">
              <a:spcAft>
                <a:spcPts val="0"/>
              </a:spcAft>
              <a:defRPr/>
            </a:pPr>
            <a:r>
              <a:rPr lang="es-ES" sz="4000" dirty="0">
                <a:latin typeface="+mj-lt"/>
                <a:ea typeface="+mj-ea"/>
                <a:cs typeface="+mj-cs"/>
              </a:rPr>
              <a:t/>
            </a:r>
            <a:br>
              <a:rPr lang="es-ES" sz="4000" dirty="0">
                <a:latin typeface="+mj-lt"/>
                <a:ea typeface="+mj-ea"/>
                <a:cs typeface="+mj-cs"/>
              </a:rPr>
            </a:br>
            <a:endParaRPr lang="es-CO" sz="4000" b="1" dirty="0">
              <a:solidFill>
                <a:schemeClr val="accent6">
                  <a:lumMod val="75000"/>
                </a:schemeClr>
              </a:solidFill>
              <a:latin typeface="+mn-lt"/>
            </a:endParaRPr>
          </a:p>
        </p:txBody>
      </p:sp>
      <p:sp>
        <p:nvSpPr>
          <p:cNvPr id="11" name="8 Marcador de texto"/>
          <p:cNvSpPr txBox="1">
            <a:spLocks/>
          </p:cNvSpPr>
          <p:nvPr/>
        </p:nvSpPr>
        <p:spPr>
          <a:xfrm>
            <a:off x="684213" y="1844675"/>
            <a:ext cx="7772400" cy="1500188"/>
          </a:xfrm>
          <a:prstGeom prst="rect">
            <a:avLst/>
          </a:prstGeom>
        </p:spPr>
        <p:txBody>
          <a:bodyPr anchor="b"/>
          <a:lstStyle/>
          <a:p>
            <a:pPr marL="342900" indent="-342900" fontAlgn="auto">
              <a:spcBef>
                <a:spcPct val="20000"/>
              </a:spcBef>
              <a:spcAft>
                <a:spcPts val="0"/>
              </a:spcAft>
              <a:defRPr/>
            </a:pPr>
            <a:endParaRPr lang="es-CO" sz="2000" dirty="0">
              <a:solidFill>
                <a:schemeClr val="bg1">
                  <a:lumMod val="50000"/>
                </a:schemeClr>
              </a:solidFill>
              <a:latin typeface="+mn-lt"/>
            </a:endParaRPr>
          </a:p>
        </p:txBody>
      </p:sp>
      <p:sp>
        <p:nvSpPr>
          <p:cNvPr id="9" name="8 Rectángulo"/>
          <p:cNvSpPr/>
          <p:nvPr/>
        </p:nvSpPr>
        <p:spPr>
          <a:xfrm>
            <a:off x="0" y="0"/>
            <a:ext cx="3419872" cy="764704"/>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path path="circle">
              <a:fillToRect r="100000" b="100000"/>
            </a:path>
            <a:tileRect l="-100000" t="-100000"/>
          </a:gradFill>
          <a:ln>
            <a:noFill/>
          </a:ln>
          <a:effectLst>
            <a:outerShdw blurRad="50800" dist="38100" dir="2700000" algn="tl" rotWithShape="0">
              <a:prstClr val="black">
                <a:alpha val="40000"/>
              </a:prstClr>
            </a:outerShdw>
          </a:effectLst>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s-CO"/>
          </a:p>
        </p:txBody>
      </p:sp>
      <p:sp>
        <p:nvSpPr>
          <p:cNvPr id="12" name="Text Box 12"/>
          <p:cNvSpPr txBox="1">
            <a:spLocks noChangeArrowheads="1"/>
          </p:cNvSpPr>
          <p:nvPr/>
        </p:nvSpPr>
        <p:spPr bwMode="auto">
          <a:xfrm>
            <a:off x="35496" y="908720"/>
            <a:ext cx="900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CO" sz="1200" i="1" dirty="0">
                <a:latin typeface="Verdana" pitchFamily="34" charset="0"/>
              </a:rPr>
              <a:t>En una escala de M (Malo), R (Regular), B (Bueno) y E (Excelente), la metodología desarrollada para la óptima                comprensión del tema tratado en la </a:t>
            </a:r>
            <a:r>
              <a:rPr lang="es-CO" sz="1200" i="1" dirty="0" smtClean="0">
                <a:latin typeface="Verdana" pitchFamily="34" charset="0"/>
              </a:rPr>
              <a:t>reunión  “Capacitación en temas presupuestales”. </a:t>
            </a:r>
            <a:r>
              <a:rPr lang="es-CO" sz="1200" i="1" dirty="0">
                <a:latin typeface="Verdana" pitchFamily="34" charset="0"/>
              </a:rPr>
              <a:t>la  califica cómo:</a:t>
            </a:r>
            <a:endParaRPr lang="es-ES" sz="1200" i="1" dirty="0">
              <a:latin typeface="Verdana" pitchFamily="34" charset="0"/>
            </a:endParaRPr>
          </a:p>
        </p:txBody>
      </p:sp>
      <p:sp>
        <p:nvSpPr>
          <p:cNvPr id="13" name="Text Box 9"/>
          <p:cNvSpPr txBox="1">
            <a:spLocks noChangeArrowheads="1"/>
          </p:cNvSpPr>
          <p:nvPr/>
        </p:nvSpPr>
        <p:spPr bwMode="auto">
          <a:xfrm>
            <a:off x="971550" y="1536700"/>
            <a:ext cx="1439863" cy="43858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CO" sz="900" u="sng" dirty="0">
                <a:solidFill>
                  <a:srgbClr val="0000FF"/>
                </a:solidFill>
                <a:latin typeface="Verdana" pitchFamily="34" charset="0"/>
              </a:rPr>
              <a:t>Base: </a:t>
            </a:r>
            <a:r>
              <a:rPr lang="es-CO" sz="900" u="sng" dirty="0" smtClean="0">
                <a:solidFill>
                  <a:srgbClr val="0000FF"/>
                </a:solidFill>
                <a:latin typeface="Verdana" pitchFamily="34" charset="0"/>
              </a:rPr>
              <a:t>123</a:t>
            </a:r>
            <a:endParaRPr lang="es-CO" sz="900" u="sng" dirty="0">
              <a:solidFill>
                <a:srgbClr val="0000FF"/>
              </a:solidFill>
              <a:latin typeface="Verdana" pitchFamily="34" charset="0"/>
            </a:endParaRPr>
          </a:p>
          <a:p>
            <a:pPr eaLnBrk="0" hangingPunct="0">
              <a:spcBef>
                <a:spcPct val="50000"/>
              </a:spcBef>
            </a:pPr>
            <a:r>
              <a:rPr lang="es-CO" sz="900" u="sng" dirty="0">
                <a:solidFill>
                  <a:srgbClr val="0000FF"/>
                </a:solidFill>
                <a:latin typeface="Verdana" pitchFamily="34" charset="0"/>
              </a:rPr>
              <a:t>Titulo de </a:t>
            </a:r>
            <a:r>
              <a:rPr lang="es-CO" sz="900" u="sng" dirty="0" smtClean="0">
                <a:solidFill>
                  <a:srgbClr val="0000FF"/>
                </a:solidFill>
                <a:latin typeface="Verdana" pitchFamily="34" charset="0"/>
              </a:rPr>
              <a:t>base: 123</a:t>
            </a:r>
            <a:endParaRPr lang="es-ES" sz="900" u="sng" dirty="0">
              <a:solidFill>
                <a:srgbClr val="0000FF"/>
              </a:solidFill>
              <a:latin typeface="Verdana" pitchFamily="34" charset="0"/>
            </a:endParaRPr>
          </a:p>
        </p:txBody>
      </p:sp>
      <p:graphicFrame>
        <p:nvGraphicFramePr>
          <p:cNvPr id="14" name="13 Gráfico"/>
          <p:cNvGraphicFramePr>
            <a:graphicFrameLocks/>
          </p:cNvGraphicFramePr>
          <p:nvPr>
            <p:extLst>
              <p:ext uri="{D42A27DB-BD31-4B8C-83A1-F6EECF244321}">
                <p14:modId xmlns:p14="http://schemas.microsoft.com/office/powerpoint/2010/main" val="2883510647"/>
              </p:ext>
            </p:extLst>
          </p:nvPr>
        </p:nvGraphicFramePr>
        <p:xfrm>
          <a:off x="971550" y="2132856"/>
          <a:ext cx="7056834"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11"/>
          <p:cNvSpPr txBox="1">
            <a:spLocks noChangeArrowheads="1"/>
          </p:cNvSpPr>
          <p:nvPr/>
        </p:nvSpPr>
        <p:spPr bwMode="auto">
          <a:xfrm>
            <a:off x="2951163" y="5876925"/>
            <a:ext cx="3132137" cy="323165"/>
          </a:xfrm>
          <a:prstGeom prst="rect">
            <a:avLst/>
          </a:prstGeom>
          <a:noFill/>
          <a:ln w="57150" cmpd="thinThick"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spcBef>
                <a:spcPct val="50000"/>
              </a:spcBef>
            </a:pPr>
            <a:r>
              <a:rPr lang="es-MX" sz="1500" b="1" dirty="0">
                <a:solidFill>
                  <a:srgbClr val="FF3300"/>
                </a:solidFill>
                <a:effectLst>
                  <a:outerShdw blurRad="38100" dist="38100" dir="2700000" algn="tl">
                    <a:srgbClr val="C0C0C0"/>
                  </a:outerShdw>
                </a:effectLst>
                <a:latin typeface="Verdana" pitchFamily="34" charset="0"/>
              </a:rPr>
              <a:t>TOP GOOD BOXES : </a:t>
            </a:r>
            <a:r>
              <a:rPr lang="es-MX" sz="1500" b="1" dirty="0" smtClean="0">
                <a:solidFill>
                  <a:srgbClr val="FF3300"/>
                </a:solidFill>
                <a:effectLst>
                  <a:outerShdw blurRad="38100" dist="38100" dir="2700000" algn="tl">
                    <a:srgbClr val="C0C0C0"/>
                  </a:outerShdw>
                </a:effectLst>
                <a:latin typeface="Verdana" pitchFamily="34" charset="0"/>
              </a:rPr>
              <a:t>95,9</a:t>
            </a:r>
            <a:r>
              <a:rPr lang="es-MX" sz="1500" b="1" i="1" dirty="0" smtClean="0">
                <a:solidFill>
                  <a:srgbClr val="FF3300"/>
                </a:solidFill>
                <a:effectLst>
                  <a:outerShdw blurRad="38100" dist="38100" dir="2700000" algn="tl">
                    <a:srgbClr val="C0C0C0"/>
                  </a:outerShdw>
                </a:effectLst>
              </a:rPr>
              <a:t>%</a:t>
            </a:r>
            <a:endParaRPr lang="es-MX" sz="1500" b="1" i="1" dirty="0">
              <a:solidFill>
                <a:srgbClr val="FF3300"/>
              </a:solidFill>
              <a:effectLst>
                <a:outerShdw blurRad="38100" dist="38100" dir="2700000" algn="tl">
                  <a:srgbClr val="C0C0C0"/>
                </a:outerShdw>
              </a:effectLst>
            </a:endParaRPr>
          </a:p>
        </p:txBody>
      </p:sp>
      <p:sp>
        <p:nvSpPr>
          <p:cNvPr id="2" name="1 CuadroTexto"/>
          <p:cNvSpPr txBox="1"/>
          <p:nvPr/>
        </p:nvSpPr>
        <p:spPr>
          <a:xfrm>
            <a:off x="3292872" y="4077072"/>
            <a:ext cx="1423144" cy="584775"/>
          </a:xfrm>
          <a:prstGeom prst="rect">
            <a:avLst/>
          </a:prstGeom>
          <a:noFill/>
          <a:ln>
            <a:solidFill>
              <a:schemeClr val="bg1"/>
            </a:solidFill>
          </a:ln>
        </p:spPr>
        <p:txBody>
          <a:bodyPr wrap="square" rtlCol="0">
            <a:spAutoFit/>
          </a:bodyPr>
          <a:lstStyle/>
          <a:p>
            <a:pPr algn="just"/>
            <a:r>
              <a:rPr lang="es-CO" sz="800" dirty="0" smtClean="0">
                <a:latin typeface="Verdana" pitchFamily="34" charset="0"/>
              </a:rPr>
              <a:t>(5) Brindar mayor apoyo, conocimiento y asesoría en el Sistema PREDIS</a:t>
            </a:r>
            <a:endParaRPr lang="es-CO" sz="800" dirty="0">
              <a:latin typeface="Verdana" pitchFamily="34" charset="0"/>
            </a:endParaRPr>
          </a:p>
        </p:txBody>
      </p:sp>
      <p:cxnSp>
        <p:nvCxnSpPr>
          <p:cNvPr id="4" name="3 Conector recto de flecha"/>
          <p:cNvCxnSpPr/>
          <p:nvPr/>
        </p:nvCxnSpPr>
        <p:spPr>
          <a:xfrm flipV="1">
            <a:off x="4004444" y="4538737"/>
            <a:ext cx="0" cy="2584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4177</TotalTime>
  <Words>1188</Words>
  <Application>Microsoft Office PowerPoint</Application>
  <PresentationFormat>Presentación en pantalla (4:3)</PresentationFormat>
  <Paragraphs>155</Paragraphs>
  <Slides>15</Slides>
  <Notes>15</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2" baseType="lpstr">
      <vt:lpstr>Arial</vt:lpstr>
      <vt:lpstr>Calibri</vt:lpstr>
      <vt:lpstr>Times New Roman</vt:lpstr>
      <vt:lpstr>Verdana</vt:lpstr>
      <vt:lpstr>Wingdings</vt: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Alcaldia Mayor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 Gonzalo Clavijo Serrano</dc:creator>
  <cp:lastModifiedBy>Jeanet Constanza Saenz Gonzalez</cp:lastModifiedBy>
  <cp:revision>360</cp:revision>
  <cp:lastPrinted>2013-06-18T19:51:15Z</cp:lastPrinted>
  <dcterms:created xsi:type="dcterms:W3CDTF">2008-01-17T20:49:14Z</dcterms:created>
  <dcterms:modified xsi:type="dcterms:W3CDTF">2013-11-28T13:44:58Z</dcterms:modified>
</cp:coreProperties>
</file>