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37" r:id="rId5"/>
    <p:sldMasterId id="2147483762" r:id="rId6"/>
    <p:sldMasterId id="2147483774" r:id="rId7"/>
    <p:sldMasterId id="2147483787" r:id="rId8"/>
  </p:sldMasterIdLst>
  <p:notesMasterIdLst>
    <p:notesMasterId r:id="rId55"/>
  </p:notesMasterIdLst>
  <p:handoutMasterIdLst>
    <p:handoutMasterId r:id="rId56"/>
  </p:handoutMasterIdLst>
  <p:sldIdLst>
    <p:sldId id="263" r:id="rId9"/>
    <p:sldId id="1296" r:id="rId10"/>
    <p:sldId id="1286" r:id="rId11"/>
    <p:sldId id="1295" r:id="rId12"/>
    <p:sldId id="322" r:id="rId13"/>
    <p:sldId id="1798" r:id="rId14"/>
    <p:sldId id="1297" r:id="rId15"/>
    <p:sldId id="1300" r:id="rId16"/>
    <p:sldId id="1312" r:id="rId17"/>
    <p:sldId id="1320" r:id="rId18"/>
    <p:sldId id="258" r:id="rId19"/>
    <p:sldId id="1317" r:id="rId20"/>
    <p:sldId id="1792" r:id="rId21"/>
    <p:sldId id="1318" r:id="rId22"/>
    <p:sldId id="1319" r:id="rId23"/>
    <p:sldId id="1321" r:id="rId24"/>
    <p:sldId id="1322" r:id="rId25"/>
    <p:sldId id="1323" r:id="rId26"/>
    <p:sldId id="1330" r:id="rId27"/>
    <p:sldId id="1333" r:id="rId28"/>
    <p:sldId id="1299" r:id="rId29"/>
    <p:sldId id="1311" r:id="rId30"/>
    <p:sldId id="1793" r:id="rId31"/>
    <p:sldId id="267" r:id="rId32"/>
    <p:sldId id="1766" r:id="rId33"/>
    <p:sldId id="1339" r:id="rId34"/>
    <p:sldId id="1340" r:id="rId35"/>
    <p:sldId id="1775" r:id="rId36"/>
    <p:sldId id="1782" r:id="rId37"/>
    <p:sldId id="1769" r:id="rId38"/>
    <p:sldId id="1771" r:id="rId39"/>
    <p:sldId id="1770" r:id="rId40"/>
    <p:sldId id="1795" r:id="rId41"/>
    <p:sldId id="1784" r:id="rId42"/>
    <p:sldId id="1796" r:id="rId43"/>
    <p:sldId id="276" r:id="rId44"/>
    <p:sldId id="281" r:id="rId45"/>
    <p:sldId id="1785" r:id="rId46"/>
    <p:sldId id="1786" r:id="rId47"/>
    <p:sldId id="1787" r:id="rId48"/>
    <p:sldId id="1779" r:id="rId49"/>
    <p:sldId id="1788" r:id="rId50"/>
    <p:sldId id="1337" r:id="rId51"/>
    <p:sldId id="1789" r:id="rId52"/>
    <p:sldId id="1790" r:id="rId53"/>
    <p:sldId id="1291" r:id="rId5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66FF66"/>
    <a:srgbClr val="C80051"/>
    <a:srgbClr val="BE1522"/>
    <a:srgbClr val="E3022E"/>
    <a:srgbClr val="FFE285"/>
    <a:srgbClr val="FFCC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FBBEA-5053-4107-9CB1-3CB4BD051403}" v="263" dt="2021-08-12T20:14:20.28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03" autoAdjust="0"/>
    <p:restoredTop sz="94249" autoAdjust="0"/>
  </p:normalViewPr>
  <p:slideViewPr>
    <p:cSldViewPr snapToGrid="0" showGuides="1">
      <p:cViewPr varScale="1">
        <p:scale>
          <a:sx n="68" d="100"/>
          <a:sy n="68" d="100"/>
        </p:scale>
        <p:origin x="28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270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Andrade Zapata" userId="a27ce82f-f685-444e-ab28-5370446f70b6" providerId="ADAL" clId="{7ECFBBEA-5053-4107-9CB1-3CB4BD051403}"/>
    <pc:docChg chg="undo custSel addSld delSld modSld">
      <pc:chgData name="Jacqueline Andrade Zapata" userId="a27ce82f-f685-444e-ab28-5370446f70b6" providerId="ADAL" clId="{7ECFBBEA-5053-4107-9CB1-3CB4BD051403}" dt="2021-08-12T20:14:22.334" v="724" actId="1037"/>
      <pc:docMkLst>
        <pc:docMk/>
      </pc:docMkLst>
      <pc:sldChg chg="addSp delSp modSp del mod">
        <pc:chgData name="Jacqueline Andrade Zapata" userId="a27ce82f-f685-444e-ab28-5370446f70b6" providerId="ADAL" clId="{7ECFBBEA-5053-4107-9CB1-3CB4BD051403}" dt="2021-08-12T13:17:04.313" v="284" actId="47"/>
        <pc:sldMkLst>
          <pc:docMk/>
          <pc:sldMk cId="0" sldId="260"/>
        </pc:sldMkLst>
        <pc:spChg chg="mod">
          <ac:chgData name="Jacqueline Andrade Zapata" userId="a27ce82f-f685-444e-ab28-5370446f70b6" providerId="ADAL" clId="{7ECFBBEA-5053-4107-9CB1-3CB4BD051403}" dt="2021-08-12T13:13:27.878" v="149" actId="6549"/>
          <ac:spMkLst>
            <pc:docMk/>
            <pc:sldMk cId="0" sldId="260"/>
            <ac:spMk id="101" creationId="{2ECA2A6F-1F65-4075-99DB-BF788D6E3FCA}"/>
          </ac:spMkLst>
        </pc:spChg>
        <pc:spChg chg="mod">
          <ac:chgData name="Jacqueline Andrade Zapata" userId="a27ce82f-f685-444e-ab28-5370446f70b6" providerId="ADAL" clId="{7ECFBBEA-5053-4107-9CB1-3CB4BD051403}" dt="2021-08-12T13:12:25.275" v="0"/>
          <ac:spMkLst>
            <pc:docMk/>
            <pc:sldMk cId="0" sldId="260"/>
            <ac:spMk id="105" creationId="{0F13424E-FD80-4E52-B0B8-1F664C5307B5}"/>
          </ac:spMkLst>
        </pc:spChg>
        <pc:spChg chg="mod">
          <ac:chgData name="Jacqueline Andrade Zapata" userId="a27ce82f-f685-444e-ab28-5370446f70b6" providerId="ADAL" clId="{7ECFBBEA-5053-4107-9CB1-3CB4BD051403}" dt="2021-08-12T13:12:25.275" v="0"/>
          <ac:spMkLst>
            <pc:docMk/>
            <pc:sldMk cId="0" sldId="260"/>
            <ac:spMk id="106" creationId="{E5C978C7-D113-4392-A5B3-9752258D62A7}"/>
          </ac:spMkLst>
        </pc:spChg>
        <pc:spChg chg="mod">
          <ac:chgData name="Jacqueline Andrade Zapata" userId="a27ce82f-f685-444e-ab28-5370446f70b6" providerId="ADAL" clId="{7ECFBBEA-5053-4107-9CB1-3CB4BD051403}" dt="2021-08-12T13:12:25.275" v="0"/>
          <ac:spMkLst>
            <pc:docMk/>
            <pc:sldMk cId="0" sldId="260"/>
            <ac:spMk id="107" creationId="{2C8FCD99-99B2-4D4D-A6EB-0C7C31B56931}"/>
          </ac:spMkLst>
        </pc:spChg>
        <pc:spChg chg="mod">
          <ac:chgData name="Jacqueline Andrade Zapata" userId="a27ce82f-f685-444e-ab28-5370446f70b6" providerId="ADAL" clId="{7ECFBBEA-5053-4107-9CB1-3CB4BD051403}" dt="2021-08-12T13:12:25.275" v="0"/>
          <ac:spMkLst>
            <pc:docMk/>
            <pc:sldMk cId="0" sldId="260"/>
            <ac:spMk id="108" creationId="{7D025AB3-57F7-4BD4-B86E-1DDFE5231559}"/>
          </ac:spMkLst>
        </pc:spChg>
        <pc:spChg chg="mod">
          <ac:chgData name="Jacqueline Andrade Zapata" userId="a27ce82f-f685-444e-ab28-5370446f70b6" providerId="ADAL" clId="{7ECFBBEA-5053-4107-9CB1-3CB4BD051403}" dt="2021-08-12T13:12:25.275" v="0"/>
          <ac:spMkLst>
            <pc:docMk/>
            <pc:sldMk cId="0" sldId="260"/>
            <ac:spMk id="109" creationId="{99883838-3BC2-46F9-8132-61E596675A16}"/>
          </ac:spMkLst>
        </pc:spChg>
        <pc:spChg chg="mod">
          <ac:chgData name="Jacqueline Andrade Zapata" userId="a27ce82f-f685-444e-ab28-5370446f70b6" providerId="ADAL" clId="{7ECFBBEA-5053-4107-9CB1-3CB4BD051403}" dt="2021-08-12T13:12:25.275" v="0"/>
          <ac:spMkLst>
            <pc:docMk/>
            <pc:sldMk cId="0" sldId="260"/>
            <ac:spMk id="110" creationId="{D7A251C3-F7A6-4525-9D73-5AB35278E881}"/>
          </ac:spMkLst>
        </pc:spChg>
        <pc:spChg chg="mod">
          <ac:chgData name="Jacqueline Andrade Zapata" userId="a27ce82f-f685-444e-ab28-5370446f70b6" providerId="ADAL" clId="{7ECFBBEA-5053-4107-9CB1-3CB4BD051403}" dt="2021-08-12T13:13:19.163" v="147" actId="255"/>
          <ac:spMkLst>
            <pc:docMk/>
            <pc:sldMk cId="0" sldId="260"/>
            <ac:spMk id="111" creationId="{BFC73F6E-4947-4B69-B0D0-EB7E316A38FA}"/>
          </ac:spMkLst>
        </pc:spChg>
        <pc:spChg chg="mod">
          <ac:chgData name="Jacqueline Andrade Zapata" userId="a27ce82f-f685-444e-ab28-5370446f70b6" providerId="ADAL" clId="{7ECFBBEA-5053-4107-9CB1-3CB4BD051403}" dt="2021-08-12T13:13:25.959" v="148" actId="108"/>
          <ac:spMkLst>
            <pc:docMk/>
            <pc:sldMk cId="0" sldId="260"/>
            <ac:spMk id="112" creationId="{3569DE68-5DE4-4B39-9630-683DDF84AF31}"/>
          </ac:spMkLst>
        </pc:spChg>
        <pc:spChg chg="add mod">
          <ac:chgData name="Jacqueline Andrade Zapata" userId="a27ce82f-f685-444e-ab28-5370446f70b6" providerId="ADAL" clId="{7ECFBBEA-5053-4107-9CB1-3CB4BD051403}" dt="2021-08-12T13:12:31.834" v="39" actId="1036"/>
          <ac:spMkLst>
            <pc:docMk/>
            <pc:sldMk cId="0" sldId="260"/>
            <ac:spMk id="113" creationId="{4FB760E1-700C-486D-ACBB-09813F6DEECC}"/>
          </ac:spMkLst>
        </pc:spChg>
        <pc:spChg chg="add mod">
          <ac:chgData name="Jacqueline Andrade Zapata" userId="a27ce82f-f685-444e-ab28-5370446f70b6" providerId="ADAL" clId="{7ECFBBEA-5053-4107-9CB1-3CB4BD051403}" dt="2021-08-12T13:12:31.834" v="39" actId="1036"/>
          <ac:spMkLst>
            <pc:docMk/>
            <pc:sldMk cId="0" sldId="260"/>
            <ac:spMk id="114" creationId="{1500180E-88D4-4EA6-B342-DDC880AF4C10}"/>
          </ac:spMkLst>
        </pc:spChg>
        <pc:grpChg chg="del">
          <ac:chgData name="Jacqueline Andrade Zapata" userId="a27ce82f-f685-444e-ab28-5370446f70b6" providerId="ADAL" clId="{7ECFBBEA-5053-4107-9CB1-3CB4BD051403}" dt="2021-08-12T13:13:29.845" v="150" actId="478"/>
          <ac:grpSpMkLst>
            <pc:docMk/>
            <pc:sldMk cId="0" sldId="260"/>
            <ac:grpSpMk id="93" creationId="{D8A01DAA-7F75-4DE8-8399-B4B293E0AB57}"/>
          </ac:grpSpMkLst>
        </pc:grpChg>
        <pc:grpChg chg="add mod">
          <ac:chgData name="Jacqueline Andrade Zapata" userId="a27ce82f-f685-444e-ab28-5370446f70b6" providerId="ADAL" clId="{7ECFBBEA-5053-4107-9CB1-3CB4BD051403}" dt="2021-08-12T13:12:31.834" v="39" actId="1036"/>
          <ac:grpSpMkLst>
            <pc:docMk/>
            <pc:sldMk cId="0" sldId="260"/>
            <ac:grpSpMk id="104" creationId="{F1B337FC-094F-4695-9A24-FDCF19B3ACD7}"/>
          </ac:grpSpMkLst>
        </pc:grpChg>
      </pc:sldChg>
      <pc:sldChg chg="modSp mod">
        <pc:chgData name="Jacqueline Andrade Zapata" userId="a27ce82f-f685-444e-ab28-5370446f70b6" providerId="ADAL" clId="{7ECFBBEA-5053-4107-9CB1-3CB4BD051403}" dt="2021-08-12T19:56:52.080" v="709" actId="20577"/>
        <pc:sldMkLst>
          <pc:docMk/>
          <pc:sldMk cId="4267845725" sldId="1286"/>
        </pc:sldMkLst>
        <pc:spChg chg="mod">
          <ac:chgData name="Jacqueline Andrade Zapata" userId="a27ce82f-f685-444e-ab28-5370446f70b6" providerId="ADAL" clId="{7ECFBBEA-5053-4107-9CB1-3CB4BD051403}" dt="2021-08-12T19:56:52.080" v="709" actId="20577"/>
          <ac:spMkLst>
            <pc:docMk/>
            <pc:sldMk cId="4267845725" sldId="1286"/>
            <ac:spMk id="15" creationId="{78DA1354-412B-409C-A28C-8FAE625F9F2F}"/>
          </ac:spMkLst>
        </pc:spChg>
      </pc:sldChg>
      <pc:sldChg chg="delSp modSp mod">
        <pc:chgData name="Jacqueline Andrade Zapata" userId="a27ce82f-f685-444e-ab28-5370446f70b6" providerId="ADAL" clId="{7ECFBBEA-5053-4107-9CB1-3CB4BD051403}" dt="2021-08-12T19:56:08.796" v="706" actId="20577"/>
        <pc:sldMkLst>
          <pc:docMk/>
          <pc:sldMk cId="3661902483" sldId="1312"/>
        </pc:sldMkLst>
        <pc:spChg chg="mod">
          <ac:chgData name="Jacqueline Andrade Zapata" userId="a27ce82f-f685-444e-ab28-5370446f70b6" providerId="ADAL" clId="{7ECFBBEA-5053-4107-9CB1-3CB4BD051403}" dt="2021-08-12T16:04:11.146" v="415" actId="1076"/>
          <ac:spMkLst>
            <pc:docMk/>
            <pc:sldMk cId="3661902483" sldId="1312"/>
            <ac:spMk id="9" creationId="{12FC4FA6-4E8C-4E73-A1B1-01B556CB2662}"/>
          </ac:spMkLst>
        </pc:spChg>
        <pc:spChg chg="del mod">
          <ac:chgData name="Jacqueline Andrade Zapata" userId="a27ce82f-f685-444e-ab28-5370446f70b6" providerId="ADAL" clId="{7ECFBBEA-5053-4107-9CB1-3CB4BD051403}" dt="2021-08-12T16:05:01.619" v="464" actId="478"/>
          <ac:spMkLst>
            <pc:docMk/>
            <pc:sldMk cId="3661902483" sldId="1312"/>
            <ac:spMk id="17" creationId="{BECC8FEF-E090-4DAC-BD5E-CACE9C9B2705}"/>
          </ac:spMkLst>
        </pc:spChg>
        <pc:spChg chg="mod">
          <ac:chgData name="Jacqueline Andrade Zapata" userId="a27ce82f-f685-444e-ab28-5370446f70b6" providerId="ADAL" clId="{7ECFBBEA-5053-4107-9CB1-3CB4BD051403}" dt="2021-08-12T19:56:08.796" v="706" actId="20577"/>
          <ac:spMkLst>
            <pc:docMk/>
            <pc:sldMk cId="3661902483" sldId="1312"/>
            <ac:spMk id="18" creationId="{412FF422-60FE-4599-BF8B-ED879B84B56C}"/>
          </ac:spMkLst>
        </pc:spChg>
      </pc:sldChg>
      <pc:sldChg chg="addSp modSp mod">
        <pc:chgData name="Jacqueline Andrade Zapata" userId="a27ce82f-f685-444e-ab28-5370446f70b6" providerId="ADAL" clId="{7ECFBBEA-5053-4107-9CB1-3CB4BD051403}" dt="2021-08-12T20:10:25.940" v="711" actId="1076"/>
        <pc:sldMkLst>
          <pc:docMk/>
          <pc:sldMk cId="1199263732" sldId="1320"/>
        </pc:sldMkLst>
        <pc:spChg chg="add mod">
          <ac:chgData name="Jacqueline Andrade Zapata" userId="a27ce82f-f685-444e-ab28-5370446f70b6" providerId="ADAL" clId="{7ECFBBEA-5053-4107-9CB1-3CB4BD051403}" dt="2021-08-12T20:10:25.940" v="711" actId="1076"/>
          <ac:spMkLst>
            <pc:docMk/>
            <pc:sldMk cId="1199263732" sldId="1320"/>
            <ac:spMk id="4" creationId="{53C6C5CF-6774-4909-88BF-6DA2078AC95C}"/>
          </ac:spMkLst>
        </pc:spChg>
      </pc:sldChg>
      <pc:sldChg chg="addSp modSp mod">
        <pc:chgData name="Jacqueline Andrade Zapata" userId="a27ce82f-f685-444e-ab28-5370446f70b6" providerId="ADAL" clId="{7ECFBBEA-5053-4107-9CB1-3CB4BD051403}" dt="2021-08-12T20:13:57.411" v="720" actId="1076"/>
        <pc:sldMkLst>
          <pc:docMk/>
          <pc:sldMk cId="3069869859" sldId="1322"/>
        </pc:sldMkLst>
        <pc:spChg chg="add mod">
          <ac:chgData name="Jacqueline Andrade Zapata" userId="a27ce82f-f685-444e-ab28-5370446f70b6" providerId="ADAL" clId="{7ECFBBEA-5053-4107-9CB1-3CB4BD051403}" dt="2021-08-12T20:13:57.411" v="720" actId="1076"/>
          <ac:spMkLst>
            <pc:docMk/>
            <pc:sldMk cId="3069869859" sldId="1322"/>
            <ac:spMk id="4" creationId="{1996D1FC-B657-4E61-99F9-C117857C1656}"/>
          </ac:spMkLst>
        </pc:spChg>
        <pc:spChg chg="mod">
          <ac:chgData name="Jacqueline Andrade Zapata" userId="a27ce82f-f685-444e-ab28-5370446f70b6" providerId="ADAL" clId="{7ECFBBEA-5053-4107-9CB1-3CB4BD051403}" dt="2021-08-12T20:13:49.228" v="718" actId="20577"/>
          <ac:spMkLst>
            <pc:docMk/>
            <pc:sldMk cId="3069869859" sldId="1322"/>
            <ac:spMk id="21" creationId="{B70A16E2-501A-4EBD-B42E-B4885285BCCD}"/>
          </ac:spMkLst>
        </pc:spChg>
      </pc:sldChg>
      <pc:sldChg chg="addSp modSp mod">
        <pc:chgData name="Jacqueline Andrade Zapata" userId="a27ce82f-f685-444e-ab28-5370446f70b6" providerId="ADAL" clId="{7ECFBBEA-5053-4107-9CB1-3CB4BD051403}" dt="2021-08-12T20:14:22.334" v="724" actId="1037"/>
        <pc:sldMkLst>
          <pc:docMk/>
          <pc:sldMk cId="1790435159" sldId="1323"/>
        </pc:sldMkLst>
        <pc:spChg chg="add mod">
          <ac:chgData name="Jacqueline Andrade Zapata" userId="a27ce82f-f685-444e-ab28-5370446f70b6" providerId="ADAL" clId="{7ECFBBEA-5053-4107-9CB1-3CB4BD051403}" dt="2021-08-12T20:14:22.334" v="724" actId="1037"/>
          <ac:spMkLst>
            <pc:docMk/>
            <pc:sldMk cId="1790435159" sldId="1323"/>
            <ac:spMk id="4" creationId="{C2E0B965-CC3A-4B44-9987-DA61F8A62DAB}"/>
          </ac:spMkLst>
        </pc:spChg>
      </pc:sldChg>
      <pc:sldChg chg="del">
        <pc:chgData name="Jacqueline Andrade Zapata" userId="a27ce82f-f685-444e-ab28-5370446f70b6" providerId="ADAL" clId="{7ECFBBEA-5053-4107-9CB1-3CB4BD051403}" dt="2021-08-12T19:56:45.066" v="708" actId="47"/>
        <pc:sldMkLst>
          <pc:docMk/>
          <pc:sldMk cId="116837425" sldId="1341"/>
        </pc:sldMkLst>
      </pc:sldChg>
      <pc:sldChg chg="del">
        <pc:chgData name="Jacqueline Andrade Zapata" userId="a27ce82f-f685-444e-ab28-5370446f70b6" providerId="ADAL" clId="{7ECFBBEA-5053-4107-9CB1-3CB4BD051403}" dt="2021-08-12T19:56:40.697" v="707" actId="47"/>
        <pc:sldMkLst>
          <pc:docMk/>
          <pc:sldMk cId="2751298128" sldId="1797"/>
        </pc:sldMkLst>
      </pc:sldChg>
      <pc:sldChg chg="addSp delSp modSp add mod delAnim modAnim">
        <pc:chgData name="Jacqueline Andrade Zapata" userId="a27ce82f-f685-444e-ab28-5370446f70b6" providerId="ADAL" clId="{7ECFBBEA-5053-4107-9CB1-3CB4BD051403}" dt="2021-08-12T19:54:10.635" v="644" actId="1076"/>
        <pc:sldMkLst>
          <pc:docMk/>
          <pc:sldMk cId="0" sldId="1798"/>
        </pc:sldMkLst>
        <pc:spChg chg="del">
          <ac:chgData name="Jacqueline Andrade Zapata" userId="a27ce82f-f685-444e-ab28-5370446f70b6" providerId="ADAL" clId="{7ECFBBEA-5053-4107-9CB1-3CB4BD051403}" dt="2021-08-12T13:15:05.167" v="182" actId="478"/>
          <ac:spMkLst>
            <pc:docMk/>
            <pc:sldMk cId="0" sldId="1798"/>
            <ac:spMk id="2" creationId="{3B35276C-E07A-4C42-A113-6020B18FD182}"/>
          </ac:spMkLst>
        </pc:spChg>
        <pc:spChg chg="add mod">
          <ac:chgData name="Jacqueline Andrade Zapata" userId="a27ce82f-f685-444e-ab28-5370446f70b6" providerId="ADAL" clId="{7ECFBBEA-5053-4107-9CB1-3CB4BD051403}" dt="2021-08-12T19:52:46.675" v="621" actId="121"/>
          <ac:spMkLst>
            <pc:docMk/>
            <pc:sldMk cId="0" sldId="1798"/>
            <ac:spMk id="2" creationId="{4056DD88-95F0-4218-B28C-5663646940D2}"/>
          </ac:spMkLst>
        </pc:spChg>
        <pc:spChg chg="del">
          <ac:chgData name="Jacqueline Andrade Zapata" userId="a27ce82f-f685-444e-ab28-5370446f70b6" providerId="ADAL" clId="{7ECFBBEA-5053-4107-9CB1-3CB4BD051403}" dt="2021-08-12T13:14:19.494" v="152" actId="478"/>
          <ac:spMkLst>
            <pc:docMk/>
            <pc:sldMk cId="0" sldId="1798"/>
            <ac:spMk id="3" creationId="{D5D16199-0E47-40C7-A9DA-579443B9D3EA}"/>
          </ac:spMkLst>
        </pc:spChg>
        <pc:spChg chg="mod">
          <ac:chgData name="Jacqueline Andrade Zapata" userId="a27ce82f-f685-444e-ab28-5370446f70b6" providerId="ADAL" clId="{7ECFBBEA-5053-4107-9CB1-3CB4BD051403}" dt="2021-08-12T13:15:20.475" v="209" actId="1036"/>
          <ac:spMkLst>
            <pc:docMk/>
            <pc:sldMk cId="0" sldId="1798"/>
            <ac:spMk id="6" creationId="{F039DE0D-E848-4B07-8966-AE2218C95476}"/>
          </ac:spMkLst>
        </pc:spChg>
        <pc:spChg chg="mod">
          <ac:chgData name="Jacqueline Andrade Zapata" userId="a27ce82f-f685-444e-ab28-5370446f70b6" providerId="ADAL" clId="{7ECFBBEA-5053-4107-9CB1-3CB4BD051403}" dt="2021-08-12T13:14:51.267" v="180" actId="1076"/>
          <ac:spMkLst>
            <pc:docMk/>
            <pc:sldMk cId="0" sldId="1798"/>
            <ac:spMk id="74" creationId="{1A4464F0-9E5A-4514-A3AC-6131D36B4456}"/>
          </ac:spMkLst>
        </pc:spChg>
        <pc:spChg chg="mod">
          <ac:chgData name="Jacqueline Andrade Zapata" userId="a27ce82f-f685-444e-ab28-5370446f70b6" providerId="ADAL" clId="{7ECFBBEA-5053-4107-9CB1-3CB4BD051403}" dt="2021-08-12T13:16:32.514" v="277" actId="1076"/>
          <ac:spMkLst>
            <pc:docMk/>
            <pc:sldMk cId="0" sldId="1798"/>
            <ac:spMk id="75" creationId="{6FCB8064-410E-49E7-AF63-F6E2EB2060A5}"/>
          </ac:spMkLst>
        </pc:spChg>
        <pc:spChg chg="mod">
          <ac:chgData name="Jacqueline Andrade Zapata" userId="a27ce82f-f685-444e-ab28-5370446f70b6" providerId="ADAL" clId="{7ECFBBEA-5053-4107-9CB1-3CB4BD051403}" dt="2021-08-12T13:16:34.939" v="278" actId="1076"/>
          <ac:spMkLst>
            <pc:docMk/>
            <pc:sldMk cId="0" sldId="1798"/>
            <ac:spMk id="76" creationId="{9ACFA443-4ADF-46D9-9502-3133866BCBE8}"/>
          </ac:spMkLst>
        </pc:spChg>
        <pc:spChg chg="mod">
          <ac:chgData name="Jacqueline Andrade Zapata" userId="a27ce82f-f685-444e-ab28-5370446f70b6" providerId="ADAL" clId="{7ECFBBEA-5053-4107-9CB1-3CB4BD051403}" dt="2021-08-12T13:16:37.583" v="279" actId="1076"/>
          <ac:spMkLst>
            <pc:docMk/>
            <pc:sldMk cId="0" sldId="1798"/>
            <ac:spMk id="77" creationId="{399E9F21-5136-4348-A208-C326B1ADD11C}"/>
          </ac:spMkLst>
        </pc:spChg>
        <pc:spChg chg="mod">
          <ac:chgData name="Jacqueline Andrade Zapata" userId="a27ce82f-f685-444e-ab28-5370446f70b6" providerId="ADAL" clId="{7ECFBBEA-5053-4107-9CB1-3CB4BD051403}" dt="2021-08-12T19:50:42.026" v="575" actId="1076"/>
          <ac:spMkLst>
            <pc:docMk/>
            <pc:sldMk cId="0" sldId="1798"/>
            <ac:spMk id="78" creationId="{6CA6962C-A271-4C6D-B421-46E7E99F50A5}"/>
          </ac:spMkLst>
        </pc:spChg>
        <pc:spChg chg="mod">
          <ac:chgData name="Jacqueline Andrade Zapata" userId="a27ce82f-f685-444e-ab28-5370446f70b6" providerId="ADAL" clId="{7ECFBBEA-5053-4107-9CB1-3CB4BD051403}" dt="2021-08-12T19:50:45.678" v="576" actId="1076"/>
          <ac:spMkLst>
            <pc:docMk/>
            <pc:sldMk cId="0" sldId="1798"/>
            <ac:spMk id="79" creationId="{604BB86C-4BDF-46B8-B6F5-F5D8E395A0F2}"/>
          </ac:spMkLst>
        </pc:spChg>
        <pc:spChg chg="mod">
          <ac:chgData name="Jacqueline Andrade Zapata" userId="a27ce82f-f685-444e-ab28-5370446f70b6" providerId="ADAL" clId="{7ECFBBEA-5053-4107-9CB1-3CB4BD051403}" dt="2021-08-12T13:15:20.475" v="209" actId="1036"/>
          <ac:spMkLst>
            <pc:docMk/>
            <pc:sldMk cId="0" sldId="1798"/>
            <ac:spMk id="82" creationId="{2468D57B-F054-40F6-A0DC-FE4B803F558D}"/>
          </ac:spMkLst>
        </pc:spChg>
        <pc:spChg chg="mod">
          <ac:chgData name="Jacqueline Andrade Zapata" userId="a27ce82f-f685-444e-ab28-5370446f70b6" providerId="ADAL" clId="{7ECFBBEA-5053-4107-9CB1-3CB4BD051403}" dt="2021-08-12T19:50:39.087" v="574" actId="1076"/>
          <ac:spMkLst>
            <pc:docMk/>
            <pc:sldMk cId="0" sldId="1798"/>
            <ac:spMk id="83" creationId="{C5B83910-6915-4531-AED1-C5C2DAD9731D}"/>
          </ac:spMkLst>
        </pc:spChg>
        <pc:spChg chg="del">
          <ac:chgData name="Jacqueline Andrade Zapata" userId="a27ce82f-f685-444e-ab28-5370446f70b6" providerId="ADAL" clId="{7ECFBBEA-5053-4107-9CB1-3CB4BD051403}" dt="2021-08-12T13:15:06.006" v="183" actId="478"/>
          <ac:spMkLst>
            <pc:docMk/>
            <pc:sldMk cId="0" sldId="1798"/>
            <ac:spMk id="84" creationId="{005380C1-498E-4766-A08B-FE03D822175F}"/>
          </ac:spMkLst>
        </pc:spChg>
        <pc:spChg chg="mod">
          <ac:chgData name="Jacqueline Andrade Zapata" userId="a27ce82f-f685-444e-ab28-5370446f70b6" providerId="ADAL" clId="{7ECFBBEA-5053-4107-9CB1-3CB4BD051403}" dt="2021-08-12T13:15:20.475" v="209" actId="1036"/>
          <ac:spMkLst>
            <pc:docMk/>
            <pc:sldMk cId="0" sldId="1798"/>
            <ac:spMk id="85" creationId="{83103400-891E-4EAB-BCB7-64DB65FB71A8}"/>
          </ac:spMkLst>
        </pc:spChg>
        <pc:spChg chg="mod">
          <ac:chgData name="Jacqueline Andrade Zapata" userId="a27ce82f-f685-444e-ab28-5370446f70b6" providerId="ADAL" clId="{7ECFBBEA-5053-4107-9CB1-3CB4BD051403}" dt="2021-08-12T13:15:52.469" v="232" actId="1035"/>
          <ac:spMkLst>
            <pc:docMk/>
            <pc:sldMk cId="0" sldId="1798"/>
            <ac:spMk id="86" creationId="{21603DA5-4ABE-4756-96D8-11E1F1B10EDA}"/>
          </ac:spMkLst>
        </pc:spChg>
        <pc:spChg chg="mod">
          <ac:chgData name="Jacqueline Andrade Zapata" userId="a27ce82f-f685-444e-ab28-5370446f70b6" providerId="ADAL" clId="{7ECFBBEA-5053-4107-9CB1-3CB4BD051403}" dt="2021-08-12T13:15:20.475" v="209" actId="1036"/>
          <ac:spMkLst>
            <pc:docMk/>
            <pc:sldMk cId="0" sldId="1798"/>
            <ac:spMk id="87" creationId="{94A01819-EFAF-49A0-9AB9-E38EF0CEAB12}"/>
          </ac:spMkLst>
        </pc:spChg>
        <pc:spChg chg="mod">
          <ac:chgData name="Jacqueline Andrade Zapata" userId="a27ce82f-f685-444e-ab28-5370446f70b6" providerId="ADAL" clId="{7ECFBBEA-5053-4107-9CB1-3CB4BD051403}" dt="2021-08-12T13:15:20.475" v="209" actId="1036"/>
          <ac:spMkLst>
            <pc:docMk/>
            <pc:sldMk cId="0" sldId="1798"/>
            <ac:spMk id="88" creationId="{D5BF1355-56C9-4B1E-8BE3-62F83D52B71F}"/>
          </ac:spMkLst>
        </pc:spChg>
        <pc:spChg chg="mod">
          <ac:chgData name="Jacqueline Andrade Zapata" userId="a27ce82f-f685-444e-ab28-5370446f70b6" providerId="ADAL" clId="{7ECFBBEA-5053-4107-9CB1-3CB4BD051403}" dt="2021-08-12T13:16:03.454" v="266" actId="1035"/>
          <ac:spMkLst>
            <pc:docMk/>
            <pc:sldMk cId="0" sldId="1798"/>
            <ac:spMk id="89" creationId="{B1742360-A585-4470-ADA3-9B34C3387564}"/>
          </ac:spMkLst>
        </pc:spChg>
        <pc:spChg chg="mod">
          <ac:chgData name="Jacqueline Andrade Zapata" userId="a27ce82f-f685-444e-ab28-5370446f70b6" providerId="ADAL" clId="{7ECFBBEA-5053-4107-9CB1-3CB4BD051403}" dt="2021-08-12T13:15:20.475" v="209" actId="1036"/>
          <ac:spMkLst>
            <pc:docMk/>
            <pc:sldMk cId="0" sldId="1798"/>
            <ac:spMk id="90" creationId="{0B2A5F1B-4919-4EFE-B48C-1CD6FF10B9AD}"/>
          </ac:spMkLst>
        </pc:spChg>
        <pc:spChg chg="mod">
          <ac:chgData name="Jacqueline Andrade Zapata" userId="a27ce82f-f685-444e-ab28-5370446f70b6" providerId="ADAL" clId="{7ECFBBEA-5053-4107-9CB1-3CB4BD051403}" dt="2021-08-12T13:15:03.524" v="181"/>
          <ac:spMkLst>
            <pc:docMk/>
            <pc:sldMk cId="0" sldId="1798"/>
            <ac:spMk id="92" creationId="{CF41C305-657D-4411-839D-37E1E8E24054}"/>
          </ac:spMkLst>
        </pc:spChg>
        <pc:spChg chg="mod">
          <ac:chgData name="Jacqueline Andrade Zapata" userId="a27ce82f-f685-444e-ab28-5370446f70b6" providerId="ADAL" clId="{7ECFBBEA-5053-4107-9CB1-3CB4BD051403}" dt="2021-08-12T13:16:56.209" v="283" actId="207"/>
          <ac:spMkLst>
            <pc:docMk/>
            <pc:sldMk cId="0" sldId="1798"/>
            <ac:spMk id="93" creationId="{8B05438C-5D04-4028-91F1-5C2868924D72}"/>
          </ac:spMkLst>
        </pc:spChg>
        <pc:spChg chg="mod">
          <ac:chgData name="Jacqueline Andrade Zapata" userId="a27ce82f-f685-444e-ab28-5370446f70b6" providerId="ADAL" clId="{7ECFBBEA-5053-4107-9CB1-3CB4BD051403}" dt="2021-08-12T13:15:03.524" v="181"/>
          <ac:spMkLst>
            <pc:docMk/>
            <pc:sldMk cId="0" sldId="1798"/>
            <ac:spMk id="94" creationId="{AEECCB62-ADC7-44CC-A576-415DC808C896}"/>
          </ac:spMkLst>
        </pc:spChg>
        <pc:spChg chg="mod">
          <ac:chgData name="Jacqueline Andrade Zapata" userId="a27ce82f-f685-444e-ab28-5370446f70b6" providerId="ADAL" clId="{7ECFBBEA-5053-4107-9CB1-3CB4BD051403}" dt="2021-08-12T13:15:03.524" v="181"/>
          <ac:spMkLst>
            <pc:docMk/>
            <pc:sldMk cId="0" sldId="1798"/>
            <ac:spMk id="95" creationId="{BD9C90D5-91DF-490E-B33E-75D446698964}"/>
          </ac:spMkLst>
        </pc:spChg>
        <pc:spChg chg="mod">
          <ac:chgData name="Jacqueline Andrade Zapata" userId="a27ce82f-f685-444e-ab28-5370446f70b6" providerId="ADAL" clId="{7ECFBBEA-5053-4107-9CB1-3CB4BD051403}" dt="2021-08-12T13:15:03.524" v="181"/>
          <ac:spMkLst>
            <pc:docMk/>
            <pc:sldMk cId="0" sldId="1798"/>
            <ac:spMk id="96" creationId="{F4CDFB95-0C72-4DA6-A2C6-D1BE67058117}"/>
          </ac:spMkLst>
        </pc:spChg>
        <pc:spChg chg="mod">
          <ac:chgData name="Jacqueline Andrade Zapata" userId="a27ce82f-f685-444e-ab28-5370446f70b6" providerId="ADAL" clId="{7ECFBBEA-5053-4107-9CB1-3CB4BD051403}" dt="2021-08-12T13:16:52.990" v="282" actId="207"/>
          <ac:spMkLst>
            <pc:docMk/>
            <pc:sldMk cId="0" sldId="1798"/>
            <ac:spMk id="97" creationId="{68B8FAFA-238E-40AC-9749-2AD51FE591FD}"/>
          </ac:spMkLst>
        </pc:spChg>
        <pc:spChg chg="mod">
          <ac:chgData name="Jacqueline Andrade Zapata" userId="a27ce82f-f685-444e-ab28-5370446f70b6" providerId="ADAL" clId="{7ECFBBEA-5053-4107-9CB1-3CB4BD051403}" dt="2021-08-12T13:15:03.524" v="181"/>
          <ac:spMkLst>
            <pc:docMk/>
            <pc:sldMk cId="0" sldId="1798"/>
            <ac:spMk id="98" creationId="{12F6C835-625B-45A2-8F43-03F24DD77E0F}"/>
          </ac:spMkLst>
        </pc:spChg>
        <pc:spChg chg="mod">
          <ac:chgData name="Jacqueline Andrade Zapata" userId="a27ce82f-f685-444e-ab28-5370446f70b6" providerId="ADAL" clId="{7ECFBBEA-5053-4107-9CB1-3CB4BD051403}" dt="2021-08-12T13:16:47.778" v="281" actId="207"/>
          <ac:spMkLst>
            <pc:docMk/>
            <pc:sldMk cId="0" sldId="1798"/>
            <ac:spMk id="99" creationId="{DE3A4A77-D565-47BC-BC78-86A9E78A7524}"/>
          </ac:spMkLst>
        </pc:spChg>
        <pc:spChg chg="add mod">
          <ac:chgData name="Jacqueline Andrade Zapata" userId="a27ce82f-f685-444e-ab28-5370446f70b6" providerId="ADAL" clId="{7ECFBBEA-5053-4107-9CB1-3CB4BD051403}" dt="2021-08-12T13:16:15.724" v="275" actId="1035"/>
          <ac:spMkLst>
            <pc:docMk/>
            <pc:sldMk cId="0" sldId="1798"/>
            <ac:spMk id="100" creationId="{7703F64D-14AB-46C2-B573-CC009305A7B7}"/>
          </ac:spMkLst>
        </pc:spChg>
        <pc:spChg chg="add del mod">
          <ac:chgData name="Jacqueline Andrade Zapata" userId="a27ce82f-f685-444e-ab28-5370446f70b6" providerId="ADAL" clId="{7ECFBBEA-5053-4107-9CB1-3CB4BD051403}" dt="2021-08-12T19:52:12.984" v="602" actId="478"/>
          <ac:spMkLst>
            <pc:docMk/>
            <pc:sldMk cId="0" sldId="1798"/>
            <ac:spMk id="101" creationId="{D4A18D54-AAE2-4910-9DE5-A82A2796B49D}"/>
          </ac:spMkLst>
        </pc:spChg>
        <pc:spChg chg="add mod">
          <ac:chgData name="Jacqueline Andrade Zapata" userId="a27ce82f-f685-444e-ab28-5370446f70b6" providerId="ADAL" clId="{7ECFBBEA-5053-4107-9CB1-3CB4BD051403}" dt="2021-08-12T19:51:28.666" v="593" actId="1076"/>
          <ac:spMkLst>
            <pc:docMk/>
            <pc:sldMk cId="0" sldId="1798"/>
            <ac:spMk id="102" creationId="{607AD4A4-D2BB-4FA8-8CA3-80E0DD7AC2F2}"/>
          </ac:spMkLst>
        </pc:spChg>
        <pc:spChg chg="add del mod">
          <ac:chgData name="Jacqueline Andrade Zapata" userId="a27ce82f-f685-444e-ab28-5370446f70b6" providerId="ADAL" clId="{7ECFBBEA-5053-4107-9CB1-3CB4BD051403}" dt="2021-08-12T19:52:06.909" v="600" actId="478"/>
          <ac:spMkLst>
            <pc:docMk/>
            <pc:sldMk cId="0" sldId="1798"/>
            <ac:spMk id="103" creationId="{31CD27AF-4DE8-4996-B572-2F18CC6D8DBE}"/>
          </ac:spMkLst>
        </pc:spChg>
        <pc:spChg chg="add mod">
          <ac:chgData name="Jacqueline Andrade Zapata" userId="a27ce82f-f685-444e-ab28-5370446f70b6" providerId="ADAL" clId="{7ECFBBEA-5053-4107-9CB1-3CB4BD051403}" dt="2021-08-12T19:52:50.751" v="625" actId="1037"/>
          <ac:spMkLst>
            <pc:docMk/>
            <pc:sldMk cId="0" sldId="1798"/>
            <ac:spMk id="104" creationId="{215C7DBE-A04F-4EF2-B707-66E7B0994B6C}"/>
          </ac:spMkLst>
        </pc:spChg>
        <pc:spChg chg="add mod">
          <ac:chgData name="Jacqueline Andrade Zapata" userId="a27ce82f-f685-444e-ab28-5370446f70b6" providerId="ADAL" clId="{7ECFBBEA-5053-4107-9CB1-3CB4BD051403}" dt="2021-08-12T19:52:10.764" v="601" actId="1076"/>
          <ac:spMkLst>
            <pc:docMk/>
            <pc:sldMk cId="0" sldId="1798"/>
            <ac:spMk id="105" creationId="{5E04915C-2EF7-456E-ABCD-478B67DDF62D}"/>
          </ac:spMkLst>
        </pc:spChg>
        <pc:spChg chg="add mod">
          <ac:chgData name="Jacqueline Andrade Zapata" userId="a27ce82f-f685-444e-ab28-5370446f70b6" providerId="ADAL" clId="{7ECFBBEA-5053-4107-9CB1-3CB4BD051403}" dt="2021-08-12T19:52:20.698" v="604" actId="1076"/>
          <ac:spMkLst>
            <pc:docMk/>
            <pc:sldMk cId="0" sldId="1798"/>
            <ac:spMk id="106" creationId="{09B7121E-5629-4957-8154-2F09467B215F}"/>
          </ac:spMkLst>
        </pc:spChg>
        <pc:spChg chg="add mod">
          <ac:chgData name="Jacqueline Andrade Zapata" userId="a27ce82f-f685-444e-ab28-5370446f70b6" providerId="ADAL" clId="{7ECFBBEA-5053-4107-9CB1-3CB4BD051403}" dt="2021-08-12T19:54:10.635" v="644" actId="1076"/>
          <ac:spMkLst>
            <pc:docMk/>
            <pc:sldMk cId="0" sldId="1798"/>
            <ac:spMk id="107" creationId="{3D7539CB-CC62-4841-B48D-4314A3854B92}"/>
          </ac:spMkLst>
        </pc:spChg>
        <pc:spChg chg="mod">
          <ac:chgData name="Jacqueline Andrade Zapata" userId="a27ce82f-f685-444e-ab28-5370446f70b6" providerId="ADAL" clId="{7ECFBBEA-5053-4107-9CB1-3CB4BD051403}" dt="2021-08-12T13:15:41.184" v="215" actId="1035"/>
          <ac:spMkLst>
            <pc:docMk/>
            <pc:sldMk cId="0" sldId="1798"/>
            <ac:spMk id="382" creationId="{00000000-0000-0000-0000-000000000000}"/>
          </ac:spMkLst>
        </pc:spChg>
        <pc:grpChg chg="mod">
          <ac:chgData name="Jacqueline Andrade Zapata" userId="a27ce82f-f685-444e-ab28-5370446f70b6" providerId="ADAL" clId="{7ECFBBEA-5053-4107-9CB1-3CB4BD051403}" dt="2021-08-12T13:15:20.475" v="209" actId="1036"/>
          <ac:grpSpMkLst>
            <pc:docMk/>
            <pc:sldMk cId="0" sldId="1798"/>
            <ac:grpSpMk id="63" creationId="{5308AD00-A9C4-4BCD-9D0F-252F8F79147E}"/>
          </ac:grpSpMkLst>
        </pc:grpChg>
        <pc:grpChg chg="add mod">
          <ac:chgData name="Jacqueline Andrade Zapata" userId="a27ce82f-f685-444e-ab28-5370446f70b6" providerId="ADAL" clId="{7ECFBBEA-5053-4107-9CB1-3CB4BD051403}" dt="2021-08-12T13:16:07.910" v="273" actId="1035"/>
          <ac:grpSpMkLst>
            <pc:docMk/>
            <pc:sldMk cId="0" sldId="1798"/>
            <ac:grpSpMk id="91" creationId="{A99EAC9E-1F1D-4E65-B447-DEB0A1BDEC91}"/>
          </ac:grpSpMkLst>
        </pc:grpChg>
        <pc:grpChg chg="mod">
          <ac:chgData name="Jacqueline Andrade Zapata" userId="a27ce82f-f685-444e-ab28-5370446f70b6" providerId="ADAL" clId="{7ECFBBEA-5053-4107-9CB1-3CB4BD051403}" dt="2021-08-12T13:15:20.475" v="209" actId="1036"/>
          <ac:grpSpMkLst>
            <pc:docMk/>
            <pc:sldMk cId="0" sldId="1798"/>
            <ac:grpSpMk id="338" creationId="{00000000-0000-0000-0000-000000000000}"/>
          </ac:grpSpMkLst>
        </pc:grpChg>
        <pc:grpChg chg="mod">
          <ac:chgData name="Jacqueline Andrade Zapata" userId="a27ce82f-f685-444e-ab28-5370446f70b6" providerId="ADAL" clId="{7ECFBBEA-5053-4107-9CB1-3CB4BD051403}" dt="2021-08-12T13:15:20.475" v="209" actId="1036"/>
          <ac:grpSpMkLst>
            <pc:docMk/>
            <pc:sldMk cId="0" sldId="1798"/>
            <ac:grpSpMk id="347" creationId="{00000000-0000-0000-0000-000000000000}"/>
          </ac:grpSpMkLst>
        </pc:grpChg>
        <pc:grpChg chg="mod">
          <ac:chgData name="Jacqueline Andrade Zapata" userId="a27ce82f-f685-444e-ab28-5370446f70b6" providerId="ADAL" clId="{7ECFBBEA-5053-4107-9CB1-3CB4BD051403}" dt="2021-08-12T13:15:20.475" v="209" actId="1036"/>
          <ac:grpSpMkLst>
            <pc:docMk/>
            <pc:sldMk cId="0" sldId="1798"/>
            <ac:grpSpMk id="356" creationId="{00000000-0000-0000-0000-000000000000}"/>
          </ac:grpSpMkLst>
        </pc:grpChg>
        <pc:grpChg chg="mod">
          <ac:chgData name="Jacqueline Andrade Zapata" userId="a27ce82f-f685-444e-ab28-5370446f70b6" providerId="ADAL" clId="{7ECFBBEA-5053-4107-9CB1-3CB4BD051403}" dt="2021-08-12T13:15:20.475" v="209" actId="1036"/>
          <ac:grpSpMkLst>
            <pc:docMk/>
            <pc:sldMk cId="0" sldId="1798"/>
            <ac:grpSpMk id="365" creationId="{00000000-0000-0000-0000-000000000000}"/>
          </ac:grpSpMkLst>
        </pc:grpChg>
        <pc:grpChg chg="mod">
          <ac:chgData name="Jacqueline Andrade Zapata" userId="a27ce82f-f685-444e-ab28-5370446f70b6" providerId="ADAL" clId="{7ECFBBEA-5053-4107-9CB1-3CB4BD051403}" dt="2021-08-12T13:15:47.406" v="224" actId="1035"/>
          <ac:grpSpMkLst>
            <pc:docMk/>
            <pc:sldMk cId="0" sldId="1798"/>
            <ac:grpSpMk id="374" creationId="{00000000-0000-0000-0000-000000000000}"/>
          </ac:grpSpMkLst>
        </pc:grpChg>
        <pc:grpChg chg="mod">
          <ac:chgData name="Jacqueline Andrade Zapata" userId="a27ce82f-f685-444e-ab28-5370446f70b6" providerId="ADAL" clId="{7ECFBBEA-5053-4107-9CB1-3CB4BD051403}" dt="2021-08-12T13:15:58.681" v="251" actId="1035"/>
          <ac:grpSpMkLst>
            <pc:docMk/>
            <pc:sldMk cId="0" sldId="1798"/>
            <ac:grpSpMk id="383" creationId="{00000000-0000-0000-0000-000000000000}"/>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243B2-76AF-44AC-900C-CAAF12C307D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CO"/>
        </a:p>
      </dgm:t>
    </dgm:pt>
    <dgm:pt modelId="{31283272-3246-45FF-96F1-8848D974980E}" type="pres">
      <dgm:prSet presAssocID="{B59243B2-76AF-44AC-900C-CAAF12C307D2}" presName="layout" presStyleCnt="0">
        <dgm:presLayoutVars>
          <dgm:chMax/>
          <dgm:chPref/>
          <dgm:dir/>
          <dgm:animOne val="branch"/>
          <dgm:animLvl val="lvl"/>
          <dgm:resizeHandles/>
        </dgm:presLayoutVars>
      </dgm:prSet>
      <dgm:spPr/>
    </dgm:pt>
  </dgm:ptLst>
  <dgm:cxnLst>
    <dgm:cxn modelId="{79E96E87-CCC8-4AE9-BDF6-D1E338D3A361}" type="presOf" srcId="{B59243B2-76AF-44AC-900C-CAAF12C307D2}" destId="{31283272-3246-45FF-96F1-8848D974980E}" srcOrd="0"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61000-798E-4259-AF29-4FCAA7C47D39}"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CO"/>
        </a:p>
      </dgm:t>
    </dgm:pt>
    <dgm:pt modelId="{562F9BD6-A2DB-4B24-9D7B-2BF8EE504267}">
      <dgm:prSet phldrT="[Texto]" custT="1"/>
      <dgm:spPr/>
      <dgm:t>
        <a:bodyPr/>
        <a:lstStyle/>
        <a:p>
          <a:r>
            <a:rPr lang="es-ES_tradnl" sz="3200" dirty="0">
              <a:latin typeface="Calibri"/>
            </a:rPr>
            <a:t>Legalidad</a:t>
          </a:r>
          <a:endParaRPr lang="es-CO" sz="3200" dirty="0"/>
        </a:p>
      </dgm:t>
    </dgm:pt>
    <dgm:pt modelId="{1E1A34F7-5BB4-4E85-80E2-BF4FFF35BD4F}" type="parTrans" cxnId="{834B3596-012D-4599-B3BA-22381C9561B0}">
      <dgm:prSet/>
      <dgm:spPr/>
      <dgm:t>
        <a:bodyPr/>
        <a:lstStyle/>
        <a:p>
          <a:endParaRPr lang="es-CO" sz="2400"/>
        </a:p>
      </dgm:t>
    </dgm:pt>
    <dgm:pt modelId="{B2C07309-895A-4F89-92D1-F660CBA41587}" type="sibTrans" cxnId="{834B3596-012D-4599-B3BA-22381C9561B0}">
      <dgm:prSet/>
      <dgm:spPr/>
      <dgm:t>
        <a:bodyPr/>
        <a:lstStyle/>
        <a:p>
          <a:endParaRPr lang="es-CO" sz="2400"/>
        </a:p>
      </dgm:t>
    </dgm:pt>
    <dgm:pt modelId="{0C716BF4-4D08-48BE-85F7-D4D46070D938}">
      <dgm:prSet phldrT="[Texto]" phldr="1"/>
      <dgm:spPr/>
      <dgm:t>
        <a:bodyPr/>
        <a:lstStyle/>
        <a:p>
          <a:endParaRPr lang="es-CO" sz="2400"/>
        </a:p>
      </dgm:t>
    </dgm:pt>
    <dgm:pt modelId="{9D7C40F5-9C4D-41FB-BF4B-5F03F826986A}" type="parTrans" cxnId="{5769424F-AA9A-4D2D-BB42-BB1EFA9EEE38}">
      <dgm:prSet/>
      <dgm:spPr/>
      <dgm:t>
        <a:bodyPr/>
        <a:lstStyle/>
        <a:p>
          <a:endParaRPr lang="es-CO" sz="2400"/>
        </a:p>
      </dgm:t>
    </dgm:pt>
    <dgm:pt modelId="{35093DFE-D64E-4531-8109-C60C177861AF}" type="sibTrans" cxnId="{5769424F-AA9A-4D2D-BB42-BB1EFA9EEE38}">
      <dgm:prSet/>
      <dgm:spPr/>
      <dgm:t>
        <a:bodyPr/>
        <a:lstStyle/>
        <a:p>
          <a:endParaRPr lang="es-CO" sz="2400"/>
        </a:p>
      </dgm:t>
    </dgm:pt>
    <dgm:pt modelId="{D8D3ED1B-F6EF-4449-9740-401291DD168E}">
      <dgm:prSet phldrT="[Texto]" phldr="1"/>
      <dgm:spPr/>
      <dgm:t>
        <a:bodyPr/>
        <a:lstStyle/>
        <a:p>
          <a:endParaRPr lang="es-CO" sz="2400"/>
        </a:p>
      </dgm:t>
    </dgm:pt>
    <dgm:pt modelId="{81F67EE2-BC9D-4430-8262-46512997524D}" type="parTrans" cxnId="{7F2A747F-B8C4-462B-B24E-152DEE54FCBB}">
      <dgm:prSet/>
      <dgm:spPr/>
      <dgm:t>
        <a:bodyPr/>
        <a:lstStyle/>
        <a:p>
          <a:endParaRPr lang="es-CO" sz="2400"/>
        </a:p>
      </dgm:t>
    </dgm:pt>
    <dgm:pt modelId="{A564547E-11AF-4F64-B865-40E91D0657A4}" type="sibTrans" cxnId="{7F2A747F-B8C4-462B-B24E-152DEE54FCBB}">
      <dgm:prSet/>
      <dgm:spPr/>
      <dgm:t>
        <a:bodyPr/>
        <a:lstStyle/>
        <a:p>
          <a:endParaRPr lang="es-CO" sz="2400"/>
        </a:p>
      </dgm:t>
    </dgm:pt>
    <dgm:pt modelId="{624FC5F7-F526-4B31-8E8B-3BC41E565D5A}">
      <dgm:prSet custT="1"/>
      <dgm:spPr/>
      <dgm:t>
        <a:bodyPr/>
        <a:lstStyle/>
        <a:p>
          <a:r>
            <a:rPr lang="es-ES_tradnl" sz="3200">
              <a:latin typeface="Calibri"/>
            </a:rPr>
            <a:t>Planificación </a:t>
          </a:r>
          <a:endParaRPr lang="es-ES_tradnl" sz="3200" dirty="0">
            <a:latin typeface="Calibri"/>
          </a:endParaRPr>
        </a:p>
      </dgm:t>
    </dgm:pt>
    <dgm:pt modelId="{A99B9C0A-8ADE-421D-BD3C-BB744D36B386}" type="parTrans" cxnId="{AC9E3623-B8AE-4311-A987-C74CE44ADEE5}">
      <dgm:prSet/>
      <dgm:spPr/>
      <dgm:t>
        <a:bodyPr/>
        <a:lstStyle/>
        <a:p>
          <a:endParaRPr lang="es-CO" sz="2400"/>
        </a:p>
      </dgm:t>
    </dgm:pt>
    <dgm:pt modelId="{9B61B060-3E6C-42AF-884D-D0592AF814A2}" type="sibTrans" cxnId="{AC9E3623-B8AE-4311-A987-C74CE44ADEE5}">
      <dgm:prSet/>
      <dgm:spPr/>
      <dgm:t>
        <a:bodyPr/>
        <a:lstStyle/>
        <a:p>
          <a:endParaRPr lang="es-CO" sz="2400"/>
        </a:p>
      </dgm:t>
    </dgm:pt>
    <dgm:pt modelId="{83CC167E-B24C-4CC5-BF10-F5928D91CBF6}">
      <dgm:prSet custT="1"/>
      <dgm:spPr/>
      <dgm:t>
        <a:bodyPr/>
        <a:lstStyle/>
        <a:p>
          <a:r>
            <a:rPr lang="es-ES_tradnl" sz="3200">
              <a:latin typeface="Calibri"/>
            </a:rPr>
            <a:t>Anualidad</a:t>
          </a:r>
          <a:endParaRPr lang="es-ES_tradnl" sz="3200" dirty="0">
            <a:latin typeface="Calibri"/>
          </a:endParaRPr>
        </a:p>
      </dgm:t>
    </dgm:pt>
    <dgm:pt modelId="{C513835B-F79E-4297-AE0E-40F8C07F0B06}" type="parTrans" cxnId="{4043568E-4F66-462C-AF2C-C912338A7360}">
      <dgm:prSet/>
      <dgm:spPr/>
      <dgm:t>
        <a:bodyPr/>
        <a:lstStyle/>
        <a:p>
          <a:endParaRPr lang="es-CO" sz="2400"/>
        </a:p>
      </dgm:t>
    </dgm:pt>
    <dgm:pt modelId="{A72AA801-6026-48C5-AC06-2E596139E3AB}" type="sibTrans" cxnId="{4043568E-4F66-462C-AF2C-C912338A7360}">
      <dgm:prSet/>
      <dgm:spPr/>
      <dgm:t>
        <a:bodyPr/>
        <a:lstStyle/>
        <a:p>
          <a:endParaRPr lang="es-CO" sz="2400"/>
        </a:p>
      </dgm:t>
    </dgm:pt>
    <dgm:pt modelId="{3EC523EC-4B30-4D4C-8E31-64324B432C00}">
      <dgm:prSet custT="1"/>
      <dgm:spPr/>
      <dgm:t>
        <a:bodyPr/>
        <a:lstStyle/>
        <a:p>
          <a:r>
            <a:rPr lang="es-ES_tradnl" sz="3200">
              <a:latin typeface="Calibri"/>
            </a:rPr>
            <a:t>Universalidad</a:t>
          </a:r>
          <a:endParaRPr lang="es-ES_tradnl" sz="3200" dirty="0">
            <a:latin typeface="Calibri"/>
          </a:endParaRPr>
        </a:p>
      </dgm:t>
    </dgm:pt>
    <dgm:pt modelId="{E4C39C9E-1C4E-4550-9A45-34663872D7C3}" type="parTrans" cxnId="{09C2DBB4-C555-4325-97CC-DA6BF3F2CECB}">
      <dgm:prSet/>
      <dgm:spPr/>
      <dgm:t>
        <a:bodyPr/>
        <a:lstStyle/>
        <a:p>
          <a:endParaRPr lang="es-CO" sz="2400"/>
        </a:p>
      </dgm:t>
    </dgm:pt>
    <dgm:pt modelId="{5212D395-AAC7-4914-B1A1-29CD8F5FA0AD}" type="sibTrans" cxnId="{09C2DBB4-C555-4325-97CC-DA6BF3F2CECB}">
      <dgm:prSet/>
      <dgm:spPr/>
      <dgm:t>
        <a:bodyPr/>
        <a:lstStyle/>
        <a:p>
          <a:endParaRPr lang="es-CO" sz="2400"/>
        </a:p>
      </dgm:t>
    </dgm:pt>
    <dgm:pt modelId="{203BB82A-206F-44A3-862D-0916EBBB6304}">
      <dgm:prSet custT="1"/>
      <dgm:spPr/>
      <dgm:t>
        <a:bodyPr/>
        <a:lstStyle/>
        <a:p>
          <a:r>
            <a:rPr lang="es-ES_tradnl" sz="3200">
              <a:latin typeface="Calibri"/>
            </a:rPr>
            <a:t>Unidad de caja</a:t>
          </a:r>
          <a:endParaRPr lang="es-ES_tradnl" sz="3200" dirty="0">
            <a:latin typeface="Calibri"/>
          </a:endParaRPr>
        </a:p>
      </dgm:t>
    </dgm:pt>
    <dgm:pt modelId="{AA7DA1DD-FCB7-4723-BC96-6002C04A7FB4}" type="parTrans" cxnId="{0A811804-D9F8-476C-BC71-A987BC9D1B25}">
      <dgm:prSet/>
      <dgm:spPr/>
      <dgm:t>
        <a:bodyPr/>
        <a:lstStyle/>
        <a:p>
          <a:endParaRPr lang="es-CO" sz="2400"/>
        </a:p>
      </dgm:t>
    </dgm:pt>
    <dgm:pt modelId="{D36D006F-90E1-4840-B57D-4954C34B2666}" type="sibTrans" cxnId="{0A811804-D9F8-476C-BC71-A987BC9D1B25}">
      <dgm:prSet/>
      <dgm:spPr/>
      <dgm:t>
        <a:bodyPr/>
        <a:lstStyle/>
        <a:p>
          <a:endParaRPr lang="es-CO" sz="2400"/>
        </a:p>
      </dgm:t>
    </dgm:pt>
    <dgm:pt modelId="{642B2DF1-462A-4A77-BA86-6B929A98116E}">
      <dgm:prSet custT="1"/>
      <dgm:spPr/>
      <dgm:t>
        <a:bodyPr/>
        <a:lstStyle/>
        <a:p>
          <a:r>
            <a:rPr lang="es-ES_tradnl" sz="3200">
              <a:latin typeface="Calibri"/>
            </a:rPr>
            <a:t>Especialización</a:t>
          </a:r>
          <a:endParaRPr lang="es-ES_tradnl" sz="3200" dirty="0">
            <a:latin typeface="Calibri"/>
          </a:endParaRPr>
        </a:p>
      </dgm:t>
    </dgm:pt>
    <dgm:pt modelId="{7ED30433-86DA-4FF4-A7E8-413EAB411BA5}" type="parTrans" cxnId="{63F34B04-D646-48DD-8134-F5C720E889CF}">
      <dgm:prSet/>
      <dgm:spPr/>
      <dgm:t>
        <a:bodyPr/>
        <a:lstStyle/>
        <a:p>
          <a:endParaRPr lang="es-CO" sz="2400"/>
        </a:p>
      </dgm:t>
    </dgm:pt>
    <dgm:pt modelId="{E0F22E2F-F544-4BC9-BF4E-BC663F841350}" type="sibTrans" cxnId="{63F34B04-D646-48DD-8134-F5C720E889CF}">
      <dgm:prSet/>
      <dgm:spPr/>
      <dgm:t>
        <a:bodyPr/>
        <a:lstStyle/>
        <a:p>
          <a:endParaRPr lang="es-CO" sz="2400"/>
        </a:p>
      </dgm:t>
    </dgm:pt>
    <dgm:pt modelId="{7B1E98C1-E596-4F4E-8C60-3AA3C8010F9D}">
      <dgm:prSet custT="1"/>
      <dgm:spPr/>
      <dgm:t>
        <a:bodyPr/>
        <a:lstStyle/>
        <a:p>
          <a:r>
            <a:rPr lang="es-ES_tradnl" sz="3200">
              <a:latin typeface="Calibri"/>
            </a:rPr>
            <a:t>Inembargabilidad</a:t>
          </a:r>
          <a:endParaRPr lang="es-ES_tradnl" sz="3200" dirty="0">
            <a:latin typeface="Calibri"/>
          </a:endParaRPr>
        </a:p>
      </dgm:t>
    </dgm:pt>
    <dgm:pt modelId="{7E9B73F4-21F8-47F2-9F0B-CFE254C03A83}" type="parTrans" cxnId="{D30B0DD9-6D75-4432-ACBE-18B63481234C}">
      <dgm:prSet/>
      <dgm:spPr/>
      <dgm:t>
        <a:bodyPr/>
        <a:lstStyle/>
        <a:p>
          <a:endParaRPr lang="es-CO" sz="2400"/>
        </a:p>
      </dgm:t>
    </dgm:pt>
    <dgm:pt modelId="{9569A847-EB82-465E-B79A-F9E752B84901}" type="sibTrans" cxnId="{D30B0DD9-6D75-4432-ACBE-18B63481234C}">
      <dgm:prSet/>
      <dgm:spPr/>
      <dgm:t>
        <a:bodyPr/>
        <a:lstStyle/>
        <a:p>
          <a:endParaRPr lang="es-CO" sz="2400"/>
        </a:p>
      </dgm:t>
    </dgm:pt>
    <dgm:pt modelId="{2E0C6EF6-87CF-4773-A099-ACF4878F5A61}">
      <dgm:prSet/>
      <dgm:spPr/>
      <dgm:t>
        <a:bodyPr/>
        <a:lstStyle/>
        <a:p>
          <a:endParaRPr lang="es-CO"/>
        </a:p>
      </dgm:t>
    </dgm:pt>
    <dgm:pt modelId="{F5E0D014-038A-43BF-917A-802974E14772}" type="parTrans" cxnId="{E531BEF0-5C8D-49FC-9CED-74B033F9E9D0}">
      <dgm:prSet/>
      <dgm:spPr/>
      <dgm:t>
        <a:bodyPr/>
        <a:lstStyle/>
        <a:p>
          <a:endParaRPr lang="es-CO" sz="2400"/>
        </a:p>
      </dgm:t>
    </dgm:pt>
    <dgm:pt modelId="{2D26456E-53B8-4CEC-A0FE-C9CF4FEAD32A}" type="sibTrans" cxnId="{E531BEF0-5C8D-49FC-9CED-74B033F9E9D0}">
      <dgm:prSet/>
      <dgm:spPr/>
      <dgm:t>
        <a:bodyPr/>
        <a:lstStyle/>
        <a:p>
          <a:endParaRPr lang="es-CO" sz="2400"/>
        </a:p>
      </dgm:t>
    </dgm:pt>
    <dgm:pt modelId="{47CB5654-159F-4DFE-829B-06380E4C41E0}" type="pres">
      <dgm:prSet presAssocID="{70961000-798E-4259-AF29-4FCAA7C47D39}" presName="Name0" presStyleCnt="0">
        <dgm:presLayoutVars>
          <dgm:chMax val="7"/>
          <dgm:chPref val="7"/>
          <dgm:dir/>
        </dgm:presLayoutVars>
      </dgm:prSet>
      <dgm:spPr/>
    </dgm:pt>
    <dgm:pt modelId="{D7F0C9EC-647E-4825-BD0F-F7EB91B2BF65}" type="pres">
      <dgm:prSet presAssocID="{70961000-798E-4259-AF29-4FCAA7C47D39}" presName="Name1" presStyleCnt="0"/>
      <dgm:spPr/>
    </dgm:pt>
    <dgm:pt modelId="{05A83B3D-2D6B-4E2E-BDE9-9DFF1C03D480}" type="pres">
      <dgm:prSet presAssocID="{70961000-798E-4259-AF29-4FCAA7C47D39}" presName="cycle" presStyleCnt="0"/>
      <dgm:spPr/>
    </dgm:pt>
    <dgm:pt modelId="{2CB96CC0-27B6-4B7C-A844-B50BDED1C2B7}" type="pres">
      <dgm:prSet presAssocID="{70961000-798E-4259-AF29-4FCAA7C47D39}" presName="srcNode" presStyleLbl="node1" presStyleIdx="0" presStyleCnt="7"/>
      <dgm:spPr/>
    </dgm:pt>
    <dgm:pt modelId="{DE95634A-5FC9-4389-9D96-61CD9052B793}" type="pres">
      <dgm:prSet presAssocID="{70961000-798E-4259-AF29-4FCAA7C47D39}" presName="conn" presStyleLbl="parChTrans1D2" presStyleIdx="0" presStyleCnt="1"/>
      <dgm:spPr/>
    </dgm:pt>
    <dgm:pt modelId="{91416C97-DE06-4CE0-AD5E-74689194039F}" type="pres">
      <dgm:prSet presAssocID="{70961000-798E-4259-AF29-4FCAA7C47D39}" presName="extraNode" presStyleLbl="node1" presStyleIdx="0" presStyleCnt="7"/>
      <dgm:spPr/>
    </dgm:pt>
    <dgm:pt modelId="{B18B287F-05F4-4A70-9E49-FB2F6222F5EF}" type="pres">
      <dgm:prSet presAssocID="{70961000-798E-4259-AF29-4FCAA7C47D39}" presName="dstNode" presStyleLbl="node1" presStyleIdx="0" presStyleCnt="7"/>
      <dgm:spPr/>
    </dgm:pt>
    <dgm:pt modelId="{F0F59ED9-1EAE-4276-AFA4-A78BBFABF068}" type="pres">
      <dgm:prSet presAssocID="{562F9BD6-A2DB-4B24-9D7B-2BF8EE504267}" presName="text_1" presStyleLbl="node1" presStyleIdx="0" presStyleCnt="7">
        <dgm:presLayoutVars>
          <dgm:bulletEnabled val="1"/>
        </dgm:presLayoutVars>
      </dgm:prSet>
      <dgm:spPr/>
    </dgm:pt>
    <dgm:pt modelId="{9AE797BB-3FA4-4169-A61B-CCE61BA1D7DC}" type="pres">
      <dgm:prSet presAssocID="{562F9BD6-A2DB-4B24-9D7B-2BF8EE504267}" presName="accent_1" presStyleCnt="0"/>
      <dgm:spPr/>
    </dgm:pt>
    <dgm:pt modelId="{241BA938-3839-464E-BCB9-AE310815DEEA}" type="pres">
      <dgm:prSet presAssocID="{562F9BD6-A2DB-4B24-9D7B-2BF8EE504267}" presName="accentRepeatNode" presStyleLbl="solidFgAcc1" presStyleIdx="0" presStyleCnt="7"/>
      <dgm:spPr/>
    </dgm:pt>
    <dgm:pt modelId="{D7728B92-32D9-4157-9A9C-7F0D54782AA0}" type="pres">
      <dgm:prSet presAssocID="{624FC5F7-F526-4B31-8E8B-3BC41E565D5A}" presName="text_2" presStyleLbl="node1" presStyleIdx="1" presStyleCnt="7">
        <dgm:presLayoutVars>
          <dgm:bulletEnabled val="1"/>
        </dgm:presLayoutVars>
      </dgm:prSet>
      <dgm:spPr/>
    </dgm:pt>
    <dgm:pt modelId="{A9979C06-A0F6-4573-876D-EF3ABB1370F8}" type="pres">
      <dgm:prSet presAssocID="{624FC5F7-F526-4B31-8E8B-3BC41E565D5A}" presName="accent_2" presStyleCnt="0"/>
      <dgm:spPr/>
    </dgm:pt>
    <dgm:pt modelId="{26593635-8F47-44CD-A65F-908C05B1CAD1}" type="pres">
      <dgm:prSet presAssocID="{624FC5F7-F526-4B31-8E8B-3BC41E565D5A}" presName="accentRepeatNode" presStyleLbl="solidFgAcc1" presStyleIdx="1" presStyleCnt="7"/>
      <dgm:spPr/>
    </dgm:pt>
    <dgm:pt modelId="{88787146-F1C3-400D-99EF-ECCB56DF299C}" type="pres">
      <dgm:prSet presAssocID="{83CC167E-B24C-4CC5-BF10-F5928D91CBF6}" presName="text_3" presStyleLbl="node1" presStyleIdx="2" presStyleCnt="7">
        <dgm:presLayoutVars>
          <dgm:bulletEnabled val="1"/>
        </dgm:presLayoutVars>
      </dgm:prSet>
      <dgm:spPr/>
    </dgm:pt>
    <dgm:pt modelId="{ACD8F225-5044-47E1-92FA-6E00CEBDB72E}" type="pres">
      <dgm:prSet presAssocID="{83CC167E-B24C-4CC5-BF10-F5928D91CBF6}" presName="accent_3" presStyleCnt="0"/>
      <dgm:spPr/>
    </dgm:pt>
    <dgm:pt modelId="{8CB78DD7-2901-40A5-80A5-095F2EBEBE7E}" type="pres">
      <dgm:prSet presAssocID="{83CC167E-B24C-4CC5-BF10-F5928D91CBF6}" presName="accentRepeatNode" presStyleLbl="solidFgAcc1" presStyleIdx="2" presStyleCnt="7"/>
      <dgm:spPr/>
    </dgm:pt>
    <dgm:pt modelId="{B4A1A189-8024-4107-B9BC-1688457FDF08}" type="pres">
      <dgm:prSet presAssocID="{3EC523EC-4B30-4D4C-8E31-64324B432C00}" presName="text_4" presStyleLbl="node1" presStyleIdx="3" presStyleCnt="7">
        <dgm:presLayoutVars>
          <dgm:bulletEnabled val="1"/>
        </dgm:presLayoutVars>
      </dgm:prSet>
      <dgm:spPr/>
    </dgm:pt>
    <dgm:pt modelId="{592B81A1-0470-4A2F-B5C8-4A5A405291CB}" type="pres">
      <dgm:prSet presAssocID="{3EC523EC-4B30-4D4C-8E31-64324B432C00}" presName="accent_4" presStyleCnt="0"/>
      <dgm:spPr/>
    </dgm:pt>
    <dgm:pt modelId="{9F0362D3-0A4A-4A2F-BD0D-0F5E1125120E}" type="pres">
      <dgm:prSet presAssocID="{3EC523EC-4B30-4D4C-8E31-64324B432C00}" presName="accentRepeatNode" presStyleLbl="solidFgAcc1" presStyleIdx="3" presStyleCnt="7"/>
      <dgm:spPr/>
    </dgm:pt>
    <dgm:pt modelId="{D18154D6-BDE0-459F-ACCC-986E7FE34AC2}" type="pres">
      <dgm:prSet presAssocID="{203BB82A-206F-44A3-862D-0916EBBB6304}" presName="text_5" presStyleLbl="node1" presStyleIdx="4" presStyleCnt="7">
        <dgm:presLayoutVars>
          <dgm:bulletEnabled val="1"/>
        </dgm:presLayoutVars>
      </dgm:prSet>
      <dgm:spPr/>
    </dgm:pt>
    <dgm:pt modelId="{9C591DC8-50F0-4D03-A48D-0E75071A9F7B}" type="pres">
      <dgm:prSet presAssocID="{203BB82A-206F-44A3-862D-0916EBBB6304}" presName="accent_5" presStyleCnt="0"/>
      <dgm:spPr/>
    </dgm:pt>
    <dgm:pt modelId="{9381794B-6D3D-41E2-A2F5-86696E44269A}" type="pres">
      <dgm:prSet presAssocID="{203BB82A-206F-44A3-862D-0916EBBB6304}" presName="accentRepeatNode" presStyleLbl="solidFgAcc1" presStyleIdx="4" presStyleCnt="7"/>
      <dgm:spPr/>
    </dgm:pt>
    <dgm:pt modelId="{804F701C-D7F1-41F7-B8BD-65A41EA8FD7D}" type="pres">
      <dgm:prSet presAssocID="{642B2DF1-462A-4A77-BA86-6B929A98116E}" presName="text_6" presStyleLbl="node1" presStyleIdx="5" presStyleCnt="7">
        <dgm:presLayoutVars>
          <dgm:bulletEnabled val="1"/>
        </dgm:presLayoutVars>
      </dgm:prSet>
      <dgm:spPr/>
    </dgm:pt>
    <dgm:pt modelId="{022D6505-09C3-4FF5-B112-37875CF97EE8}" type="pres">
      <dgm:prSet presAssocID="{642B2DF1-462A-4A77-BA86-6B929A98116E}" presName="accent_6" presStyleCnt="0"/>
      <dgm:spPr/>
    </dgm:pt>
    <dgm:pt modelId="{098302CC-1F0B-4E98-8BED-2F12704691CB}" type="pres">
      <dgm:prSet presAssocID="{642B2DF1-462A-4A77-BA86-6B929A98116E}" presName="accentRepeatNode" presStyleLbl="solidFgAcc1" presStyleIdx="5" presStyleCnt="7"/>
      <dgm:spPr/>
    </dgm:pt>
    <dgm:pt modelId="{B8669EC7-995C-4578-A9AE-F36FE87B3A26}" type="pres">
      <dgm:prSet presAssocID="{7B1E98C1-E596-4F4E-8C60-3AA3C8010F9D}" presName="text_7" presStyleLbl="node1" presStyleIdx="6" presStyleCnt="7">
        <dgm:presLayoutVars>
          <dgm:bulletEnabled val="1"/>
        </dgm:presLayoutVars>
      </dgm:prSet>
      <dgm:spPr/>
    </dgm:pt>
    <dgm:pt modelId="{DDADB288-79AC-4B89-9C4A-82E5B45B847B}" type="pres">
      <dgm:prSet presAssocID="{7B1E98C1-E596-4F4E-8C60-3AA3C8010F9D}" presName="accent_7" presStyleCnt="0"/>
      <dgm:spPr/>
    </dgm:pt>
    <dgm:pt modelId="{E275DF45-4218-4347-9908-F0206F3C246E}" type="pres">
      <dgm:prSet presAssocID="{7B1E98C1-E596-4F4E-8C60-3AA3C8010F9D}" presName="accentRepeatNode" presStyleLbl="solidFgAcc1" presStyleIdx="6" presStyleCnt="7"/>
      <dgm:spPr/>
    </dgm:pt>
  </dgm:ptLst>
  <dgm:cxnLst>
    <dgm:cxn modelId="{C8460400-2268-441C-A508-01EDBB7D2FC1}" type="presOf" srcId="{70961000-798E-4259-AF29-4FCAA7C47D39}" destId="{47CB5654-159F-4DFE-829B-06380E4C41E0}" srcOrd="0" destOrd="0" presId="urn:microsoft.com/office/officeart/2008/layout/VerticalCurvedList"/>
    <dgm:cxn modelId="{0A811804-D9F8-476C-BC71-A987BC9D1B25}" srcId="{70961000-798E-4259-AF29-4FCAA7C47D39}" destId="{203BB82A-206F-44A3-862D-0916EBBB6304}" srcOrd="4" destOrd="0" parTransId="{AA7DA1DD-FCB7-4723-BC96-6002C04A7FB4}" sibTransId="{D36D006F-90E1-4840-B57D-4954C34B2666}"/>
    <dgm:cxn modelId="{63F34B04-D646-48DD-8134-F5C720E889CF}" srcId="{70961000-798E-4259-AF29-4FCAA7C47D39}" destId="{642B2DF1-462A-4A77-BA86-6B929A98116E}" srcOrd="5" destOrd="0" parTransId="{7ED30433-86DA-4FF4-A7E8-413EAB411BA5}" sibTransId="{E0F22E2F-F544-4BC9-BF4E-BC663F841350}"/>
    <dgm:cxn modelId="{93BFFA20-5783-47D0-B3A2-31760FA8471F}" type="presOf" srcId="{562F9BD6-A2DB-4B24-9D7B-2BF8EE504267}" destId="{F0F59ED9-1EAE-4276-AFA4-A78BBFABF068}" srcOrd="0" destOrd="0" presId="urn:microsoft.com/office/officeart/2008/layout/VerticalCurvedList"/>
    <dgm:cxn modelId="{AC9E3623-B8AE-4311-A987-C74CE44ADEE5}" srcId="{70961000-798E-4259-AF29-4FCAA7C47D39}" destId="{624FC5F7-F526-4B31-8E8B-3BC41E565D5A}" srcOrd="1" destOrd="0" parTransId="{A99B9C0A-8ADE-421D-BD3C-BB744D36B386}" sibTransId="{9B61B060-3E6C-42AF-884D-D0592AF814A2}"/>
    <dgm:cxn modelId="{1F3A863C-7BD0-4389-9455-3D9D508A854B}" type="presOf" srcId="{203BB82A-206F-44A3-862D-0916EBBB6304}" destId="{D18154D6-BDE0-459F-ACCC-986E7FE34AC2}" srcOrd="0" destOrd="0" presId="urn:microsoft.com/office/officeart/2008/layout/VerticalCurvedList"/>
    <dgm:cxn modelId="{5769424F-AA9A-4D2D-BB42-BB1EFA9EEE38}" srcId="{70961000-798E-4259-AF29-4FCAA7C47D39}" destId="{0C716BF4-4D08-48BE-85F7-D4D46070D938}" srcOrd="8" destOrd="0" parTransId="{9D7C40F5-9C4D-41FB-BF4B-5F03F826986A}" sibTransId="{35093DFE-D64E-4531-8109-C60C177861AF}"/>
    <dgm:cxn modelId="{7F2A747F-B8C4-462B-B24E-152DEE54FCBB}" srcId="{70961000-798E-4259-AF29-4FCAA7C47D39}" destId="{D8D3ED1B-F6EF-4449-9740-401291DD168E}" srcOrd="9" destOrd="0" parTransId="{81F67EE2-BC9D-4430-8262-46512997524D}" sibTransId="{A564547E-11AF-4F64-B865-40E91D0657A4}"/>
    <dgm:cxn modelId="{4043568E-4F66-462C-AF2C-C912338A7360}" srcId="{70961000-798E-4259-AF29-4FCAA7C47D39}" destId="{83CC167E-B24C-4CC5-BF10-F5928D91CBF6}" srcOrd="2" destOrd="0" parTransId="{C513835B-F79E-4297-AE0E-40F8C07F0B06}" sibTransId="{A72AA801-6026-48C5-AC06-2E596139E3AB}"/>
    <dgm:cxn modelId="{834B3596-012D-4599-B3BA-22381C9561B0}" srcId="{70961000-798E-4259-AF29-4FCAA7C47D39}" destId="{562F9BD6-A2DB-4B24-9D7B-2BF8EE504267}" srcOrd="0" destOrd="0" parTransId="{1E1A34F7-5BB4-4E85-80E2-BF4FFF35BD4F}" sibTransId="{B2C07309-895A-4F89-92D1-F660CBA41587}"/>
    <dgm:cxn modelId="{50CA949F-B8AC-48FE-B4FF-C49EC9230CFC}" type="presOf" srcId="{624FC5F7-F526-4B31-8E8B-3BC41E565D5A}" destId="{D7728B92-32D9-4157-9A9C-7F0D54782AA0}" srcOrd="0" destOrd="0" presId="urn:microsoft.com/office/officeart/2008/layout/VerticalCurvedList"/>
    <dgm:cxn modelId="{2E920DAC-291A-4491-BD3F-035D00BB8532}" type="presOf" srcId="{642B2DF1-462A-4A77-BA86-6B929A98116E}" destId="{804F701C-D7F1-41F7-B8BD-65A41EA8FD7D}" srcOrd="0" destOrd="0" presId="urn:microsoft.com/office/officeart/2008/layout/VerticalCurvedList"/>
    <dgm:cxn modelId="{1FFBDEB3-7814-45AC-8807-DB965908B1A6}" type="presOf" srcId="{83CC167E-B24C-4CC5-BF10-F5928D91CBF6}" destId="{88787146-F1C3-400D-99EF-ECCB56DF299C}" srcOrd="0" destOrd="0" presId="urn:microsoft.com/office/officeart/2008/layout/VerticalCurvedList"/>
    <dgm:cxn modelId="{09C2DBB4-C555-4325-97CC-DA6BF3F2CECB}" srcId="{70961000-798E-4259-AF29-4FCAA7C47D39}" destId="{3EC523EC-4B30-4D4C-8E31-64324B432C00}" srcOrd="3" destOrd="0" parTransId="{E4C39C9E-1C4E-4550-9A45-34663872D7C3}" sibTransId="{5212D395-AAC7-4914-B1A1-29CD8F5FA0AD}"/>
    <dgm:cxn modelId="{AF6FCCC1-5A8F-4325-86DC-919F391CD460}" type="presOf" srcId="{7B1E98C1-E596-4F4E-8C60-3AA3C8010F9D}" destId="{B8669EC7-995C-4578-A9AE-F36FE87B3A26}" srcOrd="0" destOrd="0" presId="urn:microsoft.com/office/officeart/2008/layout/VerticalCurvedList"/>
    <dgm:cxn modelId="{D30B0DD9-6D75-4432-ACBE-18B63481234C}" srcId="{70961000-798E-4259-AF29-4FCAA7C47D39}" destId="{7B1E98C1-E596-4F4E-8C60-3AA3C8010F9D}" srcOrd="6" destOrd="0" parTransId="{7E9B73F4-21F8-47F2-9F0B-CFE254C03A83}" sibTransId="{9569A847-EB82-465E-B79A-F9E752B84901}"/>
    <dgm:cxn modelId="{3CCD00DB-4938-48F5-B13D-5B9BA944F524}" type="presOf" srcId="{B2C07309-895A-4F89-92D1-F660CBA41587}" destId="{DE95634A-5FC9-4389-9D96-61CD9052B793}" srcOrd="0" destOrd="0" presId="urn:microsoft.com/office/officeart/2008/layout/VerticalCurvedList"/>
    <dgm:cxn modelId="{3E52EEED-F303-41A0-87EF-26B157315D40}" type="presOf" srcId="{3EC523EC-4B30-4D4C-8E31-64324B432C00}" destId="{B4A1A189-8024-4107-B9BC-1688457FDF08}" srcOrd="0" destOrd="0" presId="urn:microsoft.com/office/officeart/2008/layout/VerticalCurvedList"/>
    <dgm:cxn modelId="{E531BEF0-5C8D-49FC-9CED-74B033F9E9D0}" srcId="{70961000-798E-4259-AF29-4FCAA7C47D39}" destId="{2E0C6EF6-87CF-4773-A099-ACF4878F5A61}" srcOrd="7" destOrd="0" parTransId="{F5E0D014-038A-43BF-917A-802974E14772}" sibTransId="{2D26456E-53B8-4CEC-A0FE-C9CF4FEAD32A}"/>
    <dgm:cxn modelId="{368ADFF2-E425-4325-9AE4-420A045DB232}" type="presParOf" srcId="{47CB5654-159F-4DFE-829B-06380E4C41E0}" destId="{D7F0C9EC-647E-4825-BD0F-F7EB91B2BF65}" srcOrd="0" destOrd="0" presId="urn:microsoft.com/office/officeart/2008/layout/VerticalCurvedList"/>
    <dgm:cxn modelId="{A7B0A246-E3C3-465C-BCB2-F0F9196CCCAE}" type="presParOf" srcId="{D7F0C9EC-647E-4825-BD0F-F7EB91B2BF65}" destId="{05A83B3D-2D6B-4E2E-BDE9-9DFF1C03D480}" srcOrd="0" destOrd="0" presId="urn:microsoft.com/office/officeart/2008/layout/VerticalCurvedList"/>
    <dgm:cxn modelId="{6E4BA64E-6119-40F6-9F76-EF26C7CCA754}" type="presParOf" srcId="{05A83B3D-2D6B-4E2E-BDE9-9DFF1C03D480}" destId="{2CB96CC0-27B6-4B7C-A844-B50BDED1C2B7}" srcOrd="0" destOrd="0" presId="urn:microsoft.com/office/officeart/2008/layout/VerticalCurvedList"/>
    <dgm:cxn modelId="{C31CAE0C-B2B9-4A1F-A6E7-2E3B69A9723F}" type="presParOf" srcId="{05A83B3D-2D6B-4E2E-BDE9-9DFF1C03D480}" destId="{DE95634A-5FC9-4389-9D96-61CD9052B793}" srcOrd="1" destOrd="0" presId="urn:microsoft.com/office/officeart/2008/layout/VerticalCurvedList"/>
    <dgm:cxn modelId="{5C737B8B-108D-4A8D-BF6A-1125E7624792}" type="presParOf" srcId="{05A83B3D-2D6B-4E2E-BDE9-9DFF1C03D480}" destId="{91416C97-DE06-4CE0-AD5E-74689194039F}" srcOrd="2" destOrd="0" presId="urn:microsoft.com/office/officeart/2008/layout/VerticalCurvedList"/>
    <dgm:cxn modelId="{1F362BE7-B9D8-4E94-9A2F-3614D99049C8}" type="presParOf" srcId="{05A83B3D-2D6B-4E2E-BDE9-9DFF1C03D480}" destId="{B18B287F-05F4-4A70-9E49-FB2F6222F5EF}" srcOrd="3" destOrd="0" presId="urn:microsoft.com/office/officeart/2008/layout/VerticalCurvedList"/>
    <dgm:cxn modelId="{1E767600-890A-4F87-BAD2-EA9DBB9272D0}" type="presParOf" srcId="{D7F0C9EC-647E-4825-BD0F-F7EB91B2BF65}" destId="{F0F59ED9-1EAE-4276-AFA4-A78BBFABF068}" srcOrd="1" destOrd="0" presId="urn:microsoft.com/office/officeart/2008/layout/VerticalCurvedList"/>
    <dgm:cxn modelId="{742C7546-12F1-40FF-AA36-39A776109646}" type="presParOf" srcId="{D7F0C9EC-647E-4825-BD0F-F7EB91B2BF65}" destId="{9AE797BB-3FA4-4169-A61B-CCE61BA1D7DC}" srcOrd="2" destOrd="0" presId="urn:microsoft.com/office/officeart/2008/layout/VerticalCurvedList"/>
    <dgm:cxn modelId="{42D08C88-5B05-4253-841F-AB3E247E6307}" type="presParOf" srcId="{9AE797BB-3FA4-4169-A61B-CCE61BA1D7DC}" destId="{241BA938-3839-464E-BCB9-AE310815DEEA}" srcOrd="0" destOrd="0" presId="urn:microsoft.com/office/officeart/2008/layout/VerticalCurvedList"/>
    <dgm:cxn modelId="{85287E92-AA6D-443D-9BB1-55D8AC067548}" type="presParOf" srcId="{D7F0C9EC-647E-4825-BD0F-F7EB91B2BF65}" destId="{D7728B92-32D9-4157-9A9C-7F0D54782AA0}" srcOrd="3" destOrd="0" presId="urn:microsoft.com/office/officeart/2008/layout/VerticalCurvedList"/>
    <dgm:cxn modelId="{0E987DF3-DDE8-4740-8BD8-875E6786B9AD}" type="presParOf" srcId="{D7F0C9EC-647E-4825-BD0F-F7EB91B2BF65}" destId="{A9979C06-A0F6-4573-876D-EF3ABB1370F8}" srcOrd="4" destOrd="0" presId="urn:microsoft.com/office/officeart/2008/layout/VerticalCurvedList"/>
    <dgm:cxn modelId="{593B713A-7124-4428-B66D-1B5CBA42621A}" type="presParOf" srcId="{A9979C06-A0F6-4573-876D-EF3ABB1370F8}" destId="{26593635-8F47-44CD-A65F-908C05B1CAD1}" srcOrd="0" destOrd="0" presId="urn:microsoft.com/office/officeart/2008/layout/VerticalCurvedList"/>
    <dgm:cxn modelId="{F25AC961-3A7E-4715-AB72-BF327C9AF62F}" type="presParOf" srcId="{D7F0C9EC-647E-4825-BD0F-F7EB91B2BF65}" destId="{88787146-F1C3-400D-99EF-ECCB56DF299C}" srcOrd="5" destOrd="0" presId="urn:microsoft.com/office/officeart/2008/layout/VerticalCurvedList"/>
    <dgm:cxn modelId="{A8E69C00-48FC-4EFB-AFF3-EC00823B1EF2}" type="presParOf" srcId="{D7F0C9EC-647E-4825-BD0F-F7EB91B2BF65}" destId="{ACD8F225-5044-47E1-92FA-6E00CEBDB72E}" srcOrd="6" destOrd="0" presId="urn:microsoft.com/office/officeart/2008/layout/VerticalCurvedList"/>
    <dgm:cxn modelId="{D9CC0A2F-D3A8-4FA3-B8EE-DD09699DD009}" type="presParOf" srcId="{ACD8F225-5044-47E1-92FA-6E00CEBDB72E}" destId="{8CB78DD7-2901-40A5-80A5-095F2EBEBE7E}" srcOrd="0" destOrd="0" presId="urn:microsoft.com/office/officeart/2008/layout/VerticalCurvedList"/>
    <dgm:cxn modelId="{E6F43259-920B-4747-B38A-9C6A5EABC213}" type="presParOf" srcId="{D7F0C9EC-647E-4825-BD0F-F7EB91B2BF65}" destId="{B4A1A189-8024-4107-B9BC-1688457FDF08}" srcOrd="7" destOrd="0" presId="urn:microsoft.com/office/officeart/2008/layout/VerticalCurvedList"/>
    <dgm:cxn modelId="{F54CB41F-9B23-4C55-AC56-2BE488F1809A}" type="presParOf" srcId="{D7F0C9EC-647E-4825-BD0F-F7EB91B2BF65}" destId="{592B81A1-0470-4A2F-B5C8-4A5A405291CB}" srcOrd="8" destOrd="0" presId="urn:microsoft.com/office/officeart/2008/layout/VerticalCurvedList"/>
    <dgm:cxn modelId="{3B47A57D-6563-43D5-83A3-8538A59A3C9E}" type="presParOf" srcId="{592B81A1-0470-4A2F-B5C8-4A5A405291CB}" destId="{9F0362D3-0A4A-4A2F-BD0D-0F5E1125120E}" srcOrd="0" destOrd="0" presId="urn:microsoft.com/office/officeart/2008/layout/VerticalCurvedList"/>
    <dgm:cxn modelId="{93239827-A657-4542-B19D-E3C186132342}" type="presParOf" srcId="{D7F0C9EC-647E-4825-BD0F-F7EB91B2BF65}" destId="{D18154D6-BDE0-459F-ACCC-986E7FE34AC2}" srcOrd="9" destOrd="0" presId="urn:microsoft.com/office/officeart/2008/layout/VerticalCurvedList"/>
    <dgm:cxn modelId="{B04A3F04-3F56-4687-BE01-53C1DB316080}" type="presParOf" srcId="{D7F0C9EC-647E-4825-BD0F-F7EB91B2BF65}" destId="{9C591DC8-50F0-4D03-A48D-0E75071A9F7B}" srcOrd="10" destOrd="0" presId="urn:microsoft.com/office/officeart/2008/layout/VerticalCurvedList"/>
    <dgm:cxn modelId="{86BC2987-831E-4151-A2B6-378FF91F8268}" type="presParOf" srcId="{9C591DC8-50F0-4D03-A48D-0E75071A9F7B}" destId="{9381794B-6D3D-41E2-A2F5-86696E44269A}" srcOrd="0" destOrd="0" presId="urn:microsoft.com/office/officeart/2008/layout/VerticalCurvedList"/>
    <dgm:cxn modelId="{1686EA44-90F8-4B39-B400-B10EDC330464}" type="presParOf" srcId="{D7F0C9EC-647E-4825-BD0F-F7EB91B2BF65}" destId="{804F701C-D7F1-41F7-B8BD-65A41EA8FD7D}" srcOrd="11" destOrd="0" presId="urn:microsoft.com/office/officeart/2008/layout/VerticalCurvedList"/>
    <dgm:cxn modelId="{7B3ABD50-626E-4EDE-9298-BA5DCC3E5610}" type="presParOf" srcId="{D7F0C9EC-647E-4825-BD0F-F7EB91B2BF65}" destId="{022D6505-09C3-4FF5-B112-37875CF97EE8}" srcOrd="12" destOrd="0" presId="urn:microsoft.com/office/officeart/2008/layout/VerticalCurvedList"/>
    <dgm:cxn modelId="{7969D39C-6D87-4DE5-954B-8B7D6DDE9076}" type="presParOf" srcId="{022D6505-09C3-4FF5-B112-37875CF97EE8}" destId="{098302CC-1F0B-4E98-8BED-2F12704691CB}" srcOrd="0" destOrd="0" presId="urn:microsoft.com/office/officeart/2008/layout/VerticalCurvedList"/>
    <dgm:cxn modelId="{E490B050-F7E5-4E5B-9CC9-33B0A55B5BAD}" type="presParOf" srcId="{D7F0C9EC-647E-4825-BD0F-F7EB91B2BF65}" destId="{B8669EC7-995C-4578-A9AE-F36FE87B3A26}" srcOrd="13" destOrd="0" presId="urn:microsoft.com/office/officeart/2008/layout/VerticalCurvedList"/>
    <dgm:cxn modelId="{63C4424A-F14B-4247-9AFF-D554F4049680}" type="presParOf" srcId="{D7F0C9EC-647E-4825-BD0F-F7EB91B2BF65}" destId="{DDADB288-79AC-4B89-9C4A-82E5B45B847B}" srcOrd="14" destOrd="0" presId="urn:microsoft.com/office/officeart/2008/layout/VerticalCurvedList"/>
    <dgm:cxn modelId="{DFEDC82A-7477-4336-ACB9-11233B4A6AC8}" type="presParOf" srcId="{DDADB288-79AC-4B89-9C4A-82E5B45B847B}" destId="{E275DF45-4218-4347-9908-F0206F3C246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5634A-5FC9-4389-9D96-61CD9052B793}">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0F59ED9-1EAE-4276-AFA4-A78BBFABF068}">
      <dsp:nvSpPr>
        <dsp:cNvPr id="0" name=""/>
        <dsp:cNvSpPr/>
      </dsp:nvSpPr>
      <dsp:spPr>
        <a:xfrm>
          <a:off x="380119" y="246332"/>
          <a:ext cx="7675541"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dirty="0">
              <a:latin typeface="Calibri"/>
            </a:rPr>
            <a:t>Legalidad</a:t>
          </a:r>
          <a:endParaRPr lang="es-CO" sz="3200" kern="1200" dirty="0"/>
        </a:p>
      </dsp:txBody>
      <dsp:txXfrm>
        <a:off x="380119" y="246332"/>
        <a:ext cx="7675541" cy="492448"/>
      </dsp:txXfrm>
    </dsp:sp>
    <dsp:sp modelId="{241BA938-3839-464E-BCB9-AE310815DEEA}">
      <dsp:nvSpPr>
        <dsp:cNvPr id="0" name=""/>
        <dsp:cNvSpPr/>
      </dsp:nvSpPr>
      <dsp:spPr>
        <a:xfrm>
          <a:off x="72339" y="184776"/>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728B92-32D9-4157-9A9C-7F0D54782AA0}">
      <dsp:nvSpPr>
        <dsp:cNvPr id="0" name=""/>
        <dsp:cNvSpPr/>
      </dsp:nvSpPr>
      <dsp:spPr>
        <a:xfrm>
          <a:off x="826075" y="985438"/>
          <a:ext cx="7229585" cy="49244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a:latin typeface="Calibri"/>
            </a:rPr>
            <a:t>Planificación </a:t>
          </a:r>
          <a:endParaRPr lang="es-ES_tradnl" sz="3200" kern="1200" dirty="0">
            <a:latin typeface="Calibri"/>
          </a:endParaRPr>
        </a:p>
      </dsp:txBody>
      <dsp:txXfrm>
        <a:off x="826075" y="985438"/>
        <a:ext cx="7229585" cy="492448"/>
      </dsp:txXfrm>
    </dsp:sp>
    <dsp:sp modelId="{26593635-8F47-44CD-A65F-908C05B1CAD1}">
      <dsp:nvSpPr>
        <dsp:cNvPr id="0" name=""/>
        <dsp:cNvSpPr/>
      </dsp:nvSpPr>
      <dsp:spPr>
        <a:xfrm>
          <a:off x="518295" y="923882"/>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8787146-F1C3-400D-99EF-ECCB56DF299C}">
      <dsp:nvSpPr>
        <dsp:cNvPr id="0" name=""/>
        <dsp:cNvSpPr/>
      </dsp:nvSpPr>
      <dsp:spPr>
        <a:xfrm>
          <a:off x="1070457" y="1724003"/>
          <a:ext cx="6985203" cy="49244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a:latin typeface="Calibri"/>
            </a:rPr>
            <a:t>Anualidad</a:t>
          </a:r>
          <a:endParaRPr lang="es-ES_tradnl" sz="3200" kern="1200" dirty="0">
            <a:latin typeface="Calibri"/>
          </a:endParaRPr>
        </a:p>
      </dsp:txBody>
      <dsp:txXfrm>
        <a:off x="1070457" y="1724003"/>
        <a:ext cx="6985203" cy="492448"/>
      </dsp:txXfrm>
    </dsp:sp>
    <dsp:sp modelId="{8CB78DD7-2901-40A5-80A5-095F2EBEBE7E}">
      <dsp:nvSpPr>
        <dsp:cNvPr id="0" name=""/>
        <dsp:cNvSpPr/>
      </dsp:nvSpPr>
      <dsp:spPr>
        <a:xfrm>
          <a:off x="762677" y="1662447"/>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A1A189-8024-4107-B9BC-1688457FDF08}">
      <dsp:nvSpPr>
        <dsp:cNvPr id="0" name=""/>
        <dsp:cNvSpPr/>
      </dsp:nvSpPr>
      <dsp:spPr>
        <a:xfrm>
          <a:off x="1148486" y="2463109"/>
          <a:ext cx="6907174" cy="49244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a:latin typeface="Calibri"/>
            </a:rPr>
            <a:t>Universalidad</a:t>
          </a:r>
          <a:endParaRPr lang="es-ES_tradnl" sz="3200" kern="1200" dirty="0">
            <a:latin typeface="Calibri"/>
          </a:endParaRPr>
        </a:p>
      </dsp:txBody>
      <dsp:txXfrm>
        <a:off x="1148486" y="2463109"/>
        <a:ext cx="6907174" cy="492448"/>
      </dsp:txXfrm>
    </dsp:sp>
    <dsp:sp modelId="{9F0362D3-0A4A-4A2F-BD0D-0F5E1125120E}">
      <dsp:nvSpPr>
        <dsp:cNvPr id="0" name=""/>
        <dsp:cNvSpPr/>
      </dsp:nvSpPr>
      <dsp:spPr>
        <a:xfrm>
          <a:off x="840706" y="240155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18154D6-BDE0-459F-ACCC-986E7FE34AC2}">
      <dsp:nvSpPr>
        <dsp:cNvPr id="0" name=""/>
        <dsp:cNvSpPr/>
      </dsp:nvSpPr>
      <dsp:spPr>
        <a:xfrm>
          <a:off x="1070457" y="3202215"/>
          <a:ext cx="6985203" cy="49244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a:latin typeface="Calibri"/>
            </a:rPr>
            <a:t>Unidad de caja</a:t>
          </a:r>
          <a:endParaRPr lang="es-ES_tradnl" sz="3200" kern="1200" dirty="0">
            <a:latin typeface="Calibri"/>
          </a:endParaRPr>
        </a:p>
      </dsp:txBody>
      <dsp:txXfrm>
        <a:off x="1070457" y="3202215"/>
        <a:ext cx="6985203" cy="492448"/>
      </dsp:txXfrm>
    </dsp:sp>
    <dsp:sp modelId="{9381794B-6D3D-41E2-A2F5-86696E44269A}">
      <dsp:nvSpPr>
        <dsp:cNvPr id="0" name=""/>
        <dsp:cNvSpPr/>
      </dsp:nvSpPr>
      <dsp:spPr>
        <a:xfrm>
          <a:off x="762677" y="314065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04F701C-D7F1-41F7-B8BD-65A41EA8FD7D}">
      <dsp:nvSpPr>
        <dsp:cNvPr id="0" name=""/>
        <dsp:cNvSpPr/>
      </dsp:nvSpPr>
      <dsp:spPr>
        <a:xfrm>
          <a:off x="826075" y="3940779"/>
          <a:ext cx="7229585"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a:latin typeface="Calibri"/>
            </a:rPr>
            <a:t>Especialización</a:t>
          </a:r>
          <a:endParaRPr lang="es-ES_tradnl" sz="3200" kern="1200" dirty="0">
            <a:latin typeface="Calibri"/>
          </a:endParaRPr>
        </a:p>
      </dsp:txBody>
      <dsp:txXfrm>
        <a:off x="826075" y="3940779"/>
        <a:ext cx="7229585" cy="492448"/>
      </dsp:txXfrm>
    </dsp:sp>
    <dsp:sp modelId="{098302CC-1F0B-4E98-8BED-2F12704691CB}">
      <dsp:nvSpPr>
        <dsp:cNvPr id="0" name=""/>
        <dsp:cNvSpPr/>
      </dsp:nvSpPr>
      <dsp:spPr>
        <a:xfrm>
          <a:off x="518295" y="387922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669EC7-995C-4578-A9AE-F36FE87B3A26}">
      <dsp:nvSpPr>
        <dsp:cNvPr id="0" name=""/>
        <dsp:cNvSpPr/>
      </dsp:nvSpPr>
      <dsp:spPr>
        <a:xfrm>
          <a:off x="380119" y="4679885"/>
          <a:ext cx="7675541" cy="49244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81280" rIns="81280" bIns="81280" numCol="1" spcCol="1270" anchor="ctr" anchorCtr="0">
          <a:noAutofit/>
        </a:bodyPr>
        <a:lstStyle/>
        <a:p>
          <a:pPr marL="0" lvl="0" indent="0" algn="l" defTabSz="1422400">
            <a:lnSpc>
              <a:spcPct val="90000"/>
            </a:lnSpc>
            <a:spcBef>
              <a:spcPct val="0"/>
            </a:spcBef>
            <a:spcAft>
              <a:spcPct val="35000"/>
            </a:spcAft>
            <a:buNone/>
          </a:pPr>
          <a:r>
            <a:rPr lang="es-ES_tradnl" sz="3200" kern="1200">
              <a:latin typeface="Calibri"/>
            </a:rPr>
            <a:t>Inembargabilidad</a:t>
          </a:r>
          <a:endParaRPr lang="es-ES_tradnl" sz="3200" kern="1200" dirty="0">
            <a:latin typeface="Calibri"/>
          </a:endParaRPr>
        </a:p>
      </dsp:txBody>
      <dsp:txXfrm>
        <a:off x="380119" y="4679885"/>
        <a:ext cx="7675541" cy="492448"/>
      </dsp:txXfrm>
    </dsp:sp>
    <dsp:sp modelId="{E275DF45-4218-4347-9908-F0206F3C246E}">
      <dsp:nvSpPr>
        <dsp:cNvPr id="0" name=""/>
        <dsp:cNvSpPr/>
      </dsp:nvSpPr>
      <dsp:spPr>
        <a:xfrm>
          <a:off x="72339" y="461832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028D6CB-7C63-449F-B2A7-EB3C93657B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C88C7DCC-ACE3-4A09-A60A-231F88110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9B670-7DBF-447C-9EFA-7FB6FD6E1CD6}" type="datetimeFigureOut">
              <a:rPr lang="es-CO" smtClean="0"/>
              <a:t>12/08/2021</a:t>
            </a:fld>
            <a:endParaRPr lang="es-CO"/>
          </a:p>
        </p:txBody>
      </p:sp>
      <p:sp>
        <p:nvSpPr>
          <p:cNvPr id="4" name="Marcador de pie de página 3">
            <a:extLst>
              <a:ext uri="{FF2B5EF4-FFF2-40B4-BE49-F238E27FC236}">
                <a16:creationId xmlns:a16="http://schemas.microsoft.com/office/drawing/2014/main" id="{03AA3F19-60A4-43BF-89D1-8283536F3F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0AC462BE-061E-4B24-92C8-1E1BEB239B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0699FA-0266-4487-B4DF-32C481E155C8}" type="slidenum">
              <a:rPr lang="es-CO" smtClean="0"/>
              <a:t>‹Nº›</a:t>
            </a:fld>
            <a:endParaRPr lang="es-CO"/>
          </a:p>
        </p:txBody>
      </p:sp>
    </p:spTree>
    <p:extLst>
      <p:ext uri="{BB962C8B-B14F-4D97-AF65-F5344CB8AC3E}">
        <p14:creationId xmlns:p14="http://schemas.microsoft.com/office/powerpoint/2010/main" val="105109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F501C-3536-4613-8FB0-C15085F81720}" type="datetimeFigureOut">
              <a:rPr lang="es-CO" smtClean="0"/>
              <a:t>12/08/2021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E610D-3775-4EB0-8D01-DA98A7869C0F}" type="slidenum">
              <a:rPr lang="es-CO" smtClean="0"/>
              <a:t>‹Nº›</a:t>
            </a:fld>
            <a:endParaRPr lang="es-CO"/>
          </a:p>
        </p:txBody>
      </p:sp>
    </p:spTree>
    <p:extLst>
      <p:ext uri="{BB962C8B-B14F-4D97-AF65-F5344CB8AC3E}">
        <p14:creationId xmlns:p14="http://schemas.microsoft.com/office/powerpoint/2010/main" val="41366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a:t>
            </a:fld>
            <a:endParaRPr lang="es-CO"/>
          </a:p>
        </p:txBody>
      </p:sp>
    </p:spTree>
    <p:extLst>
      <p:ext uri="{BB962C8B-B14F-4D97-AF65-F5344CB8AC3E}">
        <p14:creationId xmlns:p14="http://schemas.microsoft.com/office/powerpoint/2010/main" val="203580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s-ES" sz="1800" b="0" i="0" dirty="0">
                <a:solidFill>
                  <a:srgbClr val="333333"/>
                </a:solidFill>
                <a:effectLst/>
                <a:latin typeface="Arial" panose="020B0604020202020204" pitchFamily="34" charset="0"/>
              </a:rPr>
              <a:t> </a:t>
            </a:r>
            <a:endParaRPr lang="es-ES" dirty="0"/>
          </a:p>
        </p:txBody>
      </p:sp>
    </p:spTree>
    <p:extLst>
      <p:ext uri="{BB962C8B-B14F-4D97-AF65-F5344CB8AC3E}">
        <p14:creationId xmlns:p14="http://schemas.microsoft.com/office/powerpoint/2010/main" val="317697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Decreto 1068 de 2015: </a:t>
            </a:r>
            <a:r>
              <a:rPr lang="es-ES" b="0" i="1" dirty="0">
                <a:solidFill>
                  <a:srgbClr val="333333"/>
                </a:solidFill>
                <a:effectLst/>
                <a:latin typeface="Arial" panose="020B0604020202020204" pitchFamily="34" charset="0"/>
              </a:rPr>
              <a:t>Por medio del cual se expide el Decreto Único Reglamentario del Sector Hacienda y Crédito Público.</a:t>
            </a:r>
          </a:p>
          <a:p>
            <a:pPr marL="0" lvl="0" indent="0" algn="l" rtl="0">
              <a:spcBef>
                <a:spcPts val="0"/>
              </a:spcBef>
              <a:spcAft>
                <a:spcPts val="0"/>
              </a:spcAft>
              <a:buNone/>
            </a:pPr>
            <a:endParaRPr lang="es-ES" b="0" i="1"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Presentar al Consejo de Gobierno la solicitud de declaratoria de importancia estratégica con el cumplimiento de los requisitos (del Decreto 2767 de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C00000"/>
                </a:solidFill>
              </a:rPr>
              <a:t>Ojo revisar: ingeniería de detalle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C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solidFill>
            </a:endParaRPr>
          </a:p>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225649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s-ES" b="1" i="0" u="none" strike="noStrike" dirty="0">
                <a:solidFill>
                  <a:srgbClr val="BE9E55"/>
                </a:solidFill>
                <a:effectLst/>
                <a:latin typeface="Open Sans" panose="020B0606030504020204" pitchFamily="34" charset="0"/>
              </a:rPr>
              <a:t>LEY 819 - ARTÍCULO 8o. REGLAMENTACIÓN A LA PROGRAMACIÓN PRESUPUESTAL.</a:t>
            </a:r>
            <a:r>
              <a:rPr lang="es-ES" b="0" i="0" dirty="0">
                <a:solidFill>
                  <a:srgbClr val="4B4949"/>
                </a:solidFill>
                <a:effectLst/>
                <a:latin typeface="Open Sans" panose="020B0606030504020204" pitchFamily="34" charset="0"/>
              </a:rPr>
              <a:t> La preparación y elaboración del presupuesto general de la Nación y el de las Entidades Territoriales, deberá sujetarse a los correspondientes Marcos Fiscales de Mediano Plazo de manera que las apropiaciones presupuestales aprobadas por el Congreso de la República, las Asambleas y los Concejos, puedan ejecutarse en su totalidad durante la vigencia fiscal correspondiente.</a:t>
            </a:r>
          </a:p>
          <a:p>
            <a:pPr algn="just"/>
            <a:endParaRPr lang="es-ES" b="0" i="0" dirty="0">
              <a:solidFill>
                <a:srgbClr val="4B4949"/>
              </a:solidFill>
              <a:effectLst/>
              <a:latin typeface="Open Sans" panose="020B0606030504020204" pitchFamily="34" charset="0"/>
            </a:endParaRPr>
          </a:p>
          <a:p>
            <a:pPr algn="just"/>
            <a:r>
              <a:rPr lang="es-ES" b="1" i="0" dirty="0">
                <a:solidFill>
                  <a:srgbClr val="4B4949"/>
                </a:solidFill>
                <a:effectLst/>
                <a:latin typeface="Open Sans" panose="020B0606030504020204" pitchFamily="34" charset="0"/>
              </a:rPr>
              <a:t>En los eventos en que se encuentre en trámite una licitación, concurso de méritos o cualquier otro proceso de selección del contratista con todos los requerimientos legales, incluida la disponibilidad presupuestal, y su perfeccionamiento se efectúe en la vigencia fiscal siguiente, se atenderá con el presupuesto de esta última vigencia, previo el cumplimiento de los ajustes presupuestales correspondientes.</a:t>
            </a:r>
          </a:p>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409083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s-ES" sz="1800" b="1" i="0" dirty="0">
                <a:solidFill>
                  <a:srgbClr val="333333"/>
                </a:solidFill>
                <a:effectLst/>
                <a:latin typeface="Arial" panose="020B0604020202020204" pitchFamily="34" charset="0"/>
              </a:rPr>
              <a:t>Artículo</a:t>
            </a:r>
            <a:r>
              <a:rPr lang="es-ES" sz="1800" b="0" i="0" dirty="0">
                <a:solidFill>
                  <a:srgbClr val="333333"/>
                </a:solidFill>
                <a:effectLst/>
                <a:latin typeface="Calibri" panose="020F0502020204030204" pitchFamily="34" charset="0"/>
              </a:rPr>
              <a:t> </a:t>
            </a:r>
            <a:r>
              <a:rPr lang="es-ES" sz="1800" b="1" i="0" dirty="0">
                <a:solidFill>
                  <a:srgbClr val="333333"/>
                </a:solidFill>
                <a:effectLst/>
                <a:latin typeface="Arial" panose="020B0604020202020204" pitchFamily="34" charset="0"/>
              </a:rPr>
              <a:t>22°. Procesos contractuales en curso. </a:t>
            </a:r>
            <a:r>
              <a:rPr lang="es-ES" sz="1800" b="0" i="0" dirty="0">
                <a:solidFill>
                  <a:srgbClr val="333333"/>
                </a:solidFill>
                <a:effectLst/>
                <a:latin typeface="Arial" panose="020B0604020202020204" pitchFamily="34" charset="0"/>
              </a:rPr>
              <a:t>En los eventos en que se encuentre en trámite una licitación, un concurso de méritos o cualquier otro proceso de selección de contratista con todos los requerimientos legales, incluida la disponibilidad presupuestal, y el perfeccionamiento contractual se efectúe en la vigencia fiscal siguiente, los compromisos contractuales se atenderán con el presupuesto de esta última vigencia, previo el cumplimiento de los ajustes presupuestales necesarios para garantizar la apropiación suficiente que ampare el proceso contractual en curso.</a:t>
            </a:r>
            <a:endParaRPr lang="es-ES" sz="1800" b="0" i="0" dirty="0">
              <a:solidFill>
                <a:srgbClr val="333333"/>
              </a:solidFill>
              <a:effectLst/>
              <a:latin typeface="Calibri" panose="020F0502020204030204" pitchFamily="34" charset="0"/>
            </a:endParaRPr>
          </a:p>
          <a:p>
            <a:pPr algn="just"/>
            <a:r>
              <a:rPr lang="es-ES" sz="1800" b="0" i="0" dirty="0">
                <a:solidFill>
                  <a:srgbClr val="333333"/>
                </a:solidFill>
                <a:effectLst/>
                <a:latin typeface="Arial" panose="020B0604020202020204" pitchFamily="34" charset="0"/>
              </a:rPr>
              <a:t> </a:t>
            </a:r>
            <a:endParaRPr lang="es-ES" sz="1800" b="0" i="0" dirty="0">
              <a:solidFill>
                <a:srgbClr val="333333"/>
              </a:solidFill>
              <a:effectLst/>
              <a:latin typeface="Calibri" panose="020F0502020204030204" pitchFamily="34" charset="0"/>
            </a:endParaRPr>
          </a:p>
          <a:p>
            <a:pPr algn="just"/>
            <a:r>
              <a:rPr lang="es-ES" sz="1800" b="0" i="0" dirty="0">
                <a:solidFill>
                  <a:srgbClr val="333333"/>
                </a:solidFill>
                <a:effectLst/>
                <a:latin typeface="Arial" panose="020B0604020202020204" pitchFamily="34" charset="0"/>
              </a:rPr>
              <a:t>En estos casos, el respectivo Certificado de Disponibilidad Presupuestal deberá sustituirse por uno de la nueva vigencia.</a:t>
            </a:r>
            <a:endParaRPr lang="es-ES" sz="1800" b="0" i="0" dirty="0">
              <a:solidFill>
                <a:srgbClr val="333333"/>
              </a:solidFill>
              <a:effectLst/>
              <a:latin typeface="Calibri" panose="020F0502020204030204" pitchFamily="34" charset="0"/>
            </a:endParaRPr>
          </a:p>
          <a:p>
            <a:pPr algn="just"/>
            <a:r>
              <a:rPr lang="es-ES" sz="1800" b="1" i="0" dirty="0">
                <a:solidFill>
                  <a:srgbClr val="333333"/>
                </a:solidFill>
                <a:effectLst/>
                <a:latin typeface="Arial" panose="020B0604020202020204" pitchFamily="34" charset="0"/>
              </a:rPr>
              <a:t> </a:t>
            </a:r>
            <a:endParaRPr lang="es-ES" sz="1800" b="0" i="0" dirty="0">
              <a:solidFill>
                <a:srgbClr val="333333"/>
              </a:solidFill>
              <a:effectLst/>
              <a:latin typeface="Calibri" panose="020F0502020204030204" pitchFamily="34" charset="0"/>
            </a:endParaRPr>
          </a:p>
          <a:p>
            <a:pPr algn="just"/>
            <a:r>
              <a:rPr lang="es-ES" sz="1800" b="0" i="0" dirty="0">
                <a:solidFill>
                  <a:srgbClr val="333333"/>
                </a:solidFill>
                <a:effectLst/>
                <a:latin typeface="Arial" panose="020B0604020202020204" pitchFamily="34" charset="0"/>
              </a:rPr>
              <a:t>Cuando el proceso contractual en curso esté soportado por una autorización del Concejo de Bogotá D.C. para comprometer recursos de vigencias futuras, que no requieran reprogramación de las anualidades y/o montos, podrá continuar con dicho soporte sin que sea necesario una nueva autorización, ni reiniciar el proceso de selección. Adicionalmente, en los casos en que el proceso esté respaldado por una autorización de vigencias futuras ordinarias deberá sustituirse el Certificado de Disponibilidad Presupuestal de la vigencia en la que se inició el proceso por uno de la nueva vigencia.</a:t>
            </a:r>
            <a:endParaRPr lang="es-ES" sz="1800" b="0" i="0" dirty="0">
              <a:solidFill>
                <a:srgbClr val="333333"/>
              </a:solidFill>
              <a:effectLst/>
              <a:latin typeface="Calibri" panose="020F0502020204030204" pitchFamily="34" charset="0"/>
            </a:endParaRPr>
          </a:p>
          <a:p>
            <a:pPr algn="just"/>
            <a:r>
              <a:rPr lang="es-ES" sz="1800" b="1" i="0" dirty="0">
                <a:solidFill>
                  <a:srgbClr val="333333"/>
                </a:solidFill>
                <a:effectLst/>
                <a:latin typeface="Arial" panose="020B0604020202020204" pitchFamily="34" charset="0"/>
              </a:rPr>
              <a:t> </a:t>
            </a:r>
            <a:endParaRPr lang="es-ES" sz="1800" b="0" i="0" dirty="0">
              <a:solidFill>
                <a:srgbClr val="333333"/>
              </a:solidFill>
              <a:effectLst/>
              <a:latin typeface="Calibri" panose="020F0502020204030204" pitchFamily="34" charset="0"/>
            </a:endParaRPr>
          </a:p>
          <a:p>
            <a:pPr algn="just"/>
            <a:r>
              <a:rPr lang="es-ES" sz="1800" b="0" i="0" dirty="0">
                <a:solidFill>
                  <a:srgbClr val="333333"/>
                </a:solidFill>
                <a:effectLst/>
                <a:latin typeface="Arial" panose="020B0604020202020204" pitchFamily="34" charset="0"/>
              </a:rPr>
              <a:t>En caso de que los cupos anuales y/o plazo de las vigencias futuras autorizadas requieran reprogramación, se deberá solicitar una nueva autorización ante el Concejo de Bogotá D.C., la cual deberá otorgarse de manera previa a la adjudicación del contrato, sin que sea necesario reiniciar el proceso de selección.</a:t>
            </a:r>
            <a:endParaRPr lang="es-ES" sz="1800" b="0" i="0" dirty="0">
              <a:solidFill>
                <a:srgbClr val="333333"/>
              </a:solidFill>
              <a:effectLst/>
              <a:latin typeface="Calibri" panose="020F0502020204030204" pitchFamily="34" charset="0"/>
            </a:endParaRPr>
          </a:p>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419649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215411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fc48699c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fc48699c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fc48699c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fc48699c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404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963a9511af_0_2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963a9511af_0_2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963a9511af_0_2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963a9511af_0_2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95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valor total de las vigencias futuras debe comprometerse y perfeccionarse en el año en que se concede la autorización. Se exceptúan las vigencias futuras que se incluyan y aprueben junto con el proyecto de presupuesto anual del Distrito. Artículo 14 del D. 714, el Distrito en un ar en el proyecto de presupuesto </a:t>
            </a:r>
          </a:p>
        </p:txBody>
      </p:sp>
      <p:sp>
        <p:nvSpPr>
          <p:cNvPr id="4" name="Marcador de número de diapositiva 3"/>
          <p:cNvSpPr>
            <a:spLocks noGrp="1"/>
          </p:cNvSpPr>
          <p:nvPr>
            <p:ph type="sldNum" sz="quarter" idx="5"/>
          </p:nvPr>
        </p:nvSpPr>
        <p:spPr/>
        <p:txBody>
          <a:bodyPr/>
          <a:lstStyle/>
          <a:p>
            <a:fld id="{F8BE610D-3775-4EB0-8D01-DA98A7869C0F}" type="slidenum">
              <a:rPr lang="es-CO" smtClean="0"/>
              <a:t>24</a:t>
            </a:fld>
            <a:endParaRPr lang="es-CO"/>
          </a:p>
        </p:txBody>
      </p:sp>
    </p:spTree>
    <p:extLst>
      <p:ext uri="{BB962C8B-B14F-4D97-AF65-F5344CB8AC3E}">
        <p14:creationId xmlns:p14="http://schemas.microsoft.com/office/powerpoint/2010/main" val="377202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565d7c64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565d7c64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PROYECTO DE LEY ORGANICA NÚMERO 251 DE 2019: POR MEDIO DEL CUAL SE MODIFICA EL DECRETO LEY 1421 DE 1993, REFERENTE AL ESTATUTO ORGÁNICO DE BOGOTÁ</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25</a:t>
            </a:fld>
            <a:endParaRPr lang="es-CO"/>
          </a:p>
        </p:txBody>
      </p:sp>
    </p:spTree>
    <p:extLst>
      <p:ext uri="{BB962C8B-B14F-4D97-AF65-F5344CB8AC3E}">
        <p14:creationId xmlns:p14="http://schemas.microsoft.com/office/powerpoint/2010/main" val="366452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26</a:t>
            </a:fld>
            <a:endParaRPr lang="es-CO"/>
          </a:p>
        </p:txBody>
      </p:sp>
    </p:spTree>
    <p:extLst>
      <p:ext uri="{BB962C8B-B14F-4D97-AF65-F5344CB8AC3E}">
        <p14:creationId xmlns:p14="http://schemas.microsoft.com/office/powerpoint/2010/main" val="2837960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fc48699c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fc48699c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1050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fc48699c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fc48699c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2894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fc48699c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fc48699c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t>Incluir escenario con año 0</a:t>
            </a:r>
            <a:endParaRPr dirty="0"/>
          </a:p>
        </p:txBody>
      </p:sp>
    </p:spTree>
    <p:extLst>
      <p:ext uri="{BB962C8B-B14F-4D97-AF65-F5344CB8AC3E}">
        <p14:creationId xmlns:p14="http://schemas.microsoft.com/office/powerpoint/2010/main" val="191924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30</a:t>
            </a:fld>
            <a:endParaRPr lang="es-CO"/>
          </a:p>
        </p:txBody>
      </p:sp>
    </p:spTree>
    <p:extLst>
      <p:ext uri="{BB962C8B-B14F-4D97-AF65-F5344CB8AC3E}">
        <p14:creationId xmlns:p14="http://schemas.microsoft.com/office/powerpoint/2010/main" val="9384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dirty="0">
                <a:effectLst/>
                <a:latin typeface="Calibri" panose="020F0502020204030204" pitchFamily="34" charset="0"/>
                <a:ea typeface="Calibri" panose="020F0502020204030204" pitchFamily="34" charset="0"/>
              </a:rPr>
              <a:t>¿se pueden realizar varios contratos que afecten ese rubro específico? caso arrendamientos, en el que afectamos el arriendo de un piso para funcionarios de la entidad que no caben en las instalaciones y el arriendo de la bodega para la administración del archivo?</a:t>
            </a:r>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31</a:t>
            </a:fld>
            <a:endParaRPr lang="es-CO"/>
          </a:p>
        </p:txBody>
      </p:sp>
    </p:spTree>
    <p:extLst>
      <p:ext uri="{BB962C8B-B14F-4D97-AF65-F5344CB8AC3E}">
        <p14:creationId xmlns:p14="http://schemas.microsoft.com/office/powerpoint/2010/main" val="2809789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32</a:t>
            </a:fld>
            <a:endParaRPr lang="es-CO"/>
          </a:p>
        </p:txBody>
      </p:sp>
    </p:spTree>
    <p:extLst>
      <p:ext uri="{BB962C8B-B14F-4D97-AF65-F5344CB8AC3E}">
        <p14:creationId xmlns:p14="http://schemas.microsoft.com/office/powerpoint/2010/main" val="2391496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effectLst/>
                <a:latin typeface="Calibri" panose="020F0502020204030204" pitchFamily="34" charset="0"/>
                <a:ea typeface="Calibri" panose="020F0502020204030204" pitchFamily="34" charset="0"/>
              </a:rPr>
              <a:t>¿Se pueden utilizar las vigencias futuras aprobadas para el 2023, sin utilizar las del 2022?,  CASO SEGUROS: las aseguradoras no están contratando seguros para pagos diferidos, pero puede que el año 2022, la situación cambie y se pueda utilizar lo aprobado para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effectLst/>
                <a:latin typeface="Calibri" panose="020F0502020204030204" pitchFamily="34" charset="0"/>
                <a:ea typeface="Calibri" panose="020F0502020204030204" pitchFamily="34" charset="0"/>
              </a:rPr>
              <a:t>¿En caso de no utilizarse las vigencias futuras, cuando termina el año, esos recursos cómo se asignan en la vigencia siguiente? es decir si tengo $100 en el rubro de arrendamientos y llegó el 31 de diciembre sin comprometer, esos $100 millones igualmente se asignan a ese rubro en la vigencia que inicia?</a:t>
            </a:r>
          </a:p>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33</a:t>
            </a:fld>
            <a:endParaRPr lang="es-CO"/>
          </a:p>
        </p:txBody>
      </p:sp>
    </p:spTree>
    <p:extLst>
      <p:ext uri="{BB962C8B-B14F-4D97-AF65-F5344CB8AC3E}">
        <p14:creationId xmlns:p14="http://schemas.microsoft.com/office/powerpoint/2010/main" val="3108988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34</a:t>
            </a:fld>
            <a:endParaRPr lang="es-CO"/>
          </a:p>
        </p:txBody>
      </p:sp>
    </p:spTree>
    <p:extLst>
      <p:ext uri="{BB962C8B-B14F-4D97-AF65-F5344CB8AC3E}">
        <p14:creationId xmlns:p14="http://schemas.microsoft.com/office/powerpoint/2010/main" val="109621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7</a:t>
            </a:fld>
            <a:endParaRPr lang="es-CO"/>
          </a:p>
        </p:txBody>
      </p:sp>
    </p:spTree>
    <p:extLst>
      <p:ext uri="{BB962C8B-B14F-4D97-AF65-F5344CB8AC3E}">
        <p14:creationId xmlns:p14="http://schemas.microsoft.com/office/powerpoint/2010/main" val="330936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8729d97241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8729d97241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829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38</a:t>
            </a:fld>
            <a:endParaRPr lang="es-CO"/>
          </a:p>
        </p:txBody>
      </p:sp>
    </p:spTree>
    <p:extLst>
      <p:ext uri="{BB962C8B-B14F-4D97-AF65-F5344CB8AC3E}">
        <p14:creationId xmlns:p14="http://schemas.microsoft.com/office/powerpoint/2010/main" val="1231962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39</a:t>
            </a:fld>
            <a:endParaRPr lang="es-CO"/>
          </a:p>
        </p:txBody>
      </p:sp>
    </p:spTree>
    <p:extLst>
      <p:ext uri="{BB962C8B-B14F-4D97-AF65-F5344CB8AC3E}">
        <p14:creationId xmlns:p14="http://schemas.microsoft.com/office/powerpoint/2010/main" val="875385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40</a:t>
            </a:fld>
            <a:endParaRPr lang="es-CO"/>
          </a:p>
        </p:txBody>
      </p:sp>
    </p:spTree>
    <p:extLst>
      <p:ext uri="{BB962C8B-B14F-4D97-AF65-F5344CB8AC3E}">
        <p14:creationId xmlns:p14="http://schemas.microsoft.com/office/powerpoint/2010/main" val="429302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8729d97241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8729d97241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579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8729d97241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8729d97241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10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8fc48699c5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8fc48699c5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0736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8fc48699c5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8fc48699c5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973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effectLst/>
                <a:latin typeface="Calibri" panose="020F0502020204030204" pitchFamily="34" charset="0"/>
                <a:ea typeface="Calibri" panose="020F0502020204030204" pitchFamily="34" charset="0"/>
                <a:cs typeface="Times New Roman" panose="02020603050405020304" pitchFamily="18" charset="0"/>
              </a:rPr>
              <a:t>Son un instrumento de planeación y ejecución presupuestal que permite a las entidades asumir compromisos en una vigencia determinada que afectan los presupuestos de vigencias fiscales siguientes, con el objetivo de financiar proyectos de inversión, gastos de funcionamiento, gastos de operación o de servicio de la deuda, que por su estructura y formulación requieren comprometer presupuestos de varios años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solidFill>
                  <a:schemeClr val="bg1"/>
                </a:solidFill>
              </a:rPr>
              <a:t>Lo que determina la necesidad de la autorización para comprometer vigencias futuras </a:t>
            </a:r>
            <a:r>
              <a:rPr lang="es-CO" u="sng" dirty="0">
                <a:solidFill>
                  <a:schemeClr val="bg1"/>
                </a:solidFill>
              </a:rPr>
              <a:t>es el plazo de ejecución del gasto</a:t>
            </a:r>
            <a:r>
              <a:rPr lang="es-CO" dirty="0">
                <a:solidFill>
                  <a:schemeClr val="bg1"/>
                </a:solidFill>
              </a:rPr>
              <a:t> y no la disponibilidad de ingresos para su financiación. </a:t>
            </a:r>
          </a:p>
          <a:p>
            <a:pPr>
              <a:lnSpc>
                <a:spcPct val="107000"/>
              </a:lnSpc>
              <a:spcAft>
                <a:spcPts val="800"/>
              </a:spcAft>
            </a:pPr>
            <a:endParaRPr lang="es-CO" dirty="0">
              <a:solidFill>
                <a:schemeClr val="bg1"/>
              </a:solidFill>
            </a:endParaRPr>
          </a:p>
          <a:p>
            <a:pPr>
              <a:lnSpc>
                <a:spcPct val="107000"/>
              </a:lnSpc>
              <a:spcAft>
                <a:spcPts val="800"/>
              </a:spcAft>
            </a:pP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solidFill>
                <a:schemeClr val="bg1"/>
              </a:solidFill>
            </a:endParaRPr>
          </a:p>
          <a:p>
            <a:endParaRPr lang="es-CO" dirty="0"/>
          </a:p>
        </p:txBody>
      </p:sp>
      <p:sp>
        <p:nvSpPr>
          <p:cNvPr id="4" name="Marcador de número de diapositiva 3"/>
          <p:cNvSpPr>
            <a:spLocks noGrp="1"/>
          </p:cNvSpPr>
          <p:nvPr>
            <p:ph type="sldNum" sz="quarter" idx="5"/>
          </p:nvPr>
        </p:nvSpPr>
        <p:spPr/>
        <p:txBody>
          <a:bodyPr/>
          <a:lstStyle/>
          <a:p>
            <a:fld id="{F8BE610D-3775-4EB0-8D01-DA98A7869C0F}" type="slidenum">
              <a:rPr lang="es-CO" smtClean="0"/>
              <a:t>8</a:t>
            </a:fld>
            <a:endParaRPr lang="es-CO"/>
          </a:p>
        </p:txBody>
      </p:sp>
    </p:spTree>
    <p:extLst>
      <p:ext uri="{BB962C8B-B14F-4D97-AF65-F5344CB8AC3E}">
        <p14:creationId xmlns:p14="http://schemas.microsoft.com/office/powerpoint/2010/main" val="179916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Por proyecto de Ley se modifica</a:t>
            </a:r>
          </a:p>
        </p:txBody>
      </p:sp>
      <p:sp>
        <p:nvSpPr>
          <p:cNvPr id="4" name="Marcador de número de diapositiva 3"/>
          <p:cNvSpPr>
            <a:spLocks noGrp="1"/>
          </p:cNvSpPr>
          <p:nvPr>
            <p:ph type="sldNum" sz="quarter" idx="5"/>
          </p:nvPr>
        </p:nvSpPr>
        <p:spPr/>
        <p:txBody>
          <a:bodyPr/>
          <a:lstStyle/>
          <a:p>
            <a:fld id="{F8BE610D-3775-4EB0-8D01-DA98A7869C0F}" type="slidenum">
              <a:rPr lang="es-CO" smtClean="0"/>
              <a:t>9</a:t>
            </a:fld>
            <a:endParaRPr lang="es-CO"/>
          </a:p>
        </p:txBody>
      </p:sp>
    </p:spTree>
    <p:extLst>
      <p:ext uri="{BB962C8B-B14F-4D97-AF65-F5344CB8AC3E}">
        <p14:creationId xmlns:p14="http://schemas.microsoft.com/office/powerpoint/2010/main" val="326472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14359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s-ES" sz="1800" b="0" i="0" dirty="0">
                <a:solidFill>
                  <a:srgbClr val="333333"/>
                </a:solidFill>
                <a:effectLst/>
                <a:latin typeface="Arial" panose="020B0604020202020204" pitchFamily="34" charset="0"/>
              </a:rPr>
              <a:t> </a:t>
            </a:r>
            <a:endParaRPr lang="es-ES" sz="1800" b="0" i="0" dirty="0">
              <a:solidFill>
                <a:srgbClr val="333333"/>
              </a:solidFill>
              <a:effectLst/>
              <a:latin typeface="Calibri" panose="020F0502020204030204" pitchFamily="34" charset="0"/>
            </a:endParaRPr>
          </a:p>
          <a:p>
            <a:pPr marL="0" lvl="0" indent="0" algn="l" rtl="0">
              <a:spcBef>
                <a:spcPts val="0"/>
              </a:spcBef>
              <a:spcAft>
                <a:spcPts val="0"/>
              </a:spcAft>
              <a:buNone/>
            </a:pPr>
            <a:endParaRPr lang="es-ES" dirty="0">
              <a:solidFill>
                <a:srgbClr val="C00000"/>
              </a:solidFill>
            </a:endParaRPr>
          </a:p>
          <a:p>
            <a:pPr marL="0" lvl="0" indent="0" algn="l" rtl="0">
              <a:spcBef>
                <a:spcPts val="0"/>
              </a:spcBef>
              <a:spcAft>
                <a:spcPts val="0"/>
              </a:spcAft>
              <a:buNone/>
            </a:pPr>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 dirty="0">
              <a:solidFill>
                <a:srgbClr val="C00000"/>
              </a:solidFill>
            </a:endParaRPr>
          </a:p>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185184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6e7d446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6e7d446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 dirty="0"/>
          </a:p>
        </p:txBody>
      </p:sp>
    </p:spTree>
    <p:extLst>
      <p:ext uri="{BB962C8B-B14F-4D97-AF65-F5344CB8AC3E}">
        <p14:creationId xmlns:p14="http://schemas.microsoft.com/office/powerpoint/2010/main" val="377412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76B3C-7342-49C0-B3D1-284A1D8A767D}"/>
              </a:ext>
            </a:extLst>
          </p:cNvPr>
          <p:cNvSpPr>
            <a:spLocks noGrp="1"/>
          </p:cNvSpPr>
          <p:nvPr>
            <p:ph type="ctrTitle"/>
          </p:nvPr>
        </p:nvSpPr>
        <p:spPr>
          <a:xfrm>
            <a:off x="0" y="3100250"/>
            <a:ext cx="9144000" cy="2387600"/>
          </a:xfrm>
        </p:spPr>
        <p:txBody>
          <a:bodyPr anchor="b">
            <a:normAutofit/>
          </a:bodyPr>
          <a:lstStyle>
            <a:lvl1pPr algn="ctr">
              <a:defRPr sz="36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133D7897-3156-4E4F-ACD9-6E9F2FA22E43}"/>
              </a:ext>
            </a:extLst>
          </p:cNvPr>
          <p:cNvSpPr>
            <a:spLocks noGrp="1"/>
          </p:cNvSpPr>
          <p:nvPr>
            <p:ph type="subTitle" idx="1"/>
          </p:nvPr>
        </p:nvSpPr>
        <p:spPr>
          <a:xfrm>
            <a:off x="0" y="5579925"/>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054C94-4DF5-4733-A9A9-79D14F70922D}"/>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5" name="Marcador de pie de página 4">
            <a:extLst>
              <a:ext uri="{FF2B5EF4-FFF2-40B4-BE49-F238E27FC236}">
                <a16:creationId xmlns:a16="http://schemas.microsoft.com/office/drawing/2014/main" id="{7EA0B190-BCED-48F4-9C23-2DC5C2DECDFD}"/>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389822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076FF-3918-4D37-B673-94DA68DEEE6E}"/>
              </a:ext>
            </a:extLst>
          </p:cNvPr>
          <p:cNvSpPr>
            <a:spLocks noGrp="1"/>
          </p:cNvSpPr>
          <p:nvPr>
            <p:ph type="title"/>
          </p:nvPr>
        </p:nvSpPr>
        <p:spPr>
          <a:xfrm>
            <a:off x="838200" y="365125"/>
            <a:ext cx="7315200" cy="1325563"/>
          </a:xfr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8B2DBB-3098-4731-A199-D9B6E66A3444}"/>
              </a:ext>
            </a:extLst>
          </p:cNvPr>
          <p:cNvSpPr>
            <a:spLocks noGrp="1"/>
          </p:cNvSpPr>
          <p:nvPr>
            <p:ph type="body" orient="vert" idx="1"/>
          </p:nvPr>
        </p:nvSpPr>
        <p:spPr>
          <a:xfrm>
            <a:off x="838200" y="1825625"/>
            <a:ext cx="7315200" cy="4351338"/>
          </a:xfrm>
          <a:prstGeom prst="rect">
            <a:avLst/>
          </a:prstGeom>
        </p:spPr>
        <p:txBody>
          <a:bodyPr vert="vert27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6279DFB3-F4EE-4B1D-A3D4-97D10435E35F}"/>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5" name="Marcador de pie de página 4">
            <a:extLst>
              <a:ext uri="{FF2B5EF4-FFF2-40B4-BE49-F238E27FC236}">
                <a16:creationId xmlns:a16="http://schemas.microsoft.com/office/drawing/2014/main" id="{09224FAB-9862-422C-A110-983AFDD3FFB1}"/>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125608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7474DF-E4C9-490A-BEFC-8C69DFF6E39D}"/>
              </a:ext>
            </a:extLst>
          </p:cNvPr>
          <p:cNvSpPr>
            <a:spLocks noGrp="1"/>
          </p:cNvSpPr>
          <p:nvPr>
            <p:ph type="title" orient="vert"/>
          </p:nvPr>
        </p:nvSpPr>
        <p:spPr>
          <a:xfrm>
            <a:off x="366091" y="365125"/>
            <a:ext cx="2628900" cy="5811838"/>
          </a:xfrm>
        </p:spPr>
        <p:txBody>
          <a:bodyPr vert="vert270"/>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955905F-827D-4EC0-BFA5-530C861711C9}"/>
              </a:ext>
            </a:extLst>
          </p:cNvPr>
          <p:cNvSpPr>
            <a:spLocks noGrp="1"/>
          </p:cNvSpPr>
          <p:nvPr>
            <p:ph type="body" orient="vert" idx="1"/>
          </p:nvPr>
        </p:nvSpPr>
        <p:spPr>
          <a:xfrm>
            <a:off x="3220278" y="365125"/>
            <a:ext cx="5352222" cy="5811838"/>
          </a:xfrm>
          <a:prstGeom prst="rect">
            <a:avLst/>
          </a:prstGeom>
        </p:spPr>
        <p:txBody>
          <a:bodyPr vert="vert27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EF70A2FE-4701-4A65-AC73-691C1E352B35}"/>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5" name="Marcador de pie de página 4">
            <a:extLst>
              <a:ext uri="{FF2B5EF4-FFF2-40B4-BE49-F238E27FC236}">
                <a16:creationId xmlns:a16="http://schemas.microsoft.com/office/drawing/2014/main" id="{911189EB-202F-4F5D-B69B-7F147FCF297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1B24965-5BF9-4470-AAAF-AA725FE53095}"/>
              </a:ext>
            </a:extLst>
          </p:cNvPr>
          <p:cNvSpPr>
            <a:spLocks noGrp="1"/>
          </p:cNvSpPr>
          <p:nvPr>
            <p:ph type="sldNum" sz="quarter" idx="12"/>
          </p:nvPr>
        </p:nvSpPr>
        <p:spPr/>
        <p:txBody>
          <a:bodyPr/>
          <a:lstStyle/>
          <a:p>
            <a:fld id="{065AC14E-39C9-4E53-B6AF-17346C49513F}" type="slidenum">
              <a:rPr lang="es-CO" smtClean="0"/>
              <a:t>‹Nº›</a:t>
            </a:fld>
            <a:endParaRPr lang="es-CO"/>
          </a:p>
        </p:txBody>
      </p:sp>
    </p:spTree>
    <p:extLst>
      <p:ext uri="{BB962C8B-B14F-4D97-AF65-F5344CB8AC3E}">
        <p14:creationId xmlns:p14="http://schemas.microsoft.com/office/powerpoint/2010/main" val="243862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EE608-96C4-4A19-BA92-15FE9A495DC7}"/>
              </a:ext>
            </a:extLst>
          </p:cNvPr>
          <p:cNvSpPr>
            <a:spLocks noGrp="1"/>
          </p:cNvSpPr>
          <p:nvPr>
            <p:ph type="title"/>
          </p:nvPr>
        </p:nvSpPr>
        <p:spPr/>
        <p:txBody>
          <a:body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2BF8A7EB-EB4C-49A4-BAA1-679E168D5175}"/>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4" name="Marcador de pie de página 3">
            <a:extLst>
              <a:ext uri="{FF2B5EF4-FFF2-40B4-BE49-F238E27FC236}">
                <a16:creationId xmlns:a16="http://schemas.microsoft.com/office/drawing/2014/main" id="{22D7DFA6-3FC0-49BF-9648-8C7CA147302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7E1A536D-3937-4622-A3B9-AA282ED84355}"/>
              </a:ext>
            </a:extLst>
          </p:cNvPr>
          <p:cNvSpPr>
            <a:spLocks noGrp="1"/>
          </p:cNvSpPr>
          <p:nvPr>
            <p:ph type="sldNum" sz="quarter" idx="12"/>
          </p:nvPr>
        </p:nvSpPr>
        <p:spPr/>
        <p:txBody>
          <a:bodyPr/>
          <a:lstStyle/>
          <a:p>
            <a:fld id="{065AC14E-39C9-4E53-B6AF-17346C49513F}" type="slidenum">
              <a:rPr lang="es-CO" smtClean="0"/>
              <a:t>‹Nº›</a:t>
            </a:fld>
            <a:endParaRPr lang="es-CO"/>
          </a:p>
        </p:txBody>
      </p:sp>
    </p:spTree>
    <p:extLst>
      <p:ext uri="{BB962C8B-B14F-4D97-AF65-F5344CB8AC3E}">
        <p14:creationId xmlns:p14="http://schemas.microsoft.com/office/powerpoint/2010/main" val="875895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40F4E-F1A9-40FB-AF47-9103D039A6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A2A4B29-1152-453A-8BC8-98BCA4BFE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66ACD3-31B3-4D14-88CD-99884AB03951}"/>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2CC812A0-FFA8-4022-8C03-78478492322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BD073F-F12B-4A27-8CBE-578D31DE95B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70977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68843-F7C9-45E6-9825-A2F504DC2B8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549B836-0178-4BBA-B376-8D0E966ABF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7DB6FC-DCDE-47A4-990B-361F2291F80A}"/>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28099957-5E68-49DE-BA52-F1FFF3C54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93225-620E-4546-BDEC-278CFE576051}"/>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127770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C5DBF-CFEE-4E87-A803-A0284F54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367B08F-CD7D-4F65-8EED-03F07066C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C28A808-D63A-4F14-8FFB-9A345C9B9BEB}"/>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541F5824-7923-4201-AB76-62276D1731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DB4C8A-379B-4A5A-B963-3C77E54F70C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91992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AE5C9-FB09-4074-8315-528FBE3A71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7B9A35-9458-496D-BBC5-7F7C22DC98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DEACEE4-66C6-4083-A874-FFF61047949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A7075D0-D1C0-406B-9CFD-D3A7AFA49F5D}"/>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6" name="Marcador de pie de página 5">
            <a:extLst>
              <a:ext uri="{FF2B5EF4-FFF2-40B4-BE49-F238E27FC236}">
                <a16:creationId xmlns:a16="http://schemas.microsoft.com/office/drawing/2014/main" id="{1C35FD9D-8415-413A-909F-F367A1CE94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BAC7CD-D4FA-4C7E-981D-84A2B00A214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71668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CEBFF8-3387-4EF9-B994-E4E66410B5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1B88E74-B9B1-48F1-BB89-15592CD2C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EBEE3D-0B60-4B45-94AB-CB5B415092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BEC7267-E8EE-49EB-81FB-69BE4F985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D26211-51EA-4C90-ACA5-56E5B5AB66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674BFF2-FE43-4847-A3B9-2885E613637D}"/>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8" name="Marcador de pie de página 7">
            <a:extLst>
              <a:ext uri="{FF2B5EF4-FFF2-40B4-BE49-F238E27FC236}">
                <a16:creationId xmlns:a16="http://schemas.microsoft.com/office/drawing/2014/main" id="{9EABD489-F263-4B56-91D4-8C4B5D0DC74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18EBDA4-2FA5-4C76-8E6C-75B7BA258927}"/>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11302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BAE8F-2818-4E97-A810-FC01A3C800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87776CD-7C4A-4742-BC04-9AC7697167D4}"/>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4" name="Marcador de pie de página 3">
            <a:extLst>
              <a:ext uri="{FF2B5EF4-FFF2-40B4-BE49-F238E27FC236}">
                <a16:creationId xmlns:a16="http://schemas.microsoft.com/office/drawing/2014/main" id="{2E30CC1D-A467-4609-99A4-356C2A61322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A49CC71-FA30-431B-BEF0-5B9D2EB0E3E8}"/>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307953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39FB05-95AE-4E0F-AEB1-12A57793FC3A}"/>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3" name="Marcador de pie de página 2">
            <a:extLst>
              <a:ext uri="{FF2B5EF4-FFF2-40B4-BE49-F238E27FC236}">
                <a16:creationId xmlns:a16="http://schemas.microsoft.com/office/drawing/2014/main" id="{63629DED-A5D1-4954-9344-1C5B2F0D88A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6FFE5AB-B87B-4548-9D5E-22B88FA068C9}"/>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72166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44CC0-EBE3-4DEC-9064-985253E33916}"/>
              </a:ext>
            </a:extLst>
          </p:cNvPr>
          <p:cNvSpPr>
            <a:spLocks noGrp="1"/>
          </p:cNvSpPr>
          <p:nvPr>
            <p:ph type="title"/>
          </p:nvPr>
        </p:nvSpPr>
        <p:spPr>
          <a:xfrm>
            <a:off x="838200" y="365125"/>
            <a:ext cx="7431157" cy="1325563"/>
          </a:xfrm>
        </p:spPr>
        <p:txBody>
          <a:bodyPr>
            <a:normAutofit/>
          </a:bodyPr>
          <a:lstStyle>
            <a:lvl1pPr>
              <a:defRPr sz="36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28C5299-46D7-4521-BC87-99EE6AE0E7F8}"/>
              </a:ext>
            </a:extLst>
          </p:cNvPr>
          <p:cNvSpPr>
            <a:spLocks noGrp="1"/>
          </p:cNvSpPr>
          <p:nvPr>
            <p:ph idx="1"/>
          </p:nvPr>
        </p:nvSpPr>
        <p:spPr>
          <a:xfrm>
            <a:off x="838200" y="1825625"/>
            <a:ext cx="7431157"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76F821-9232-408A-A52B-7BAB864DCB47}"/>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5" name="Marcador de pie de página 4">
            <a:extLst>
              <a:ext uri="{FF2B5EF4-FFF2-40B4-BE49-F238E27FC236}">
                <a16:creationId xmlns:a16="http://schemas.microsoft.com/office/drawing/2014/main" id="{526B545E-578F-4CAC-82D1-96EEC520A197}"/>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14445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D0EF9-85AB-48EF-A3DF-F886C44207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00EBB6-C5EE-4958-BF6C-57A0113E6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D808173-20B8-4024-8063-151391FC1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A02CF5-F433-402C-BBB3-68BAFC8EEBF1}"/>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6" name="Marcador de pie de página 5">
            <a:extLst>
              <a:ext uri="{FF2B5EF4-FFF2-40B4-BE49-F238E27FC236}">
                <a16:creationId xmlns:a16="http://schemas.microsoft.com/office/drawing/2014/main" id="{C5D9D246-1771-4482-84C7-D76F4D973F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B242404-712E-4F2E-B862-59493F0E205E}"/>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1512082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E6B41-6A05-4338-82F2-F9528D6F5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08F59D-3C5D-444C-932B-B6EDC81BB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FAEA00C-8260-4E35-B5D2-B7602A94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A81965-BC1B-451E-93CF-2FA21EA65093}"/>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6" name="Marcador de pie de página 5">
            <a:extLst>
              <a:ext uri="{FF2B5EF4-FFF2-40B4-BE49-F238E27FC236}">
                <a16:creationId xmlns:a16="http://schemas.microsoft.com/office/drawing/2014/main" id="{8C85DA39-E1AE-4BF5-A483-7EE2C0D24D1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0DB61A9-E439-49C4-BDC8-AB5466BA37BA}"/>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75122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925D4-CE4A-4274-A9AD-77C1DC51E65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3F93011-7704-44C7-AA0F-F847CEA1E7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882987-E3EE-410B-B75B-7B21A279EA09}"/>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FC274CEB-4C4D-4083-A2C8-A28ACAAA18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3F6080-B6E2-4D1D-BF07-1459869C41AD}"/>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18330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75285-4788-44CF-BFC5-6E9C23EA25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6A802F-0FFA-413E-83B3-AE5A00FB85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BA0AF8-C951-4CBA-8383-96D515FEDF2B}"/>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7D6DD037-1322-4342-A231-684F26348D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DC69FD-CD63-4EEE-8B99-4DDEF2BDE7B2}"/>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32805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576F4-57D9-4E32-BA24-B865CE37E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1E19FC9-5075-4B61-A7A7-913736F3B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C7EFFA-C4B8-4B6C-B721-87D02F0578F2}"/>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5" name="Marcador de pie de página 4">
            <a:extLst>
              <a:ext uri="{FF2B5EF4-FFF2-40B4-BE49-F238E27FC236}">
                <a16:creationId xmlns:a16="http://schemas.microsoft.com/office/drawing/2014/main" id="{F1B60599-82D0-4055-AE06-5D08CB1927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5A9D5E-349E-4040-9831-AD460ACA2F7E}"/>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2825477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2113E-CBDC-4EAC-90EB-FBA6BF40DC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805375F-81C9-44C2-9330-B34E0A5EBA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97690F-9681-4ED3-A416-23BB350A4896}"/>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5" name="Marcador de pie de página 4">
            <a:extLst>
              <a:ext uri="{FF2B5EF4-FFF2-40B4-BE49-F238E27FC236}">
                <a16:creationId xmlns:a16="http://schemas.microsoft.com/office/drawing/2014/main" id="{B3C9ABB9-9A63-4A7F-B855-C5B19B798B8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6247B4-AC23-49AE-93DC-3BD5CFF05170}"/>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15900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81E8B-F2F9-455B-8DA1-9C8663E1DF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C943A09-A9FD-4774-BC19-B14513EC9D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229D5E-A874-40FB-801D-FF8B591ECF3A}"/>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5" name="Marcador de pie de página 4">
            <a:extLst>
              <a:ext uri="{FF2B5EF4-FFF2-40B4-BE49-F238E27FC236}">
                <a16:creationId xmlns:a16="http://schemas.microsoft.com/office/drawing/2014/main" id="{29783EDC-61E9-405F-BFE0-0C8BFC771DC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2A4B921-5028-4143-AC0F-48FA2030758C}"/>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2066072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18EA8-04B9-432F-B755-95161CCD62F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D9FFDB5-ECC6-4CB6-BE6E-AC6AFA7897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4CE0C0C-9AE6-490E-8847-D2409490C3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DF6BA92-45BD-4CFE-8F1F-5ACDA0ECF9AE}"/>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6" name="Marcador de pie de página 5">
            <a:extLst>
              <a:ext uri="{FF2B5EF4-FFF2-40B4-BE49-F238E27FC236}">
                <a16:creationId xmlns:a16="http://schemas.microsoft.com/office/drawing/2014/main" id="{957ADA9A-7F6C-4A4A-BEFE-03D5554FA0D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8DD2001-9492-4F37-82BA-20943CA78855}"/>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010035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063F3-0C89-48A9-BCB5-63E033D9111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38E8519-8E04-4517-855B-B1E45DDE6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E554D1-EF4E-4FF4-A1FA-04996E8BA3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0EA1EBE-BF15-4B84-8DDA-4A93C4977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CF25636-C420-4644-B399-7B53E4AEAA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49DEB5A-A9C1-45BB-8DC9-64B03D824968}"/>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8" name="Marcador de pie de página 7">
            <a:extLst>
              <a:ext uri="{FF2B5EF4-FFF2-40B4-BE49-F238E27FC236}">
                <a16:creationId xmlns:a16="http://schemas.microsoft.com/office/drawing/2014/main" id="{25AEFA96-86F9-4798-9C66-E82CE243357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95DC09E-88EC-456E-9ABE-ADA05B6634DC}"/>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264383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5AE8-A1A6-4ED5-9391-36C3D1639F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5E1E3DF-E8EF-45A4-A4F2-62B5056F47DB}"/>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4" name="Marcador de pie de página 3">
            <a:extLst>
              <a:ext uri="{FF2B5EF4-FFF2-40B4-BE49-F238E27FC236}">
                <a16:creationId xmlns:a16="http://schemas.microsoft.com/office/drawing/2014/main" id="{CF18C060-6AF7-4B75-AEF2-A82F6F3E73F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4C06FA3-4B2A-48FF-9AD7-C338863FEFC1}"/>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35044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82A56-1149-485A-A644-5D5F3A56B56F}"/>
              </a:ext>
            </a:extLst>
          </p:cNvPr>
          <p:cNvSpPr>
            <a:spLocks noGrp="1"/>
          </p:cNvSpPr>
          <p:nvPr>
            <p:ph type="title"/>
          </p:nvPr>
        </p:nvSpPr>
        <p:spPr>
          <a:xfrm>
            <a:off x="831850" y="1709738"/>
            <a:ext cx="8451298" cy="2852737"/>
          </a:xfrm>
        </p:spPr>
        <p:txBody>
          <a:bodyPr anchor="b">
            <a:normAutofit/>
          </a:bodyPr>
          <a:lstStyle>
            <a:lvl1pPr>
              <a:defRPr sz="4800"/>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CB8F287-8C23-484D-ADD6-9015357DB6A8}"/>
              </a:ext>
            </a:extLst>
          </p:cNvPr>
          <p:cNvSpPr>
            <a:spLocks noGrp="1"/>
          </p:cNvSpPr>
          <p:nvPr>
            <p:ph type="body" idx="1"/>
          </p:nvPr>
        </p:nvSpPr>
        <p:spPr>
          <a:xfrm>
            <a:off x="831850" y="4589463"/>
            <a:ext cx="742756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B09D722-A94D-4FD2-BDFC-EF012127CD09}"/>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5" name="Marcador de pie de página 4">
            <a:extLst>
              <a:ext uri="{FF2B5EF4-FFF2-40B4-BE49-F238E27FC236}">
                <a16:creationId xmlns:a16="http://schemas.microsoft.com/office/drawing/2014/main" id="{F315EFB4-9A79-4745-86BF-49207AE42120}"/>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1542759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AB7758-DE4A-4528-9E30-B7DC68D5BFD4}"/>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3" name="Marcador de pie de página 2">
            <a:extLst>
              <a:ext uri="{FF2B5EF4-FFF2-40B4-BE49-F238E27FC236}">
                <a16:creationId xmlns:a16="http://schemas.microsoft.com/office/drawing/2014/main" id="{4176715E-8607-46E6-A3F3-A21D3F7D7C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DD2FAEC-EE97-4AAB-8106-BE3378055556}"/>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618880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0F6C0-07ED-4ECD-9C79-830EB0545C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77F4B79-81E6-4966-85B0-3E8318059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192CDB1-241E-40C4-A551-CB9D9DFA9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723643-1A35-410B-B47A-81290B43FA9D}"/>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6" name="Marcador de pie de página 5">
            <a:extLst>
              <a:ext uri="{FF2B5EF4-FFF2-40B4-BE49-F238E27FC236}">
                <a16:creationId xmlns:a16="http://schemas.microsoft.com/office/drawing/2014/main" id="{965614CD-48E4-46E9-9078-E67EB908DA2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E84CC07-EB1B-4449-BCE5-872C3F32F4D4}"/>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503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F7587-AD07-46CE-8593-9777F60CA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3394803-8D70-4B11-B993-F6992C532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1128A78-84A4-4763-92BC-FD52FF4C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3CE2E-6221-4421-8AC1-49E7CEA6B460}"/>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6" name="Marcador de pie de página 5">
            <a:extLst>
              <a:ext uri="{FF2B5EF4-FFF2-40B4-BE49-F238E27FC236}">
                <a16:creationId xmlns:a16="http://schemas.microsoft.com/office/drawing/2014/main" id="{3AC854D8-FC92-4208-80EB-7E8A9328620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9DC6970-6367-4184-BCC2-9836F9C0ABB4}"/>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598365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AB213-41F4-4F64-970C-FB943A63F1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A3E7AD8-4532-4477-AB29-AB451874F4AD}"/>
              </a:ext>
            </a:extLst>
          </p:cNvPr>
          <p:cNvSpPr>
            <a:spLocks noGrp="1"/>
          </p:cNvSpPr>
          <p:nvPr>
            <p:ph type="body" orient="vert" idx="1"/>
          </p:nvPr>
        </p:nvSpPr>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6A1598-B2C2-4932-82DD-0EE393725067}"/>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5" name="Marcador de pie de página 4">
            <a:extLst>
              <a:ext uri="{FF2B5EF4-FFF2-40B4-BE49-F238E27FC236}">
                <a16:creationId xmlns:a16="http://schemas.microsoft.com/office/drawing/2014/main" id="{6F15C8A4-BCA4-4C91-9BB2-DBBC28E7D6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5FA5F5-F28B-47D9-877B-440DBC65E3D1}"/>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297072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5EB2C0-200C-4DFF-B1D3-3E8B711742F2}"/>
              </a:ext>
            </a:extLst>
          </p:cNvPr>
          <p:cNvSpPr>
            <a:spLocks noGrp="1"/>
          </p:cNvSpPr>
          <p:nvPr>
            <p:ph type="title" orient="vert"/>
          </p:nvPr>
        </p:nvSpPr>
        <p:spPr>
          <a:xfrm>
            <a:off x="831574" y="365125"/>
            <a:ext cx="2628900" cy="5811838"/>
          </a:xfrm>
        </p:spPr>
        <p:txBody>
          <a:bodyPr vert="vert270"/>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67C16992-4498-4B08-8C1E-AC7803781C16}"/>
              </a:ext>
            </a:extLst>
          </p:cNvPr>
          <p:cNvSpPr>
            <a:spLocks noGrp="1"/>
          </p:cNvSpPr>
          <p:nvPr>
            <p:ph type="body" orient="vert" idx="1"/>
          </p:nvPr>
        </p:nvSpPr>
        <p:spPr>
          <a:xfrm>
            <a:off x="3619500" y="365125"/>
            <a:ext cx="7734300" cy="5811838"/>
          </a:xfrm>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43B2E77-D7B9-4C72-97D6-C6E179E7DC4C}"/>
              </a:ext>
            </a:extLst>
          </p:cNvPr>
          <p:cNvSpPr>
            <a:spLocks noGrp="1"/>
          </p:cNvSpPr>
          <p:nvPr>
            <p:ph type="dt" sz="half" idx="10"/>
          </p:nvPr>
        </p:nvSpPr>
        <p:spPr/>
        <p:txBody>
          <a:bodyPr/>
          <a:lstStyle/>
          <a:p>
            <a:fld id="{C407B5D0-BF43-4733-915F-45A54579A949}" type="datetimeFigureOut">
              <a:rPr lang="es-CO" smtClean="0"/>
              <a:t>12/08/2021</a:t>
            </a:fld>
            <a:endParaRPr lang="es-CO"/>
          </a:p>
        </p:txBody>
      </p:sp>
      <p:sp>
        <p:nvSpPr>
          <p:cNvPr id="5" name="Marcador de pie de página 4">
            <a:extLst>
              <a:ext uri="{FF2B5EF4-FFF2-40B4-BE49-F238E27FC236}">
                <a16:creationId xmlns:a16="http://schemas.microsoft.com/office/drawing/2014/main" id="{06A28F42-2494-4E78-B737-5FC75829E08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57ED88-219A-4CBF-B334-C1A106AEFACB}"/>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72782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D84F0-D0A8-4C21-ABF4-9CCE847A2E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CFAF418-37F2-4718-93CD-3C5E29CF9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A38903F-B553-409D-BD5B-645F0D32A693}"/>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5" name="Marcador de pie de página 4">
            <a:extLst>
              <a:ext uri="{FF2B5EF4-FFF2-40B4-BE49-F238E27FC236}">
                <a16:creationId xmlns:a16="http://schemas.microsoft.com/office/drawing/2014/main" id="{930D8846-9E21-44A5-BED3-9F78CA317DC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04F013-125D-46BA-A623-69AD151A90D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1660864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E0D05-90DD-43FD-AF01-0505AC6ECC4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541A14A-3625-47A1-BDCA-189C217338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0EAF0A-0EB9-4570-A208-8B7DE394126A}"/>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5" name="Marcador de pie de página 4">
            <a:extLst>
              <a:ext uri="{FF2B5EF4-FFF2-40B4-BE49-F238E27FC236}">
                <a16:creationId xmlns:a16="http://schemas.microsoft.com/office/drawing/2014/main" id="{09B56243-040F-47D9-8D5E-1BB784E2C31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80C0C6-406C-4084-A3E0-36CE9153FBE9}"/>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289464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CF7AA-014C-416C-8C93-296D120349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73EC14-A79B-407B-A64A-D7B0797A6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9F1F300-A9E3-4B3A-B8CB-5CC23A764397}"/>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5" name="Marcador de pie de página 4">
            <a:extLst>
              <a:ext uri="{FF2B5EF4-FFF2-40B4-BE49-F238E27FC236}">
                <a16:creationId xmlns:a16="http://schemas.microsoft.com/office/drawing/2014/main" id="{98444D9E-C68B-4E99-AB52-F87FC12501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7EF7352-4E5C-4E95-A323-5A8C4ED4C55C}"/>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3986709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BFE25-E015-48FE-9059-E7B03F410C5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35A657D-4560-4E2E-A88F-D95C3E86FA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A87CF8A-7E3B-4715-80F4-C001E082E5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A65386-8108-4B83-BB2F-5CCAB8B95D2A}"/>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6" name="Marcador de pie de página 5">
            <a:extLst>
              <a:ext uri="{FF2B5EF4-FFF2-40B4-BE49-F238E27FC236}">
                <a16:creationId xmlns:a16="http://schemas.microsoft.com/office/drawing/2014/main" id="{0B86A20B-953F-4947-A8C4-A6FDD42906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C207AC2-6337-4B78-9041-17912E6F651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1181428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6AEA8-A1FD-4463-AA5C-5225043868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042D89D-E78A-4FFC-82C4-F8EC0282C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F3D82FB-3C2A-49C3-B821-5F16C0EC8E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160B1EC-05AE-47A1-BBE2-61186A139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E45FF1-202C-41A7-B6E1-F6A2344953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4C9BC34-E262-4437-AA4D-8B1F060382A4}"/>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8" name="Marcador de pie de página 7">
            <a:extLst>
              <a:ext uri="{FF2B5EF4-FFF2-40B4-BE49-F238E27FC236}">
                <a16:creationId xmlns:a16="http://schemas.microsoft.com/office/drawing/2014/main" id="{A6162DAB-04D9-4B2C-B3CD-5D50AD29F2A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54C574A-FB6A-401D-A772-13366C8D5A63}"/>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176062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0F2D-305F-444D-A13A-DACBA2A42117}"/>
              </a:ext>
            </a:extLst>
          </p:cNvPr>
          <p:cNvSpPr>
            <a:spLocks noGrp="1"/>
          </p:cNvSpPr>
          <p:nvPr>
            <p:ph type="title"/>
          </p:nvPr>
        </p:nvSpPr>
        <p:spPr>
          <a:xfrm>
            <a:off x="838200" y="365125"/>
            <a:ext cx="7649819" cy="1325563"/>
          </a:xfr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3D667EA-7C87-4A99-BD56-BB1A4AF88F91}"/>
              </a:ext>
            </a:extLst>
          </p:cNvPr>
          <p:cNvSpPr>
            <a:spLocks noGrp="1"/>
          </p:cNvSpPr>
          <p:nvPr>
            <p:ph sz="half" idx="1"/>
          </p:nvPr>
        </p:nvSpPr>
        <p:spPr>
          <a:xfrm>
            <a:off x="838201" y="1825625"/>
            <a:ext cx="3747052"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13609B9-264C-442A-8AC0-A8A7EDC84B1E}"/>
              </a:ext>
            </a:extLst>
          </p:cNvPr>
          <p:cNvSpPr>
            <a:spLocks noGrp="1"/>
          </p:cNvSpPr>
          <p:nvPr>
            <p:ph sz="half" idx="2"/>
          </p:nvPr>
        </p:nvSpPr>
        <p:spPr>
          <a:xfrm>
            <a:off x="4740967" y="1825625"/>
            <a:ext cx="3747052"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F81D7D6-2F1A-414B-AFC7-F383B3E54455}"/>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6" name="Marcador de pie de página 5">
            <a:extLst>
              <a:ext uri="{FF2B5EF4-FFF2-40B4-BE49-F238E27FC236}">
                <a16:creationId xmlns:a16="http://schemas.microsoft.com/office/drawing/2014/main" id="{3735DC3C-2556-4134-AEC0-082DA4DCAF10}"/>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2856199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B3998-5194-42B2-A32B-04231060134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AA90B31-FFD1-4E80-9808-4A6443A26371}"/>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4" name="Marcador de pie de página 3">
            <a:extLst>
              <a:ext uri="{FF2B5EF4-FFF2-40B4-BE49-F238E27FC236}">
                <a16:creationId xmlns:a16="http://schemas.microsoft.com/office/drawing/2014/main" id="{EB87DF2E-D28B-4642-AD81-2209773E7D1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11E0A5A-C8E6-49E1-AA86-4D3474652FD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3288342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C2F39D-4413-4DFC-B648-93E3926FFDD1}"/>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3" name="Marcador de pie de página 2">
            <a:extLst>
              <a:ext uri="{FF2B5EF4-FFF2-40B4-BE49-F238E27FC236}">
                <a16:creationId xmlns:a16="http://schemas.microsoft.com/office/drawing/2014/main" id="{51672460-F2BF-4F07-8A92-A060C0FAEF5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B2B7CBC-EF2B-479E-88BA-40DC60388CE9}"/>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427239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2FE47-D0A5-4C5A-B0EA-EC98770FBC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1DE53D4-C1E5-4BA5-9EE6-F44B42FDB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C632012-B967-4CAB-ADF5-60AB9C790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CF842F-16E8-40AB-A91B-166CC9B1301B}"/>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6" name="Marcador de pie de página 5">
            <a:extLst>
              <a:ext uri="{FF2B5EF4-FFF2-40B4-BE49-F238E27FC236}">
                <a16:creationId xmlns:a16="http://schemas.microsoft.com/office/drawing/2014/main" id="{C064CD14-73A4-4466-BC6D-C696D8F6BF5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B2CD26-B91F-4426-B9AD-BDC5E2F56B7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360636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36A33-1813-4A24-BDC0-45E927704A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13E2881-762E-43F8-A1A3-0B3A25423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01C3331-38F8-4C02-9679-98532CFE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E8A35A-6783-4C5B-AECB-5AE901ECE7F5}"/>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6" name="Marcador de pie de página 5">
            <a:extLst>
              <a:ext uri="{FF2B5EF4-FFF2-40B4-BE49-F238E27FC236}">
                <a16:creationId xmlns:a16="http://schemas.microsoft.com/office/drawing/2014/main" id="{4DAFD7C8-45B9-400D-BD7E-8DD47411F4A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77E047-D2F2-4488-9B61-06C3966720BC}"/>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762535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4091C-7160-416E-B371-2635E6EAC82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1F7344-22D7-49F9-A73C-54E7D8BAD0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920BC0C-2B3A-47B0-9AF2-4C3D7AB1E0C3}"/>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5" name="Marcador de pie de página 4">
            <a:extLst>
              <a:ext uri="{FF2B5EF4-FFF2-40B4-BE49-F238E27FC236}">
                <a16:creationId xmlns:a16="http://schemas.microsoft.com/office/drawing/2014/main" id="{E2030531-49DB-433D-881C-4B472998E3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97B75E-06DA-478A-9DA0-7136883D19E7}"/>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4107081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DE23D3-C6F8-4E36-8B51-15801C22E5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774175A-2D30-49B1-AED5-A871374C29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E4EEE08-C62D-414C-A2BD-B147A5E1F7B5}"/>
              </a:ext>
            </a:extLst>
          </p:cNvPr>
          <p:cNvSpPr>
            <a:spLocks noGrp="1"/>
          </p:cNvSpPr>
          <p:nvPr>
            <p:ph type="dt" sz="half" idx="10"/>
          </p:nvPr>
        </p:nvSpPr>
        <p:spPr/>
        <p:txBody>
          <a:bodyPr/>
          <a:lstStyle/>
          <a:p>
            <a:fld id="{8E27C2D7-4C80-4826-B78D-4BFDBD8A0EF9}" type="datetimeFigureOut">
              <a:rPr lang="es-CO" smtClean="0"/>
              <a:t>12/08/2021</a:t>
            </a:fld>
            <a:endParaRPr lang="es-CO"/>
          </a:p>
        </p:txBody>
      </p:sp>
      <p:sp>
        <p:nvSpPr>
          <p:cNvPr id="5" name="Marcador de pie de página 4">
            <a:extLst>
              <a:ext uri="{FF2B5EF4-FFF2-40B4-BE49-F238E27FC236}">
                <a16:creationId xmlns:a16="http://schemas.microsoft.com/office/drawing/2014/main" id="{27B84796-FBDB-4B01-8658-B891A7ECDE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E15C7BE-E2DC-4213-9E05-3A4624D916B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2025975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3856635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40F4E-F1A9-40FB-AF47-9103D039A6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A2A4B29-1152-453A-8BC8-98BCA4BFE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66ACD3-31B3-4D14-88CD-99884AB03951}"/>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2CC812A0-FFA8-4022-8C03-78478492322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BD073F-F12B-4A27-8CBE-578D31DE95B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869013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68843-F7C9-45E6-9825-A2F504DC2B8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549B836-0178-4BBA-B376-8D0E966ABF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7DB6FC-DCDE-47A4-990B-361F2291F80A}"/>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28099957-5E68-49DE-BA52-F1FFF3C54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93225-620E-4546-BDEC-278CFE576051}"/>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798561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C5DBF-CFEE-4E87-A803-A0284F54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367B08F-CD7D-4F65-8EED-03F07066C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C28A808-D63A-4F14-8FFB-9A345C9B9BEB}"/>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541F5824-7923-4201-AB76-62276D1731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DB4C8A-379B-4A5A-B963-3C77E54F70C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08061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E523-4739-4991-96DB-6F9ACF8F9229}"/>
              </a:ext>
            </a:extLst>
          </p:cNvPr>
          <p:cNvSpPr>
            <a:spLocks noGrp="1"/>
          </p:cNvSpPr>
          <p:nvPr>
            <p:ph type="title"/>
          </p:nvPr>
        </p:nvSpPr>
        <p:spPr>
          <a:xfrm>
            <a:off x="839788" y="365125"/>
            <a:ext cx="7482577"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D69CFD4-57F8-4736-8BC2-DC8E1507C042}"/>
              </a:ext>
            </a:extLst>
          </p:cNvPr>
          <p:cNvSpPr>
            <a:spLocks noGrp="1"/>
          </p:cNvSpPr>
          <p:nvPr>
            <p:ph type="body" idx="1"/>
          </p:nvPr>
        </p:nvSpPr>
        <p:spPr>
          <a:xfrm>
            <a:off x="839789" y="1681163"/>
            <a:ext cx="36133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752E22DB-192F-4C5A-AEFD-9D9618CAF0B8}"/>
              </a:ext>
            </a:extLst>
          </p:cNvPr>
          <p:cNvSpPr>
            <a:spLocks noGrp="1"/>
          </p:cNvSpPr>
          <p:nvPr>
            <p:ph sz="half" idx="2"/>
          </p:nvPr>
        </p:nvSpPr>
        <p:spPr>
          <a:xfrm>
            <a:off x="839789" y="2505075"/>
            <a:ext cx="361330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A381FFC-C1FC-4C3A-92C0-4F1D96F95048}"/>
              </a:ext>
            </a:extLst>
          </p:cNvPr>
          <p:cNvSpPr>
            <a:spLocks noGrp="1"/>
          </p:cNvSpPr>
          <p:nvPr>
            <p:ph type="body" sz="quarter" idx="3"/>
          </p:nvPr>
        </p:nvSpPr>
        <p:spPr>
          <a:xfrm>
            <a:off x="4691270" y="1690688"/>
            <a:ext cx="363109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0ED8F54B-2194-4A6A-BEA9-8F69B0B8A2D0}"/>
              </a:ext>
            </a:extLst>
          </p:cNvPr>
          <p:cNvSpPr>
            <a:spLocks noGrp="1"/>
          </p:cNvSpPr>
          <p:nvPr>
            <p:ph sz="quarter" idx="4"/>
          </p:nvPr>
        </p:nvSpPr>
        <p:spPr>
          <a:xfrm>
            <a:off x="4691270" y="2514600"/>
            <a:ext cx="3631095"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D78C044-99A7-4606-BB64-4DFAEE585AE0}"/>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8" name="Marcador de pie de página 7">
            <a:extLst>
              <a:ext uri="{FF2B5EF4-FFF2-40B4-BE49-F238E27FC236}">
                <a16:creationId xmlns:a16="http://schemas.microsoft.com/office/drawing/2014/main" id="{E90D97F3-67CF-4D96-8F68-F7E9858758DB}"/>
              </a:ext>
            </a:extLst>
          </p:cNvPr>
          <p:cNvSpPr>
            <a:spLocks noGrp="1"/>
          </p:cNvSpPr>
          <p:nvPr>
            <p:ph type="ftr" sz="quarter" idx="11"/>
          </p:nvPr>
        </p:nvSpPr>
        <p:spPr>
          <a:xfrm>
            <a:off x="4207565" y="6351657"/>
            <a:ext cx="4114800" cy="365125"/>
          </a:xfrm>
          <a:prstGeom prst="rect">
            <a:avLst/>
          </a:prstGeom>
        </p:spPr>
        <p:txBody>
          <a:bodyPr/>
          <a:lstStyle/>
          <a:p>
            <a:endParaRPr lang="es-CO" dirty="0"/>
          </a:p>
        </p:txBody>
      </p:sp>
    </p:spTree>
    <p:extLst>
      <p:ext uri="{BB962C8B-B14F-4D97-AF65-F5344CB8AC3E}">
        <p14:creationId xmlns:p14="http://schemas.microsoft.com/office/powerpoint/2010/main" val="2269211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AE5C9-FB09-4074-8315-528FBE3A71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7B9A35-9458-496D-BBC5-7F7C22DC98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DEACEE4-66C6-4083-A874-FFF61047949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A7075D0-D1C0-406B-9CFD-D3A7AFA49F5D}"/>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6" name="Marcador de pie de página 5">
            <a:extLst>
              <a:ext uri="{FF2B5EF4-FFF2-40B4-BE49-F238E27FC236}">
                <a16:creationId xmlns:a16="http://schemas.microsoft.com/office/drawing/2014/main" id="{1C35FD9D-8415-413A-909F-F367A1CE94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BAC7CD-D4FA-4C7E-981D-84A2B00A214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197094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CEBFF8-3387-4EF9-B994-E4E66410B5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1B88E74-B9B1-48F1-BB89-15592CD2C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EBEE3D-0B60-4B45-94AB-CB5B415092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BEC7267-E8EE-49EB-81FB-69BE4F985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D26211-51EA-4C90-ACA5-56E5B5AB66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674BFF2-FE43-4847-A3B9-2885E613637D}"/>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8" name="Marcador de pie de página 7">
            <a:extLst>
              <a:ext uri="{FF2B5EF4-FFF2-40B4-BE49-F238E27FC236}">
                <a16:creationId xmlns:a16="http://schemas.microsoft.com/office/drawing/2014/main" id="{9EABD489-F263-4B56-91D4-8C4B5D0DC74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18EBDA4-2FA5-4C76-8E6C-75B7BA258927}"/>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2150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BAE8F-2818-4E97-A810-FC01A3C800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87776CD-7C4A-4742-BC04-9AC7697167D4}"/>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4" name="Marcador de pie de página 3">
            <a:extLst>
              <a:ext uri="{FF2B5EF4-FFF2-40B4-BE49-F238E27FC236}">
                <a16:creationId xmlns:a16="http://schemas.microsoft.com/office/drawing/2014/main" id="{2E30CC1D-A467-4609-99A4-356C2A61322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A49CC71-FA30-431B-BEF0-5B9D2EB0E3E8}"/>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1107610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39FB05-95AE-4E0F-AEB1-12A57793FC3A}"/>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3" name="Marcador de pie de página 2">
            <a:extLst>
              <a:ext uri="{FF2B5EF4-FFF2-40B4-BE49-F238E27FC236}">
                <a16:creationId xmlns:a16="http://schemas.microsoft.com/office/drawing/2014/main" id="{63629DED-A5D1-4954-9344-1C5B2F0D88A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6FFE5AB-B87B-4548-9D5E-22B88FA068C9}"/>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412424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D0EF9-85AB-48EF-A3DF-F886C44207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00EBB6-C5EE-4958-BF6C-57A0113E6666}"/>
              </a:ext>
            </a:extLst>
          </p:cNvPr>
          <p:cNvSpPr>
            <a:spLocks noGrp="1"/>
          </p:cNvSpPr>
          <p:nvPr>
            <p:ph idx="1"/>
          </p:nvPr>
        </p:nvSpPr>
        <p:spPr>
          <a:xfrm>
            <a:off x="5183188" y="987425"/>
            <a:ext cx="491496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texto 3">
            <a:extLst>
              <a:ext uri="{FF2B5EF4-FFF2-40B4-BE49-F238E27FC236}">
                <a16:creationId xmlns:a16="http://schemas.microsoft.com/office/drawing/2014/main" id="{2D808173-20B8-4024-8063-151391FC1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A02CF5-F433-402C-BBB3-68BAFC8EEBF1}"/>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6" name="Marcador de pie de página 5">
            <a:extLst>
              <a:ext uri="{FF2B5EF4-FFF2-40B4-BE49-F238E27FC236}">
                <a16:creationId xmlns:a16="http://schemas.microsoft.com/office/drawing/2014/main" id="{C5D9D246-1771-4482-84C7-D76F4D973F0E}"/>
              </a:ext>
            </a:extLst>
          </p:cNvPr>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706474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E6B41-6A05-4338-82F2-F9528D6F5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08F59D-3C5D-444C-932B-B6EDC81BB7CE}"/>
              </a:ext>
            </a:extLst>
          </p:cNvPr>
          <p:cNvSpPr>
            <a:spLocks noGrp="1"/>
          </p:cNvSpPr>
          <p:nvPr>
            <p:ph type="pic" idx="1"/>
          </p:nvPr>
        </p:nvSpPr>
        <p:spPr>
          <a:xfrm>
            <a:off x="5352154" y="0"/>
            <a:ext cx="6839846" cy="6937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5FAEA00C-8260-4E35-B5D2-B7602A94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A81965-BC1B-451E-93CF-2FA21EA65093}"/>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6" name="Marcador de pie de página 5">
            <a:extLst>
              <a:ext uri="{FF2B5EF4-FFF2-40B4-BE49-F238E27FC236}">
                <a16:creationId xmlns:a16="http://schemas.microsoft.com/office/drawing/2014/main" id="{8C85DA39-E1AE-4BF5-A483-7EE2C0D24D1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0DB61A9-E439-49C4-BDC8-AB5466BA37BA}"/>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166523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925D4-CE4A-4274-A9AD-77C1DC51E65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3F93011-7704-44C7-AA0F-F847CEA1E76C}"/>
              </a:ext>
            </a:extLst>
          </p:cNvPr>
          <p:cNvSpPr>
            <a:spLocks noGrp="1"/>
          </p:cNvSpPr>
          <p:nvPr>
            <p:ph type="body" orient="vert" idx="1"/>
          </p:nvPr>
        </p:nvSpPr>
        <p:spPr>
          <a:xfrm>
            <a:off x="838200" y="1825625"/>
            <a:ext cx="9399104" cy="4351338"/>
          </a:xfrm>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DA882987-E3EE-410B-B75B-7B21A279EA09}"/>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FC274CEB-4C4D-4083-A2C8-A28ACAAA18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3F6080-B6E2-4D1D-BF07-1459869C41AD}"/>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346356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75285-4788-44CF-BFC5-6E9C23EA257A}"/>
              </a:ext>
            </a:extLst>
          </p:cNvPr>
          <p:cNvSpPr>
            <a:spLocks noGrp="1"/>
          </p:cNvSpPr>
          <p:nvPr>
            <p:ph type="title" orient="vert"/>
          </p:nvPr>
        </p:nvSpPr>
        <p:spPr>
          <a:xfrm>
            <a:off x="838200" y="365125"/>
            <a:ext cx="2628900" cy="5811838"/>
          </a:xfrm>
        </p:spPr>
        <p:txBody>
          <a:bodyPr vert="vert270"/>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6A802F-0FFA-413E-83B3-AE5A00FB85DF}"/>
              </a:ext>
            </a:extLst>
          </p:cNvPr>
          <p:cNvSpPr>
            <a:spLocks noGrp="1"/>
          </p:cNvSpPr>
          <p:nvPr>
            <p:ph type="body" orient="vert" idx="1"/>
          </p:nvPr>
        </p:nvSpPr>
        <p:spPr>
          <a:xfrm>
            <a:off x="3619500" y="365125"/>
            <a:ext cx="6081091" cy="5811838"/>
          </a:xfrm>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BA0AF8-C951-4CBA-8383-96D515FEDF2B}"/>
              </a:ext>
            </a:extLst>
          </p:cNvPr>
          <p:cNvSpPr>
            <a:spLocks noGrp="1"/>
          </p:cNvSpPr>
          <p:nvPr>
            <p:ph type="dt" sz="half" idx="10"/>
          </p:nvPr>
        </p:nvSpPr>
        <p:spPr/>
        <p:txBody>
          <a:body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7D6DD037-1322-4342-A231-684F26348D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DC69FD-CD63-4EEE-8B99-4DDEF2BDE7B2}"/>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1202609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EE608-96C4-4A19-BA92-15FE9A495DC7}"/>
              </a:ext>
            </a:extLst>
          </p:cNvPr>
          <p:cNvSpPr>
            <a:spLocks noGrp="1"/>
          </p:cNvSpPr>
          <p:nvPr>
            <p:ph type="title"/>
          </p:nvPr>
        </p:nvSpPr>
        <p:spPr/>
        <p:txBody>
          <a:bodyPr/>
          <a:lstStyle/>
          <a:p>
            <a:r>
              <a:rPr lang="es-ES"/>
              <a:t>Haga clic para modificar el estilo de título del patrón</a:t>
            </a:r>
            <a:endParaRPr lang="es-CO" dirty="0"/>
          </a:p>
        </p:txBody>
      </p:sp>
      <p:sp>
        <p:nvSpPr>
          <p:cNvPr id="3" name="Marcador de fecha 2">
            <a:extLst>
              <a:ext uri="{FF2B5EF4-FFF2-40B4-BE49-F238E27FC236}">
                <a16:creationId xmlns:a16="http://schemas.microsoft.com/office/drawing/2014/main" id="{2BF8A7EB-EB4C-49A4-BAA1-679E168D5175}"/>
              </a:ext>
            </a:extLst>
          </p:cNvPr>
          <p:cNvSpPr>
            <a:spLocks noGrp="1"/>
          </p:cNvSpPr>
          <p:nvPr>
            <p:ph type="dt" sz="half" idx="10"/>
          </p:nvPr>
        </p:nvSpPr>
        <p:spPr>
          <a:xfrm>
            <a:off x="838200" y="6356350"/>
            <a:ext cx="2743200" cy="365125"/>
          </a:xfrm>
          <a:prstGeom prst="rect">
            <a:avLst/>
          </a:prstGeom>
        </p:spPr>
        <p:txBody>
          <a:bodyPr/>
          <a:lstStyle/>
          <a:p>
            <a:fld id="{3748F607-A207-41E9-B7EF-22A223EBA8A0}" type="datetimeFigureOut">
              <a:rPr lang="es-ES" smtClean="0"/>
              <a:t>12/08/2021</a:t>
            </a:fld>
            <a:endParaRPr lang="es-ES"/>
          </a:p>
        </p:txBody>
      </p:sp>
      <p:sp>
        <p:nvSpPr>
          <p:cNvPr id="4" name="Marcador de pie de página 3">
            <a:extLst>
              <a:ext uri="{FF2B5EF4-FFF2-40B4-BE49-F238E27FC236}">
                <a16:creationId xmlns:a16="http://schemas.microsoft.com/office/drawing/2014/main" id="{22D7DFA6-3FC0-49BF-9648-8C7CA147302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7E1A536D-3937-4622-A3B9-AA282ED84355}"/>
              </a:ext>
            </a:extLst>
          </p:cNvPr>
          <p:cNvSpPr>
            <a:spLocks noGrp="1"/>
          </p:cNvSpPr>
          <p:nvPr>
            <p:ph type="sldNum" sz="quarter" idx="12"/>
          </p:nvPr>
        </p:nvSpPr>
        <p:spPr/>
        <p:txBody>
          <a:bodyPr/>
          <a:lstStyle/>
          <a:p>
            <a:fld id="{F9FC986E-43C2-4672-84E7-8F9116F890C5}" type="slidenum">
              <a:rPr lang="es-ES" smtClean="0"/>
              <a:t>‹Nº›</a:t>
            </a:fld>
            <a:endParaRPr lang="es-ES"/>
          </a:p>
        </p:txBody>
      </p:sp>
    </p:spTree>
    <p:extLst>
      <p:ext uri="{BB962C8B-B14F-4D97-AF65-F5344CB8AC3E}">
        <p14:creationId xmlns:p14="http://schemas.microsoft.com/office/powerpoint/2010/main" val="315555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75BDB-C6A9-45DF-8E17-5F3BCCD920B2}"/>
              </a:ext>
            </a:extLst>
          </p:cNvPr>
          <p:cNvSpPr>
            <a:spLocks noGrp="1"/>
          </p:cNvSpPr>
          <p:nvPr>
            <p:ph type="title"/>
          </p:nvPr>
        </p:nvSpPr>
        <p:spPr>
          <a:xfrm>
            <a:off x="838200" y="365125"/>
            <a:ext cx="8534400" cy="1325563"/>
          </a:xfr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02D65D-CE88-434C-9037-80C8F384D402}"/>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4" name="Marcador de pie de página 3">
            <a:extLst>
              <a:ext uri="{FF2B5EF4-FFF2-40B4-BE49-F238E27FC236}">
                <a16:creationId xmlns:a16="http://schemas.microsoft.com/office/drawing/2014/main" id="{AFFBBAD5-4B46-48C0-87D8-A946624E8840}"/>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302492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A0216E-0FAB-4FBF-ACAB-E0E79130F75F}"/>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3" name="Marcador de pie de página 2">
            <a:extLst>
              <a:ext uri="{FF2B5EF4-FFF2-40B4-BE49-F238E27FC236}">
                <a16:creationId xmlns:a16="http://schemas.microsoft.com/office/drawing/2014/main" id="{946D3F17-4FD0-45DD-905A-C67F8E14B4B6}"/>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4818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E5D9B-0D70-4E93-8722-44DF31AA21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9BF3772-AD01-4FA9-9EBE-884C18E9A0DD}"/>
              </a:ext>
            </a:extLst>
          </p:cNvPr>
          <p:cNvSpPr>
            <a:spLocks noGrp="1"/>
          </p:cNvSpPr>
          <p:nvPr>
            <p:ph idx="1"/>
          </p:nvPr>
        </p:nvSpPr>
        <p:spPr>
          <a:xfrm>
            <a:off x="5067300" y="457200"/>
            <a:ext cx="3182178"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F23F5AC-D76D-4E93-B885-36DAEE5B8B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0BA37B-15B7-4387-9C2C-5A8A3AD7531E}"/>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
        <p:nvSpPr>
          <p:cNvPr id="6" name="Marcador de pie de página 5">
            <a:extLst>
              <a:ext uri="{FF2B5EF4-FFF2-40B4-BE49-F238E27FC236}">
                <a16:creationId xmlns:a16="http://schemas.microsoft.com/office/drawing/2014/main" id="{776A4837-D378-49A3-BE6B-8EEB826D2118}"/>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402568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B5101-DAC9-44C6-8B87-586EAA50F8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2637EE9-8909-4861-A441-4DB95482692C}"/>
              </a:ext>
            </a:extLst>
          </p:cNvPr>
          <p:cNvSpPr>
            <a:spLocks noGrp="1"/>
          </p:cNvSpPr>
          <p:nvPr>
            <p:ph type="pic" idx="1"/>
          </p:nvPr>
        </p:nvSpPr>
        <p:spPr>
          <a:xfrm>
            <a:off x="5067300" y="0"/>
            <a:ext cx="71247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EE59800-AFEF-46E3-BAC2-BCB9EECC32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7C25D-A6AB-42CF-8152-C352090A3FD6}"/>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12/08/2021</a:t>
            </a:fld>
            <a:endParaRPr lang="es-CO"/>
          </a:p>
        </p:txBody>
      </p:sp>
    </p:spTree>
    <p:extLst>
      <p:ext uri="{BB962C8B-B14F-4D97-AF65-F5344CB8AC3E}">
        <p14:creationId xmlns:p14="http://schemas.microsoft.com/office/powerpoint/2010/main" val="395055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0B5FA0-3D1C-4EA9-93B8-CBDD24966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2F884FD-1FE6-4F79-92B4-3BF67CD63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0CDA602B-F4E9-4FD1-A964-C6A0A3AFA0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67D72DE7-25D7-46DD-8624-485F3EB1D3BE}" type="datetimeFigureOut">
              <a:rPr lang="es-CO" smtClean="0"/>
              <a:pPr/>
              <a:t>12/08/2021</a:t>
            </a:fld>
            <a:endParaRPr lang="es-CO" dirty="0"/>
          </a:p>
        </p:txBody>
      </p:sp>
      <p:sp>
        <p:nvSpPr>
          <p:cNvPr id="5" name="Marcador de pie de página 4">
            <a:extLst>
              <a:ext uri="{FF2B5EF4-FFF2-40B4-BE49-F238E27FC236}">
                <a16:creationId xmlns:a16="http://schemas.microsoft.com/office/drawing/2014/main" id="{3E87C11D-2109-4233-9285-691CEC510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602020203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AD9E88E-4E10-4855-9C65-D8F68F6BA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C14E-39C9-4E53-B6AF-17346C49513F}" type="slidenum">
              <a:rPr lang="es-CO" smtClean="0"/>
              <a:t>‹Nº›</a:t>
            </a:fld>
            <a:endParaRPr lang="es-CO"/>
          </a:p>
        </p:txBody>
      </p:sp>
      <p:pic>
        <p:nvPicPr>
          <p:cNvPr id="8" name="Imagen 7" descr="Imagen que contiene tarjeta de presentación, dibujo&#10;&#10;Descripción generada automáticamente">
            <a:extLst>
              <a:ext uri="{FF2B5EF4-FFF2-40B4-BE49-F238E27FC236}">
                <a16:creationId xmlns:a16="http://schemas.microsoft.com/office/drawing/2014/main" id="{80EDC90A-74AE-48A5-A76A-D765BA440FB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53400" y="0"/>
            <a:ext cx="4086412" cy="6858000"/>
          </a:xfrm>
          <a:prstGeom prst="rect">
            <a:avLst/>
          </a:prstGeom>
        </p:spPr>
      </p:pic>
    </p:spTree>
    <p:extLst>
      <p:ext uri="{BB962C8B-B14F-4D97-AF65-F5344CB8AC3E}">
        <p14:creationId xmlns:p14="http://schemas.microsoft.com/office/powerpoint/2010/main" val="94286109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3200" b="1" kern="1200">
          <a:solidFill>
            <a:srgbClr val="E3022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0C39CB-5F8C-4A96-BF5E-2FAEA0F12600}"/>
              </a:ext>
            </a:extLst>
          </p:cNvPr>
          <p:cNvSpPr>
            <a:spLocks noGrp="1"/>
          </p:cNvSpPr>
          <p:nvPr>
            <p:ph type="title"/>
          </p:nvPr>
        </p:nvSpPr>
        <p:spPr>
          <a:xfrm>
            <a:off x="520148" y="365125"/>
            <a:ext cx="10833652"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2837863-A4A8-491C-B235-9A41A23E7F5F}"/>
              </a:ext>
            </a:extLst>
          </p:cNvPr>
          <p:cNvSpPr>
            <a:spLocks noGrp="1"/>
          </p:cNvSpPr>
          <p:nvPr>
            <p:ph type="body" idx="1"/>
          </p:nvPr>
        </p:nvSpPr>
        <p:spPr>
          <a:xfrm>
            <a:off x="520148" y="1253331"/>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D4338B8-CCAA-4EA7-A0C5-345411354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E18BF-B1E4-4FBD-A2FB-EAD71170AA68}" type="datetimeFigureOut">
              <a:rPr lang="es-CO" smtClean="0"/>
              <a:t>12/08/2021</a:t>
            </a:fld>
            <a:endParaRPr lang="es-CO"/>
          </a:p>
        </p:txBody>
      </p:sp>
      <p:sp>
        <p:nvSpPr>
          <p:cNvPr id="5" name="Marcador de pie de página 4">
            <a:extLst>
              <a:ext uri="{FF2B5EF4-FFF2-40B4-BE49-F238E27FC236}">
                <a16:creationId xmlns:a16="http://schemas.microsoft.com/office/drawing/2014/main" id="{B22C88FD-175E-4822-B1C6-16F2AAED7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411E241-E74E-4C45-A965-99E9FEC87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B32B5-5418-4118-952B-4E17E4C1C070}" type="slidenum">
              <a:rPr lang="es-CO" smtClean="0"/>
              <a:t>‹Nº›</a:t>
            </a:fld>
            <a:endParaRPr lang="es-CO"/>
          </a:p>
        </p:txBody>
      </p:sp>
    </p:spTree>
    <p:extLst>
      <p:ext uri="{BB962C8B-B14F-4D97-AF65-F5344CB8AC3E}">
        <p14:creationId xmlns:p14="http://schemas.microsoft.com/office/powerpoint/2010/main" val="25107436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3600" b="1" kern="120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20000"/>
              <a:lumOff val="8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20000"/>
              <a:lumOff val="8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20000"/>
              <a:lumOff val="8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20000"/>
              <a:lumOff val="8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6BE5A0-408A-492B-8CBE-25AB33AEB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FB68D2AF-803F-41FC-9E9F-7BD077011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154053AB-5F85-4DCB-8C40-E8320B1D9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B5D0-BF43-4733-915F-45A54579A949}" type="datetimeFigureOut">
              <a:rPr lang="es-CO" smtClean="0"/>
              <a:t>12/08/2021</a:t>
            </a:fld>
            <a:endParaRPr lang="es-CO"/>
          </a:p>
        </p:txBody>
      </p:sp>
      <p:sp>
        <p:nvSpPr>
          <p:cNvPr id="5" name="Marcador de pie de página 4">
            <a:extLst>
              <a:ext uri="{FF2B5EF4-FFF2-40B4-BE49-F238E27FC236}">
                <a16:creationId xmlns:a16="http://schemas.microsoft.com/office/drawing/2014/main" id="{4F51B114-89B5-447D-B5AC-AE5B76C19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E91F7B6-E0CA-4468-A624-40B7AE9EE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903C9-CD98-49E3-9B9A-6911BFDD6472}" type="slidenum">
              <a:rPr lang="es-CO" smtClean="0"/>
              <a:t>‹Nº›</a:t>
            </a:fld>
            <a:endParaRPr lang="es-CO"/>
          </a:p>
        </p:txBody>
      </p:sp>
    </p:spTree>
    <p:extLst>
      <p:ext uri="{BB962C8B-B14F-4D97-AF65-F5344CB8AC3E}">
        <p14:creationId xmlns:p14="http://schemas.microsoft.com/office/powerpoint/2010/main" val="3659122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3600" b="1" kern="1200">
          <a:solidFill>
            <a:srgbClr val="E3022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E8C66E-207C-4A2A-AC7D-BAF92AAB5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FBB64B6-3FA1-4E4F-BF84-FC9A7151D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E6DDEA98-ACAB-44B4-8A70-53259F126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7C2D7-4C80-4826-B78D-4BFDBD8A0EF9}" type="datetimeFigureOut">
              <a:rPr lang="es-CO" smtClean="0"/>
              <a:t>12/08/2021</a:t>
            </a:fld>
            <a:endParaRPr lang="es-CO"/>
          </a:p>
        </p:txBody>
      </p:sp>
      <p:sp>
        <p:nvSpPr>
          <p:cNvPr id="5" name="Marcador de pie de página 4">
            <a:extLst>
              <a:ext uri="{FF2B5EF4-FFF2-40B4-BE49-F238E27FC236}">
                <a16:creationId xmlns:a16="http://schemas.microsoft.com/office/drawing/2014/main" id="{C5F0FB78-FD54-408A-9613-685DD4F57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A693663-BE3F-488F-B17C-F6EF96BB4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4B0F9-EF27-49CC-9545-B39B94CF04A7}" type="slidenum">
              <a:rPr lang="es-CO" smtClean="0"/>
              <a:t>‹Nº›</a:t>
            </a:fld>
            <a:endParaRPr lang="es-CO"/>
          </a:p>
        </p:txBody>
      </p:sp>
      <p:pic>
        <p:nvPicPr>
          <p:cNvPr id="8" name="Imagen 7" descr="Imagen que contiene bandera&#10;&#10;Descripción generada automáticamente">
            <a:extLst>
              <a:ext uri="{FF2B5EF4-FFF2-40B4-BE49-F238E27FC236}">
                <a16:creationId xmlns:a16="http://schemas.microsoft.com/office/drawing/2014/main" id="{DA557319-1EDF-4D49-80FC-076783ACECE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817" y="4714231"/>
            <a:ext cx="838200" cy="2153708"/>
          </a:xfrm>
          <a:prstGeom prst="rect">
            <a:avLst/>
          </a:prstGeom>
        </p:spPr>
      </p:pic>
      <p:pic>
        <p:nvPicPr>
          <p:cNvPr id="12" name="Imagen 11" descr="Imagen que contiene dibujo, señal&#10;&#10;Descripción generada automáticamente">
            <a:extLst>
              <a:ext uri="{FF2B5EF4-FFF2-40B4-BE49-F238E27FC236}">
                <a16:creationId xmlns:a16="http://schemas.microsoft.com/office/drawing/2014/main" id="{C9159493-2474-483E-AC41-EF35CC3B96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16209" y="5911958"/>
            <a:ext cx="1394791" cy="709397"/>
          </a:xfrm>
          <a:prstGeom prst="rect">
            <a:avLst/>
          </a:prstGeom>
        </p:spPr>
      </p:pic>
    </p:spTree>
    <p:extLst>
      <p:ext uri="{BB962C8B-B14F-4D97-AF65-F5344CB8AC3E}">
        <p14:creationId xmlns:p14="http://schemas.microsoft.com/office/powerpoint/2010/main" val="11630088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defTabSz="914400" rtl="0" eaLnBrk="1" latinLnBrk="0" hangingPunct="1">
        <a:lnSpc>
          <a:spcPct val="90000"/>
        </a:lnSpc>
        <a:spcBef>
          <a:spcPct val="0"/>
        </a:spcBef>
        <a:buNone/>
        <a:defRPr sz="3200" b="1" kern="1200">
          <a:solidFill>
            <a:srgbClr val="E3022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0C39CB-5F8C-4A96-BF5E-2FAEA0F12600}"/>
              </a:ext>
            </a:extLst>
          </p:cNvPr>
          <p:cNvSpPr>
            <a:spLocks noGrp="1"/>
          </p:cNvSpPr>
          <p:nvPr>
            <p:ph type="title"/>
          </p:nvPr>
        </p:nvSpPr>
        <p:spPr>
          <a:xfrm>
            <a:off x="838200" y="365125"/>
            <a:ext cx="9399104"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2837863-A4A8-491C-B235-9A41A23E7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D4338B8-CCAA-4EA7-A0C5-345411354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6CCB777B-0F3B-4F43-AC3C-5C6C311F1351}" type="datetimeFigureOut">
              <a:rPr lang="es-ES" smtClean="0"/>
              <a:t>12/08/2021</a:t>
            </a:fld>
            <a:endParaRPr lang="es-ES"/>
          </a:p>
        </p:txBody>
      </p:sp>
      <p:sp>
        <p:nvSpPr>
          <p:cNvPr id="5" name="Marcador de pie de página 4">
            <a:extLst>
              <a:ext uri="{FF2B5EF4-FFF2-40B4-BE49-F238E27FC236}">
                <a16:creationId xmlns:a16="http://schemas.microsoft.com/office/drawing/2014/main" id="{B22C88FD-175E-4822-B1C6-16F2AAED7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6020202030204" pitchFamily="34" charset="0"/>
              </a:defRPr>
            </a:lvl1pPr>
          </a:lstStyle>
          <a:p>
            <a:endParaRPr lang="es-ES"/>
          </a:p>
        </p:txBody>
      </p:sp>
      <p:sp>
        <p:nvSpPr>
          <p:cNvPr id="6" name="Marcador de número de diapositiva 5">
            <a:extLst>
              <a:ext uri="{FF2B5EF4-FFF2-40B4-BE49-F238E27FC236}">
                <a16:creationId xmlns:a16="http://schemas.microsoft.com/office/drawing/2014/main" id="{8411E241-E74E-4C45-A965-99E9FEC87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DD6FA049-1292-6741-9CF4-3BB30D17C8D4}" type="slidenum">
              <a:rPr lang="es-ES" smtClean="0"/>
              <a:t>‹Nº›</a:t>
            </a:fld>
            <a:endParaRPr lang="es-ES"/>
          </a:p>
        </p:txBody>
      </p:sp>
      <p:pic>
        <p:nvPicPr>
          <p:cNvPr id="8" name="Imagen 7" descr="Imagen que contiene dibujo&#10;&#10;Descripción generada automáticamente">
            <a:extLst>
              <a:ext uri="{FF2B5EF4-FFF2-40B4-BE49-F238E27FC236}">
                <a16:creationId xmlns:a16="http://schemas.microsoft.com/office/drawing/2014/main" id="{91F07486-05F1-4922-8C93-92DB0241224A}"/>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618917" y="0"/>
            <a:ext cx="2573083" cy="6858000"/>
          </a:xfrm>
          <a:prstGeom prst="rect">
            <a:avLst/>
          </a:prstGeom>
        </p:spPr>
      </p:pic>
    </p:spTree>
    <p:extLst>
      <p:ext uri="{BB962C8B-B14F-4D97-AF65-F5344CB8AC3E}">
        <p14:creationId xmlns:p14="http://schemas.microsoft.com/office/powerpoint/2010/main" val="390579845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3200" b="1" kern="1200">
          <a:solidFill>
            <a:srgbClr val="BE15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www.sdp.gov.co/gestion-a-la-inversion/confis/normatividad"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40.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A421662-4EB9-4B4E-9407-A24644D71A86}"/>
              </a:ext>
            </a:extLst>
          </p:cNvPr>
          <p:cNvSpPr/>
          <p:nvPr/>
        </p:nvSpPr>
        <p:spPr>
          <a:xfrm>
            <a:off x="1" y="645213"/>
            <a:ext cx="10865224" cy="742523"/>
          </a:xfrm>
          <a:custGeom>
            <a:avLst/>
            <a:gdLst>
              <a:gd name="connsiteX0" fmla="*/ 0 w 10520979"/>
              <a:gd name="connsiteY0" fmla="*/ 0 h 742523"/>
              <a:gd name="connsiteX1" fmla="*/ 10520979 w 10520979"/>
              <a:gd name="connsiteY1" fmla="*/ 0 h 742523"/>
              <a:gd name="connsiteX2" fmla="*/ 10520979 w 10520979"/>
              <a:gd name="connsiteY2" fmla="*/ 742523 h 742523"/>
              <a:gd name="connsiteX3" fmla="*/ 0 w 10520979"/>
              <a:gd name="connsiteY3" fmla="*/ 742523 h 742523"/>
              <a:gd name="connsiteX4" fmla="*/ 0 w 10520979"/>
              <a:gd name="connsiteY4" fmla="*/ 0 h 742523"/>
              <a:gd name="connsiteX0" fmla="*/ 0 w 10865224"/>
              <a:gd name="connsiteY0" fmla="*/ 0 h 742523"/>
              <a:gd name="connsiteX1" fmla="*/ 10520979 w 10865224"/>
              <a:gd name="connsiteY1" fmla="*/ 0 h 742523"/>
              <a:gd name="connsiteX2" fmla="*/ 10865224 w 10865224"/>
              <a:gd name="connsiteY2" fmla="*/ 742523 h 742523"/>
              <a:gd name="connsiteX3" fmla="*/ 0 w 10865224"/>
              <a:gd name="connsiteY3" fmla="*/ 742523 h 742523"/>
              <a:gd name="connsiteX4" fmla="*/ 0 w 10865224"/>
              <a:gd name="connsiteY4" fmla="*/ 0 h 74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5224" h="742523">
                <a:moveTo>
                  <a:pt x="0" y="0"/>
                </a:moveTo>
                <a:lnTo>
                  <a:pt x="10520979" y="0"/>
                </a:lnTo>
                <a:lnTo>
                  <a:pt x="10865224" y="742523"/>
                </a:lnTo>
                <a:lnTo>
                  <a:pt x="0" y="742523"/>
                </a:lnTo>
                <a:lnTo>
                  <a:pt x="0" y="0"/>
                </a:lnTo>
                <a:close/>
              </a:path>
            </a:pathLst>
          </a:cu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32 Título">
            <a:extLst>
              <a:ext uri="{FF2B5EF4-FFF2-40B4-BE49-F238E27FC236}">
                <a16:creationId xmlns:a16="http://schemas.microsoft.com/office/drawing/2014/main" id="{8807A075-56AA-4EBE-9245-BE5D746FD52D}"/>
              </a:ext>
            </a:extLst>
          </p:cNvPr>
          <p:cNvSpPr txBox="1">
            <a:spLocks/>
          </p:cNvSpPr>
          <p:nvPr/>
        </p:nvSpPr>
        <p:spPr>
          <a:xfrm>
            <a:off x="1235336" y="645213"/>
            <a:ext cx="8839200" cy="74252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Dirección Distrital de Presupuesto</a:t>
            </a:r>
          </a:p>
        </p:txBody>
      </p:sp>
      <p:sp>
        <p:nvSpPr>
          <p:cNvPr id="5" name="CuadroTexto 4">
            <a:extLst>
              <a:ext uri="{FF2B5EF4-FFF2-40B4-BE49-F238E27FC236}">
                <a16:creationId xmlns:a16="http://schemas.microsoft.com/office/drawing/2014/main" id="{635A9167-2DE9-4261-B1BC-093E4F1ACC32}"/>
              </a:ext>
            </a:extLst>
          </p:cNvPr>
          <p:cNvSpPr txBox="1"/>
          <p:nvPr/>
        </p:nvSpPr>
        <p:spPr>
          <a:xfrm>
            <a:off x="1444214" y="5645978"/>
            <a:ext cx="301742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Agosto 2021</a:t>
            </a:r>
            <a:endParaRPr kumimoji="0" lang="es-CO"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1713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398554"/>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VIGENCIAS FUTURAS ORDINARIAS Y EXCEPCIONALES</a:t>
            </a: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763864" y="1560526"/>
            <a:ext cx="10860948" cy="26803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t>Artículo 19. </a:t>
            </a:r>
            <a:r>
              <a:rPr lang="es-ES" sz="2200" b="0" i="0" dirty="0">
                <a:solidFill>
                  <a:srgbClr val="333333"/>
                </a:solidFill>
                <a:effectLst/>
              </a:rPr>
              <a:t>La Administración Distrital podrá solicitar al Concejo de Bogotá autorización </a:t>
            </a:r>
            <a:r>
              <a:rPr lang="es-ES" sz="2200" b="0" i="0" dirty="0">
                <a:solidFill>
                  <a:schemeClr val="tx1"/>
                </a:solidFill>
                <a:effectLst/>
              </a:rPr>
              <a:t>para la asunción de obligaciones que afecten presupuestos de vigencias futuras </a:t>
            </a:r>
            <a:r>
              <a:rPr lang="es-ES" sz="2200" b="1" i="0" dirty="0">
                <a:solidFill>
                  <a:schemeClr val="tx1"/>
                </a:solidFill>
                <a:effectLst/>
              </a:rPr>
              <a:t>sin superar el respectivo período de gobierno</a:t>
            </a:r>
            <a:r>
              <a:rPr lang="es-ES" sz="2200" b="0" i="0" dirty="0">
                <a:solidFill>
                  <a:schemeClr val="tx1"/>
                </a:solidFill>
                <a:effectLst/>
              </a:rPr>
              <a:t>, previa aprobación del CONFIS. </a:t>
            </a:r>
            <a:r>
              <a:rPr lang="es-ES" sz="2200" b="1" i="0" dirty="0">
                <a:solidFill>
                  <a:schemeClr val="tx1"/>
                </a:solidFill>
                <a:effectLst/>
              </a:rPr>
              <a:t>Se exceptúan los proyectos de gastos de inversión</a:t>
            </a:r>
            <a:r>
              <a:rPr lang="es-ES" sz="2200" b="0" i="0" dirty="0">
                <a:solidFill>
                  <a:schemeClr val="tx1"/>
                </a:solidFill>
                <a:effectLst/>
              </a:rPr>
              <a:t> en aquellos casos en que el </a:t>
            </a:r>
            <a:r>
              <a:rPr lang="es-ES" sz="2200" b="1" i="0" dirty="0">
                <a:solidFill>
                  <a:schemeClr val="tx1"/>
                </a:solidFill>
                <a:effectLst/>
              </a:rPr>
              <a:t>Consejo de Gobierno los declare previamente de importancia estratégica</a:t>
            </a:r>
            <a:r>
              <a:rPr lang="es-ES" sz="2200" b="0" i="0" dirty="0">
                <a:solidFill>
                  <a:schemeClr val="tx1"/>
                </a:solidFill>
                <a:effectLst/>
              </a:rPr>
              <a:t>, o los que </a:t>
            </a:r>
            <a:r>
              <a:rPr lang="es-ES" sz="2200" b="1" i="0" dirty="0">
                <a:solidFill>
                  <a:schemeClr val="tx1"/>
                </a:solidFill>
                <a:effectLst/>
              </a:rPr>
              <a:t>cuenten con cofinanciación con participación total </a:t>
            </a:r>
            <a:r>
              <a:rPr lang="es-ES" sz="2200" i="0" dirty="0">
                <a:solidFill>
                  <a:schemeClr val="tx1"/>
                </a:solidFill>
                <a:effectLst/>
              </a:rPr>
              <a:t>o</a:t>
            </a:r>
            <a:r>
              <a:rPr lang="es-ES" sz="2200" b="1" i="0" dirty="0">
                <a:solidFill>
                  <a:schemeClr val="tx1"/>
                </a:solidFill>
                <a:effectLst/>
              </a:rPr>
              <a:t> mayoritaria de la Nación o la última doceava del Sistema General de Participaciones</a:t>
            </a:r>
            <a:r>
              <a:rPr lang="es-ES" sz="2200" b="0" i="0" dirty="0">
                <a:solidFill>
                  <a:schemeClr val="tx1"/>
                </a:solidFill>
                <a:effectLst/>
              </a:rPr>
              <a:t>, así como para </a:t>
            </a:r>
            <a:r>
              <a:rPr lang="es-ES" sz="2200" b="1" i="0" dirty="0">
                <a:solidFill>
                  <a:schemeClr val="tx1"/>
                </a:solidFill>
                <a:effectLst/>
              </a:rPr>
              <a:t>proyectos de Asociación Público - Privada.</a:t>
            </a:r>
            <a:endParaRPr lang="es-CO" sz="2200" b="1" dirty="0">
              <a:solidFill>
                <a:schemeClr val="tx1"/>
              </a:solidFill>
            </a:endParaRPr>
          </a:p>
        </p:txBody>
      </p:sp>
      <p:sp>
        <p:nvSpPr>
          <p:cNvPr id="4" name="CuadroTexto 3">
            <a:extLst>
              <a:ext uri="{FF2B5EF4-FFF2-40B4-BE49-F238E27FC236}">
                <a16:creationId xmlns:a16="http://schemas.microsoft.com/office/drawing/2014/main" id="{53C6C5CF-6774-4909-88BF-6DA2078AC95C}"/>
              </a:ext>
            </a:extLst>
          </p:cNvPr>
          <p:cNvSpPr txBox="1"/>
          <p:nvPr/>
        </p:nvSpPr>
        <p:spPr>
          <a:xfrm>
            <a:off x="4332677" y="4637339"/>
            <a:ext cx="7292135" cy="1015663"/>
          </a:xfrm>
          <a:prstGeom prst="rect">
            <a:avLst/>
          </a:prstGeom>
          <a:noFill/>
        </p:spPr>
        <p:txBody>
          <a:bodyPr wrap="square" rtlCol="0">
            <a:spAutoFit/>
          </a:bodyPr>
          <a:lstStyle/>
          <a:p>
            <a:pPr algn="r"/>
            <a:r>
              <a:rPr lang="es-CO" sz="2000" b="1" u="sng" dirty="0">
                <a:solidFill>
                  <a:srgbClr val="FF0000"/>
                </a:solidFill>
              </a:rPr>
              <a:t>Modificar de conformidad con lo establecido en la Ley 2116 de 2021 en lo correspondiente a la instancia de aprobación de VF ORDINARIAS</a:t>
            </a:r>
          </a:p>
        </p:txBody>
      </p:sp>
    </p:spTree>
    <p:extLst>
      <p:ext uri="{BB962C8B-B14F-4D97-AF65-F5344CB8AC3E}">
        <p14:creationId xmlns:p14="http://schemas.microsoft.com/office/powerpoint/2010/main" val="119926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1472922" y="3065871"/>
            <a:ext cx="4769483" cy="519572"/>
          </a:xfrm>
          <a:custGeom>
            <a:avLst/>
            <a:gdLst/>
            <a:ahLst/>
            <a:cxnLst/>
            <a:rect l="l" t="t" r="r" b="b"/>
            <a:pathLst>
              <a:path w="24425" h="2919" extrusionOk="0">
                <a:moveTo>
                  <a:pt x="0" y="0"/>
                </a:moveTo>
                <a:lnTo>
                  <a:pt x="0" y="2918"/>
                </a:lnTo>
                <a:lnTo>
                  <a:pt x="24425" y="2918"/>
                </a:lnTo>
                <a:lnTo>
                  <a:pt x="2442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3" name="Google Shape;113;p17"/>
          <p:cNvSpPr/>
          <p:nvPr/>
        </p:nvSpPr>
        <p:spPr>
          <a:xfrm>
            <a:off x="1516918" y="3750819"/>
            <a:ext cx="4660089" cy="668000"/>
          </a:xfrm>
          <a:custGeom>
            <a:avLst/>
            <a:gdLst/>
            <a:ahLst/>
            <a:cxnLst/>
            <a:rect l="l" t="t" r="r" b="b"/>
            <a:pathLst>
              <a:path w="11022" h="7098" extrusionOk="0">
                <a:moveTo>
                  <a:pt x="0" y="1"/>
                </a:moveTo>
                <a:lnTo>
                  <a:pt x="0" y="7097"/>
                </a:lnTo>
                <a:lnTo>
                  <a:pt x="11021" y="7097"/>
                </a:lnTo>
                <a:lnTo>
                  <a:pt x="11021"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117" name="Google Shape;117;p17"/>
          <p:cNvSpPr txBox="1"/>
          <p:nvPr/>
        </p:nvSpPr>
        <p:spPr>
          <a:xfrm>
            <a:off x="2472214" y="2991697"/>
            <a:ext cx="2487200" cy="668000"/>
          </a:xfrm>
          <a:prstGeom prst="rect">
            <a:avLst/>
          </a:prstGeom>
          <a:noFill/>
          <a:ln>
            <a:noFill/>
          </a:ln>
        </p:spPr>
        <p:txBody>
          <a:bodyPr spcFirstLastPara="1" wrap="square" lIns="121900" tIns="121900" rIns="121900" bIns="121900" anchor="t" anchorCtr="0">
            <a:noAutofit/>
          </a:bodyPr>
          <a:lstStyle/>
          <a:p>
            <a:pPr algn="ctr">
              <a:lnSpc>
                <a:spcPct val="115000"/>
              </a:lnSpc>
              <a:buClr>
                <a:schemeClr val="dk1"/>
              </a:buClr>
              <a:buSzPts val="1100"/>
            </a:pPr>
            <a:r>
              <a:rPr lang="en" sz="2400" b="1" dirty="0">
                <a:solidFill>
                  <a:schemeClr val="lt1"/>
                </a:solidFill>
                <a:ea typeface="Fira Sans"/>
                <a:cs typeface="Fira Sans"/>
                <a:sym typeface="Fira Sans"/>
              </a:rPr>
              <a:t>ORDINARIAS</a:t>
            </a:r>
            <a:endParaRPr sz="2400" b="1" dirty="0">
              <a:solidFill>
                <a:schemeClr val="lt1"/>
              </a:solidFill>
              <a:ea typeface="Fira Sans"/>
              <a:cs typeface="Fira Sans"/>
              <a:sym typeface="Fira Sans"/>
            </a:endParaRPr>
          </a:p>
          <a:p>
            <a:pPr algn="ctr">
              <a:lnSpc>
                <a:spcPct val="115000"/>
              </a:lnSpc>
              <a:spcBef>
                <a:spcPts val="2133"/>
              </a:spcBef>
              <a:spcAft>
                <a:spcPts val="2133"/>
              </a:spcAft>
            </a:pPr>
            <a:endParaRPr sz="2400" b="1" dirty="0">
              <a:solidFill>
                <a:srgbClr val="FFFFFF"/>
              </a:solidFill>
              <a:ea typeface="Fira Sans"/>
              <a:cs typeface="Fira Sans"/>
              <a:sym typeface="Fira Sans"/>
            </a:endParaRPr>
          </a:p>
        </p:txBody>
      </p:sp>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162071"/>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DECLARATORIA DE IMPORTANCIA ESTRATÉGICA</a:t>
            </a: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763864" y="835314"/>
            <a:ext cx="10860948" cy="13446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t>Artículo 20. </a:t>
            </a:r>
            <a:r>
              <a:rPr lang="es-ES" sz="2000" dirty="0"/>
              <a:t>Cuando se requiera solicitar la declaratoria de importancia estratégica ante el Consejo de Gobierno Distrital para el trámite de </a:t>
            </a:r>
            <a:r>
              <a:rPr lang="es-ES" sz="2000" b="1" dirty="0"/>
              <a:t>vigencias futuras ordinarias que excedan el período de mandato</a:t>
            </a:r>
            <a:r>
              <a:rPr lang="es-ES" sz="2000" dirty="0"/>
              <a:t>, la respectiva Secretaría de Despacho, Cabeza de Sector, en coordinación con la entidad que ejecutará las vigencias futuras, deberán cumplir los siguientes requisitos:</a:t>
            </a:r>
            <a:endParaRPr lang="es-CO" sz="2400" dirty="0"/>
          </a:p>
        </p:txBody>
      </p:sp>
      <p:sp>
        <p:nvSpPr>
          <p:cNvPr id="31" name="Google Shape;119;p17">
            <a:extLst>
              <a:ext uri="{FF2B5EF4-FFF2-40B4-BE49-F238E27FC236}">
                <a16:creationId xmlns:a16="http://schemas.microsoft.com/office/drawing/2014/main" id="{4CB52B4E-5FFD-4B5D-B108-A8C1B56E601E}"/>
              </a:ext>
            </a:extLst>
          </p:cNvPr>
          <p:cNvSpPr txBox="1"/>
          <p:nvPr/>
        </p:nvSpPr>
        <p:spPr>
          <a:xfrm>
            <a:off x="1653195" y="3825559"/>
            <a:ext cx="4411273" cy="101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2000" b="1" dirty="0">
                <a:solidFill>
                  <a:srgbClr val="FFFFFF"/>
                </a:solidFill>
                <a:ea typeface="Fira Sans"/>
                <a:cs typeface="Fira Sans"/>
                <a:sym typeface="Fira Sans"/>
              </a:rPr>
              <a:t>Aval Fiscal </a:t>
            </a:r>
            <a:r>
              <a:rPr lang="en" sz="2000" b="1" u="sng" dirty="0">
                <a:solidFill>
                  <a:srgbClr val="FFFFFF"/>
                </a:solidFill>
                <a:ea typeface="Fira Sans"/>
                <a:cs typeface="Fira Sans"/>
                <a:sym typeface="Fira Sans"/>
              </a:rPr>
              <a:t>Confis Distrial</a:t>
            </a:r>
            <a:endParaRPr lang="en" sz="2000" u="sng" dirty="0">
              <a:ea typeface="Fira Sans"/>
              <a:cs typeface="Fira Sans"/>
              <a:sym typeface="Fira Sans"/>
            </a:endParaRPr>
          </a:p>
        </p:txBody>
      </p:sp>
      <p:sp>
        <p:nvSpPr>
          <p:cNvPr id="32" name="CuadroTexto 31">
            <a:extLst>
              <a:ext uri="{FF2B5EF4-FFF2-40B4-BE49-F238E27FC236}">
                <a16:creationId xmlns:a16="http://schemas.microsoft.com/office/drawing/2014/main" id="{7E52681B-20C9-4F9E-9301-68F4B852E792}"/>
              </a:ext>
            </a:extLst>
          </p:cNvPr>
          <p:cNvSpPr txBox="1"/>
          <p:nvPr/>
        </p:nvSpPr>
        <p:spPr>
          <a:xfrm>
            <a:off x="1534402" y="4578838"/>
            <a:ext cx="4660089"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 sz="1800" dirty="0">
                <a:ea typeface="Fira Sans"/>
                <a:cs typeface="Fira Sans"/>
                <a:sym typeface="Fira Sans"/>
              </a:rPr>
              <a:t>Radicar solicitud en SDP- SDH*</a:t>
            </a:r>
            <a:endParaRPr lang="es-CO" dirty="0"/>
          </a:p>
        </p:txBody>
      </p:sp>
      <p:sp>
        <p:nvSpPr>
          <p:cNvPr id="35" name="CuadroTexto 34">
            <a:extLst>
              <a:ext uri="{FF2B5EF4-FFF2-40B4-BE49-F238E27FC236}">
                <a16:creationId xmlns:a16="http://schemas.microsoft.com/office/drawing/2014/main" id="{62FF7EE6-D97B-4DBA-AE58-0A1E8B1CF1D7}"/>
              </a:ext>
            </a:extLst>
          </p:cNvPr>
          <p:cNvSpPr txBox="1"/>
          <p:nvPr/>
        </p:nvSpPr>
        <p:spPr>
          <a:xfrm>
            <a:off x="1534401" y="5190681"/>
            <a:ext cx="4642605" cy="37919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 sz="1800" dirty="0">
                <a:solidFill>
                  <a:schemeClr val="tx1"/>
                </a:solidFill>
                <a:ea typeface="Fira Sans"/>
                <a:cs typeface="Fira Sans"/>
                <a:sym typeface="Fira Sans"/>
              </a:rPr>
              <a:t>Parámetros</a:t>
            </a:r>
            <a:endParaRPr lang="es-CO" dirty="0">
              <a:solidFill>
                <a:schemeClr val="tx1"/>
              </a:solidFill>
            </a:endParaRPr>
          </a:p>
        </p:txBody>
      </p:sp>
      <p:sp>
        <p:nvSpPr>
          <p:cNvPr id="42" name="CuadroTexto 41">
            <a:extLst>
              <a:ext uri="{FF2B5EF4-FFF2-40B4-BE49-F238E27FC236}">
                <a16:creationId xmlns:a16="http://schemas.microsoft.com/office/drawing/2014/main" id="{4E749ABF-1C24-405D-998B-FACFEEFF0144}"/>
              </a:ext>
            </a:extLst>
          </p:cNvPr>
          <p:cNvSpPr txBox="1"/>
          <p:nvPr/>
        </p:nvSpPr>
        <p:spPr>
          <a:xfrm>
            <a:off x="6667501" y="3119251"/>
            <a:ext cx="495731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CO" sz="2400" dirty="0"/>
              <a:t>Presentar solicitud de Aval Fiscal:</a:t>
            </a:r>
          </a:p>
        </p:txBody>
      </p:sp>
      <p:sp>
        <p:nvSpPr>
          <p:cNvPr id="43" name="Rectangle 1">
            <a:extLst>
              <a:ext uri="{FF2B5EF4-FFF2-40B4-BE49-F238E27FC236}">
                <a16:creationId xmlns:a16="http://schemas.microsoft.com/office/drawing/2014/main" id="{E05C99CE-E42A-4244-B943-F94A154DFB93}"/>
              </a:ext>
            </a:extLst>
          </p:cNvPr>
          <p:cNvSpPr>
            <a:spLocks noChangeArrowheads="1"/>
          </p:cNvSpPr>
          <p:nvPr/>
        </p:nvSpPr>
        <p:spPr bwMode="auto">
          <a:xfrm>
            <a:off x="6933950" y="3661027"/>
            <a:ext cx="45553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mj-lt"/>
              <a:buAutoNum type="arabicPeriod"/>
            </a:pPr>
            <a:r>
              <a:rPr lang="es-ES" dirty="0">
                <a:latin typeface="+mn-lt"/>
              </a:rPr>
              <a:t>Solicitud firmada por representante legal </a:t>
            </a:r>
          </a:p>
          <a:p>
            <a:pPr marL="342900" indent="-342900" algn="just">
              <a:buFont typeface="+mj-lt"/>
              <a:buAutoNum type="arabicPeriod"/>
            </a:pPr>
            <a:r>
              <a:rPr lang="es-ES" dirty="0">
                <a:latin typeface="+mn-lt"/>
              </a:rPr>
              <a:t>Documento debe contener flujos de VF, fuentes de financiación, objeto, entre otros aspectos.</a:t>
            </a:r>
            <a:endParaRPr lang="es-ES" dirty="0">
              <a:solidFill>
                <a:srgbClr val="FF0000"/>
              </a:solidFill>
              <a:latin typeface="+mn-lt"/>
            </a:endParaRPr>
          </a:p>
          <a:p>
            <a:pPr marL="342900" indent="-342900" algn="just">
              <a:buFont typeface="+mj-lt"/>
              <a:buAutoNum type="arabicPeriod"/>
            </a:pPr>
            <a:r>
              <a:rPr lang="es-ES" dirty="0">
                <a:latin typeface="+mn-lt"/>
              </a:rPr>
              <a:t>Certificación de proyectos de inversión de la SDP </a:t>
            </a:r>
          </a:p>
        </p:txBody>
      </p:sp>
      <p:sp>
        <p:nvSpPr>
          <p:cNvPr id="12" name="CuadroTexto 11">
            <a:extLst>
              <a:ext uri="{FF2B5EF4-FFF2-40B4-BE49-F238E27FC236}">
                <a16:creationId xmlns:a16="http://schemas.microsoft.com/office/drawing/2014/main" id="{C5FFEED2-D249-4FFD-BCD8-0485B76093D1}"/>
              </a:ext>
            </a:extLst>
          </p:cNvPr>
          <p:cNvSpPr txBox="1"/>
          <p:nvPr/>
        </p:nvSpPr>
        <p:spPr>
          <a:xfrm>
            <a:off x="1565934" y="5899887"/>
            <a:ext cx="4642605" cy="37919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CO" dirty="0">
                <a:solidFill>
                  <a:schemeClr val="tx1"/>
                </a:solidFill>
              </a:rPr>
              <a:t>Comunicado de la ST </a:t>
            </a:r>
            <a:r>
              <a:rPr lang="es-CO" dirty="0" err="1">
                <a:solidFill>
                  <a:schemeClr val="tx1"/>
                </a:solidFill>
              </a:rPr>
              <a:t>Confis</a:t>
            </a:r>
            <a:r>
              <a:rPr lang="es-CO" dirty="0">
                <a:solidFill>
                  <a:schemeClr val="tx1"/>
                </a:solidFill>
              </a:rPr>
              <a:t> otorgando aval</a:t>
            </a:r>
          </a:p>
        </p:txBody>
      </p:sp>
      <p:sp>
        <p:nvSpPr>
          <p:cNvPr id="16" name="CuadroTexto 15">
            <a:extLst>
              <a:ext uri="{FF2B5EF4-FFF2-40B4-BE49-F238E27FC236}">
                <a16:creationId xmlns:a16="http://schemas.microsoft.com/office/drawing/2014/main" id="{3074518B-0899-4817-AAD7-F95AB3E1C552}"/>
              </a:ext>
            </a:extLst>
          </p:cNvPr>
          <p:cNvSpPr txBox="1"/>
          <p:nvPr/>
        </p:nvSpPr>
        <p:spPr>
          <a:xfrm>
            <a:off x="745656" y="2380776"/>
            <a:ext cx="8343900" cy="369332"/>
          </a:xfrm>
          <a:prstGeom prst="rect">
            <a:avLst/>
          </a:prstGeom>
          <a:noFill/>
        </p:spPr>
        <p:txBody>
          <a:bodyPr wrap="square">
            <a:spAutoFit/>
          </a:bodyPr>
          <a:lstStyle/>
          <a:p>
            <a:pPr algn="just"/>
            <a:r>
              <a:rPr lang="es-ES" sz="1800" b="1" i="0" dirty="0">
                <a:solidFill>
                  <a:srgbClr val="FF0000"/>
                </a:solidFill>
                <a:effectLst/>
                <a:latin typeface="Arial" panose="020B0604020202020204" pitchFamily="34" charset="0"/>
              </a:rPr>
              <a:t>1. Contar con el Aval Fiscal por parte del CONFIS Distrital.</a:t>
            </a:r>
            <a:endParaRPr lang="es-ES" sz="1800" b="1" i="0" dirty="0">
              <a:solidFill>
                <a:srgbClr val="FF0000"/>
              </a:solidFill>
              <a:effectLst/>
              <a:latin typeface="Calibri" panose="020F0502020204030204" pitchFamily="34" charset="0"/>
            </a:endParaRPr>
          </a:p>
        </p:txBody>
      </p:sp>
      <p:sp>
        <p:nvSpPr>
          <p:cNvPr id="9" name="CuadroTexto 8">
            <a:extLst>
              <a:ext uri="{FF2B5EF4-FFF2-40B4-BE49-F238E27FC236}">
                <a16:creationId xmlns:a16="http://schemas.microsoft.com/office/drawing/2014/main" id="{7342775D-FB36-441A-8BDC-DAAAC2089B23}"/>
              </a:ext>
            </a:extLst>
          </p:cNvPr>
          <p:cNvSpPr txBox="1"/>
          <p:nvPr/>
        </p:nvSpPr>
        <p:spPr>
          <a:xfrm>
            <a:off x="6933950" y="6094412"/>
            <a:ext cx="3499945" cy="369332"/>
          </a:xfrm>
          <a:prstGeom prst="rect">
            <a:avLst/>
          </a:prstGeom>
          <a:noFill/>
        </p:spPr>
        <p:txBody>
          <a:bodyPr wrap="square" rtlCol="0">
            <a:spAutoFit/>
          </a:bodyPr>
          <a:lstStyle/>
          <a:p>
            <a:r>
              <a:rPr lang="es-CO" b="1" dirty="0"/>
              <a:t>* SDH emite concepto para </a:t>
            </a:r>
            <a:r>
              <a:rPr lang="es-CO" b="1" dirty="0" err="1"/>
              <a:t>Confis</a:t>
            </a:r>
            <a:r>
              <a:rPr lang="es-CO" b="1"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1439056" y="3160465"/>
            <a:ext cx="4769483" cy="519572"/>
          </a:xfrm>
          <a:custGeom>
            <a:avLst/>
            <a:gdLst/>
            <a:ahLst/>
            <a:cxnLst/>
            <a:rect l="l" t="t" r="r" b="b"/>
            <a:pathLst>
              <a:path w="24425" h="2919" extrusionOk="0">
                <a:moveTo>
                  <a:pt x="0" y="0"/>
                </a:moveTo>
                <a:lnTo>
                  <a:pt x="0" y="2918"/>
                </a:lnTo>
                <a:lnTo>
                  <a:pt x="24425" y="2918"/>
                </a:lnTo>
                <a:lnTo>
                  <a:pt x="2442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7" name="Google Shape;117;p17"/>
          <p:cNvSpPr txBox="1"/>
          <p:nvPr/>
        </p:nvSpPr>
        <p:spPr>
          <a:xfrm>
            <a:off x="2472214" y="3086291"/>
            <a:ext cx="2487200" cy="668000"/>
          </a:xfrm>
          <a:prstGeom prst="rect">
            <a:avLst/>
          </a:prstGeom>
          <a:noFill/>
          <a:ln>
            <a:noFill/>
          </a:ln>
        </p:spPr>
        <p:txBody>
          <a:bodyPr spcFirstLastPara="1" wrap="square" lIns="121900" tIns="121900" rIns="121900" bIns="121900" anchor="t" anchorCtr="0">
            <a:noAutofit/>
          </a:bodyPr>
          <a:lstStyle/>
          <a:p>
            <a:pPr algn="ctr">
              <a:lnSpc>
                <a:spcPct val="115000"/>
              </a:lnSpc>
              <a:buClr>
                <a:schemeClr val="dk1"/>
              </a:buClr>
              <a:buSzPts val="1100"/>
            </a:pPr>
            <a:r>
              <a:rPr lang="en" sz="2400" b="1" dirty="0">
                <a:solidFill>
                  <a:schemeClr val="lt1"/>
                </a:solidFill>
                <a:ea typeface="Fira Sans"/>
                <a:cs typeface="Fira Sans"/>
                <a:sym typeface="Fira Sans"/>
              </a:rPr>
              <a:t>ORDINARIAS</a:t>
            </a:r>
            <a:endParaRPr sz="2400" b="1" dirty="0">
              <a:solidFill>
                <a:schemeClr val="lt1"/>
              </a:solidFill>
              <a:ea typeface="Fira Sans"/>
              <a:cs typeface="Fira Sans"/>
              <a:sym typeface="Fira Sans"/>
            </a:endParaRPr>
          </a:p>
          <a:p>
            <a:pPr algn="ctr">
              <a:lnSpc>
                <a:spcPct val="115000"/>
              </a:lnSpc>
              <a:spcBef>
                <a:spcPts val="2133"/>
              </a:spcBef>
              <a:spcAft>
                <a:spcPts val="2133"/>
              </a:spcAft>
            </a:pPr>
            <a:endParaRPr sz="2400" b="1" dirty="0">
              <a:solidFill>
                <a:srgbClr val="FFFFFF"/>
              </a:solidFill>
              <a:ea typeface="Fira Sans"/>
              <a:cs typeface="Fira Sans"/>
              <a:sym typeface="Fira Sans"/>
            </a:endParaRPr>
          </a:p>
        </p:txBody>
      </p:sp>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162071"/>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DECLARATORIA DE IMPORTANCIA ESTRATÉGICA</a:t>
            </a: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763864" y="816263"/>
            <a:ext cx="10860948" cy="13636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t>Artículo 20. </a:t>
            </a:r>
            <a:r>
              <a:rPr lang="es-ES" sz="2000" dirty="0"/>
              <a:t>Cuando se requiera solicitar la declaratoria de importancia estratégica ante el Consejo de Gobierno Distrital para el trámite de </a:t>
            </a:r>
            <a:r>
              <a:rPr lang="es-ES" sz="2000" b="1" dirty="0"/>
              <a:t>vigencias futuras ordinarias que excedan el período de mandato</a:t>
            </a:r>
            <a:r>
              <a:rPr lang="es-ES" sz="2000" dirty="0"/>
              <a:t>, la respectiva Secretaría de Despacho, Cabeza de Sector, en coordinación con la entidad que ejecutará las vigencias futuras, deberán cumplir los siguientes requisitos:</a:t>
            </a:r>
            <a:endParaRPr lang="es-CO" sz="2400" dirty="0"/>
          </a:p>
        </p:txBody>
      </p:sp>
      <p:sp>
        <p:nvSpPr>
          <p:cNvPr id="27" name="Google Shape;124;p17">
            <a:extLst>
              <a:ext uri="{FF2B5EF4-FFF2-40B4-BE49-F238E27FC236}">
                <a16:creationId xmlns:a16="http://schemas.microsoft.com/office/drawing/2014/main" id="{C16FB376-6F8E-42AF-81D2-3833AB9A9886}"/>
              </a:ext>
            </a:extLst>
          </p:cNvPr>
          <p:cNvSpPr txBox="1"/>
          <p:nvPr/>
        </p:nvSpPr>
        <p:spPr>
          <a:xfrm>
            <a:off x="4098999" y="4094724"/>
            <a:ext cx="1837600" cy="101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600" dirty="0">
                <a:solidFill>
                  <a:srgbClr val="FFFFFF"/>
                </a:solidFill>
                <a:ea typeface="Fira Sans"/>
                <a:cs typeface="Fira Sans"/>
                <a:sym typeface="Fira Sans"/>
              </a:rPr>
              <a:t>Saturn is the ringed planet and a gas giant</a:t>
            </a:r>
            <a:endParaRPr sz="1600" dirty="0">
              <a:solidFill>
                <a:srgbClr val="FFFFFF"/>
              </a:solidFill>
              <a:ea typeface="Fira Sans"/>
              <a:cs typeface="Fira Sans"/>
              <a:sym typeface="Fira Sans"/>
            </a:endParaRPr>
          </a:p>
        </p:txBody>
      </p:sp>
      <p:sp>
        <p:nvSpPr>
          <p:cNvPr id="28" name="Google Shape;114;p17">
            <a:extLst>
              <a:ext uri="{FF2B5EF4-FFF2-40B4-BE49-F238E27FC236}">
                <a16:creationId xmlns:a16="http://schemas.microsoft.com/office/drawing/2014/main" id="{42AEFB29-B4D4-4B0B-87E8-E6EAFF3656A0}"/>
              </a:ext>
            </a:extLst>
          </p:cNvPr>
          <p:cNvSpPr/>
          <p:nvPr/>
        </p:nvSpPr>
        <p:spPr>
          <a:xfrm>
            <a:off x="1439056" y="3946246"/>
            <a:ext cx="4769483" cy="668000"/>
          </a:xfrm>
          <a:custGeom>
            <a:avLst/>
            <a:gdLst/>
            <a:ahLst/>
            <a:cxnLst/>
            <a:rect l="l" t="t" r="r" b="b"/>
            <a:pathLst>
              <a:path w="11022" h="7098" extrusionOk="0">
                <a:moveTo>
                  <a:pt x="1" y="1"/>
                </a:moveTo>
                <a:lnTo>
                  <a:pt x="1" y="7097"/>
                </a:lnTo>
                <a:lnTo>
                  <a:pt x="11021" y="7097"/>
                </a:lnTo>
                <a:lnTo>
                  <a:pt x="1102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 name="Google Shape;120;p17">
            <a:extLst>
              <a:ext uri="{FF2B5EF4-FFF2-40B4-BE49-F238E27FC236}">
                <a16:creationId xmlns:a16="http://schemas.microsoft.com/office/drawing/2014/main" id="{B2808B4B-7330-4C7F-BC9B-A181A45F9D83}"/>
              </a:ext>
            </a:extLst>
          </p:cNvPr>
          <p:cNvSpPr txBox="1"/>
          <p:nvPr/>
        </p:nvSpPr>
        <p:spPr>
          <a:xfrm>
            <a:off x="1554402" y="3873724"/>
            <a:ext cx="4538790" cy="635208"/>
          </a:xfrm>
          <a:prstGeom prst="rect">
            <a:avLst/>
          </a:prstGeom>
          <a:noFill/>
          <a:ln>
            <a:noFill/>
          </a:ln>
        </p:spPr>
        <p:txBody>
          <a:bodyPr spcFirstLastPara="1" wrap="square" lIns="121900" tIns="121900" rIns="121900" bIns="121900" anchor="t" anchorCtr="0">
            <a:noAutofit/>
          </a:bodyPr>
          <a:lstStyle/>
          <a:p>
            <a:pPr algn="ctr"/>
            <a:r>
              <a:rPr lang="es-ES" b="1" dirty="0">
                <a:solidFill>
                  <a:srgbClr val="FFFFFF"/>
                </a:solidFill>
                <a:ea typeface="Fira Sans"/>
                <a:cs typeface="Fira Sans"/>
                <a:sym typeface="Fira Sans"/>
              </a:rPr>
              <a:t>Declaratoria de importancia estratégica </a:t>
            </a:r>
          </a:p>
          <a:p>
            <a:pPr algn="ctr"/>
            <a:r>
              <a:rPr lang="es-ES" b="1" u="sng" dirty="0">
                <a:solidFill>
                  <a:srgbClr val="FFFFFF"/>
                </a:solidFill>
                <a:ea typeface="Fira Sans"/>
                <a:cs typeface="Fira Sans"/>
                <a:sym typeface="Fira Sans"/>
              </a:rPr>
              <a:t>Consejo de Gobierno</a:t>
            </a:r>
            <a:endParaRPr sz="1600" b="1" dirty="0">
              <a:solidFill>
                <a:srgbClr val="FFFFFF"/>
              </a:solidFill>
              <a:ea typeface="Fira Sans"/>
              <a:cs typeface="Fira Sans"/>
              <a:sym typeface="Fira Sans"/>
            </a:endParaRPr>
          </a:p>
        </p:txBody>
      </p:sp>
      <p:sp>
        <p:nvSpPr>
          <p:cNvPr id="34" name="CuadroTexto 33">
            <a:extLst>
              <a:ext uri="{FF2B5EF4-FFF2-40B4-BE49-F238E27FC236}">
                <a16:creationId xmlns:a16="http://schemas.microsoft.com/office/drawing/2014/main" id="{A8A3180C-A8FC-44E4-8963-1AE5DA2D7E52}"/>
              </a:ext>
            </a:extLst>
          </p:cNvPr>
          <p:cNvSpPr txBox="1"/>
          <p:nvPr/>
        </p:nvSpPr>
        <p:spPr>
          <a:xfrm>
            <a:off x="1481415" y="4827443"/>
            <a:ext cx="47046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800" dirty="0">
                <a:solidFill>
                  <a:schemeClr val="tx1"/>
                </a:solidFill>
                <a:ea typeface="Fira Sans"/>
                <a:cs typeface="Fira Sans"/>
                <a:sym typeface="Fira Sans"/>
              </a:rPr>
              <a:t>Radicar solicitud en Secretaría Privada</a:t>
            </a:r>
            <a:endParaRPr lang="es-CO" dirty="0">
              <a:solidFill>
                <a:schemeClr val="tx1"/>
              </a:solidFill>
            </a:endParaRPr>
          </a:p>
        </p:txBody>
      </p:sp>
      <p:sp>
        <p:nvSpPr>
          <p:cNvPr id="36" name="CuadroTexto 35">
            <a:extLst>
              <a:ext uri="{FF2B5EF4-FFF2-40B4-BE49-F238E27FC236}">
                <a16:creationId xmlns:a16="http://schemas.microsoft.com/office/drawing/2014/main" id="{126B77FF-37DD-4164-9381-6D2223F69F82}"/>
              </a:ext>
            </a:extLst>
          </p:cNvPr>
          <p:cNvSpPr txBox="1"/>
          <p:nvPr/>
        </p:nvSpPr>
        <p:spPr>
          <a:xfrm>
            <a:off x="1481415" y="5409972"/>
            <a:ext cx="47271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800" dirty="0">
                <a:solidFill>
                  <a:schemeClr val="tx1"/>
                </a:solidFill>
                <a:ea typeface="Fira Sans"/>
                <a:cs typeface="Fira Sans"/>
                <a:sym typeface="Fira Sans"/>
              </a:rPr>
              <a:t>Parámetros</a:t>
            </a:r>
            <a:endParaRPr lang="es-CO" dirty="0">
              <a:solidFill>
                <a:schemeClr val="tx1"/>
              </a:solidFill>
            </a:endParaRPr>
          </a:p>
        </p:txBody>
      </p:sp>
      <p:sp>
        <p:nvSpPr>
          <p:cNvPr id="41" name="CuadroTexto 40">
            <a:extLst>
              <a:ext uri="{FF2B5EF4-FFF2-40B4-BE49-F238E27FC236}">
                <a16:creationId xmlns:a16="http://schemas.microsoft.com/office/drawing/2014/main" id="{F5F25D33-A744-4CDD-B5AA-825EE31341A2}"/>
              </a:ext>
            </a:extLst>
          </p:cNvPr>
          <p:cNvSpPr txBox="1"/>
          <p:nvPr/>
        </p:nvSpPr>
        <p:spPr>
          <a:xfrm>
            <a:off x="6536109" y="3134352"/>
            <a:ext cx="5376451" cy="3139321"/>
          </a:xfrm>
          <a:prstGeom prst="rect">
            <a:avLst/>
          </a:prstGeom>
          <a:noFill/>
        </p:spPr>
        <p:txBody>
          <a:bodyPr wrap="square">
            <a:spAutoFit/>
          </a:bodyPr>
          <a:lstStyle/>
          <a:p>
            <a:r>
              <a:rPr lang="es-ES" sz="1800" b="1" i="0" kern="1200" dirty="0">
                <a:effectLst/>
                <a:ea typeface="+mn-ea"/>
                <a:cs typeface="+mn-cs"/>
              </a:rPr>
              <a:t>Normativa vigente:</a:t>
            </a:r>
          </a:p>
          <a:p>
            <a:pPr algn="just"/>
            <a:r>
              <a:rPr lang="es-ES" b="0" i="0" dirty="0">
                <a:effectLst/>
              </a:rPr>
              <a:t>a) El monto máximo de vigencias futuras, el plazo y las condiciones de las mismas consulte las metas plurianuales del Marco Fiscal de Mediano Plazo</a:t>
            </a:r>
          </a:p>
          <a:p>
            <a:pPr algn="just"/>
            <a:r>
              <a:rPr lang="es-ES" b="0" i="0" dirty="0">
                <a:effectLst/>
              </a:rPr>
              <a:t>b) Como mínimo, de las vigencias futuras que se soliciten se deberá contar con apropiación del quince por ciento (15%) en la vigencia fiscal en la que estas sean autorizadas</a:t>
            </a:r>
          </a:p>
          <a:p>
            <a:pPr algn="just"/>
            <a:r>
              <a:rPr lang="es-ES" b="0" i="0" dirty="0">
                <a:effectLst/>
              </a:rPr>
              <a:t>c) Cuando se trate de proyectos que conlleven inversión nacional deberá obtenerse el concepto previo y favorable del Departamento Nacional de Planeación.</a:t>
            </a:r>
          </a:p>
        </p:txBody>
      </p:sp>
      <p:sp>
        <p:nvSpPr>
          <p:cNvPr id="17" name="CuadroTexto 16">
            <a:extLst>
              <a:ext uri="{FF2B5EF4-FFF2-40B4-BE49-F238E27FC236}">
                <a16:creationId xmlns:a16="http://schemas.microsoft.com/office/drawing/2014/main" id="{8BF3D9D1-B371-4CEA-AE84-AF175A7B77B2}"/>
              </a:ext>
            </a:extLst>
          </p:cNvPr>
          <p:cNvSpPr txBox="1"/>
          <p:nvPr/>
        </p:nvSpPr>
        <p:spPr>
          <a:xfrm>
            <a:off x="763864" y="2301080"/>
            <a:ext cx="10759358" cy="646331"/>
          </a:xfrm>
          <a:prstGeom prst="rect">
            <a:avLst/>
          </a:prstGeom>
          <a:noFill/>
        </p:spPr>
        <p:txBody>
          <a:bodyPr wrap="square">
            <a:spAutoFit/>
          </a:bodyPr>
          <a:lstStyle/>
          <a:p>
            <a:pPr algn="just"/>
            <a:r>
              <a:rPr lang="es-ES" b="1" i="0" dirty="0">
                <a:solidFill>
                  <a:srgbClr val="FF0000"/>
                </a:solidFill>
                <a:effectLst/>
                <a:latin typeface="Arial" panose="020B0604020202020204" pitchFamily="34" charset="0"/>
              </a:rPr>
              <a:t>2. Presentar al Consejo de Gobierno la solicitud de declaratoria de importancia estratégica con el cumplimiento de los requisitos establecidos por la normativa vigente.</a:t>
            </a:r>
          </a:p>
        </p:txBody>
      </p:sp>
    </p:spTree>
    <p:extLst>
      <p:ext uri="{BB962C8B-B14F-4D97-AF65-F5344CB8AC3E}">
        <p14:creationId xmlns:p14="http://schemas.microsoft.com/office/powerpoint/2010/main" val="288630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1439056" y="3160465"/>
            <a:ext cx="4769483" cy="519572"/>
          </a:xfrm>
          <a:custGeom>
            <a:avLst/>
            <a:gdLst/>
            <a:ahLst/>
            <a:cxnLst/>
            <a:rect l="l" t="t" r="r" b="b"/>
            <a:pathLst>
              <a:path w="24425" h="2919" extrusionOk="0">
                <a:moveTo>
                  <a:pt x="0" y="0"/>
                </a:moveTo>
                <a:lnTo>
                  <a:pt x="0" y="2918"/>
                </a:lnTo>
                <a:lnTo>
                  <a:pt x="24425" y="2918"/>
                </a:lnTo>
                <a:lnTo>
                  <a:pt x="2442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7" name="Google Shape;117;p17"/>
          <p:cNvSpPr txBox="1"/>
          <p:nvPr/>
        </p:nvSpPr>
        <p:spPr>
          <a:xfrm>
            <a:off x="2472214" y="3086291"/>
            <a:ext cx="2487200" cy="668000"/>
          </a:xfrm>
          <a:prstGeom prst="rect">
            <a:avLst/>
          </a:prstGeom>
          <a:noFill/>
          <a:ln>
            <a:noFill/>
          </a:ln>
        </p:spPr>
        <p:txBody>
          <a:bodyPr spcFirstLastPara="1" wrap="square" lIns="121900" tIns="121900" rIns="121900" bIns="121900" anchor="t" anchorCtr="0">
            <a:noAutofit/>
          </a:bodyPr>
          <a:lstStyle/>
          <a:p>
            <a:pPr algn="ctr">
              <a:lnSpc>
                <a:spcPct val="115000"/>
              </a:lnSpc>
              <a:buClr>
                <a:schemeClr val="dk1"/>
              </a:buClr>
              <a:buSzPts val="1100"/>
            </a:pPr>
            <a:r>
              <a:rPr lang="en" sz="2400" b="1" dirty="0">
                <a:solidFill>
                  <a:schemeClr val="lt1"/>
                </a:solidFill>
                <a:ea typeface="Fira Sans"/>
                <a:cs typeface="Fira Sans"/>
                <a:sym typeface="Fira Sans"/>
              </a:rPr>
              <a:t>ORDINARIAS</a:t>
            </a:r>
            <a:endParaRPr sz="2400" b="1" dirty="0">
              <a:solidFill>
                <a:schemeClr val="lt1"/>
              </a:solidFill>
              <a:ea typeface="Fira Sans"/>
              <a:cs typeface="Fira Sans"/>
              <a:sym typeface="Fira Sans"/>
            </a:endParaRPr>
          </a:p>
          <a:p>
            <a:pPr algn="ctr">
              <a:lnSpc>
                <a:spcPct val="115000"/>
              </a:lnSpc>
              <a:spcBef>
                <a:spcPts val="2133"/>
              </a:spcBef>
              <a:spcAft>
                <a:spcPts val="2133"/>
              </a:spcAft>
            </a:pPr>
            <a:endParaRPr sz="2400" b="1" dirty="0">
              <a:solidFill>
                <a:srgbClr val="FFFFFF"/>
              </a:solidFill>
              <a:ea typeface="Fira Sans"/>
              <a:cs typeface="Fira Sans"/>
              <a:sym typeface="Fira Sans"/>
            </a:endParaRPr>
          </a:p>
        </p:txBody>
      </p:sp>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162071"/>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DECLARATORIA DE IMPORTANCIA ESTRATÉGICA</a:t>
            </a: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763864" y="816263"/>
            <a:ext cx="10860948" cy="13636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t>Artículo 20. </a:t>
            </a:r>
            <a:r>
              <a:rPr lang="es-ES" sz="2000" dirty="0"/>
              <a:t>Cuando se requiera solicitar la declaratoria de importancia estratégica ante el Consejo de Gobierno Distrital para el trámite de </a:t>
            </a:r>
            <a:r>
              <a:rPr lang="es-ES" sz="2000" b="1" dirty="0"/>
              <a:t>vigencias futuras ordinarias que excedan el período de mandato</a:t>
            </a:r>
            <a:r>
              <a:rPr lang="es-ES" sz="2000" dirty="0"/>
              <a:t>, la respectiva Secretaría de Despacho, Cabeza de Sector, en coordinación con la entidad que ejecutará las vigencias futuras, deberán cumplir los siguientes requisitos:</a:t>
            </a:r>
            <a:endParaRPr lang="es-CO" sz="2400" dirty="0"/>
          </a:p>
        </p:txBody>
      </p:sp>
      <p:sp>
        <p:nvSpPr>
          <p:cNvPr id="27" name="Google Shape;124;p17">
            <a:extLst>
              <a:ext uri="{FF2B5EF4-FFF2-40B4-BE49-F238E27FC236}">
                <a16:creationId xmlns:a16="http://schemas.microsoft.com/office/drawing/2014/main" id="{C16FB376-6F8E-42AF-81D2-3833AB9A9886}"/>
              </a:ext>
            </a:extLst>
          </p:cNvPr>
          <p:cNvSpPr txBox="1"/>
          <p:nvPr/>
        </p:nvSpPr>
        <p:spPr>
          <a:xfrm>
            <a:off x="4098999" y="4094724"/>
            <a:ext cx="1837600" cy="101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600" dirty="0">
                <a:solidFill>
                  <a:srgbClr val="FFFFFF"/>
                </a:solidFill>
                <a:ea typeface="Fira Sans"/>
                <a:cs typeface="Fira Sans"/>
                <a:sym typeface="Fira Sans"/>
              </a:rPr>
              <a:t>Saturn is the ringed planet and a gas giant</a:t>
            </a:r>
            <a:endParaRPr sz="1600" dirty="0">
              <a:solidFill>
                <a:srgbClr val="FFFFFF"/>
              </a:solidFill>
              <a:ea typeface="Fira Sans"/>
              <a:cs typeface="Fira Sans"/>
              <a:sym typeface="Fira Sans"/>
            </a:endParaRPr>
          </a:p>
        </p:txBody>
      </p:sp>
      <p:sp>
        <p:nvSpPr>
          <p:cNvPr id="28" name="Google Shape;114;p17">
            <a:extLst>
              <a:ext uri="{FF2B5EF4-FFF2-40B4-BE49-F238E27FC236}">
                <a16:creationId xmlns:a16="http://schemas.microsoft.com/office/drawing/2014/main" id="{42AEFB29-B4D4-4B0B-87E8-E6EAFF3656A0}"/>
              </a:ext>
            </a:extLst>
          </p:cNvPr>
          <p:cNvSpPr/>
          <p:nvPr/>
        </p:nvSpPr>
        <p:spPr>
          <a:xfrm>
            <a:off x="1439056" y="3946246"/>
            <a:ext cx="4769483" cy="668000"/>
          </a:xfrm>
          <a:custGeom>
            <a:avLst/>
            <a:gdLst/>
            <a:ahLst/>
            <a:cxnLst/>
            <a:rect l="l" t="t" r="r" b="b"/>
            <a:pathLst>
              <a:path w="11022" h="7098" extrusionOk="0">
                <a:moveTo>
                  <a:pt x="1" y="1"/>
                </a:moveTo>
                <a:lnTo>
                  <a:pt x="1" y="7097"/>
                </a:lnTo>
                <a:lnTo>
                  <a:pt x="11021" y="7097"/>
                </a:lnTo>
                <a:lnTo>
                  <a:pt x="1102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 name="Google Shape;120;p17">
            <a:extLst>
              <a:ext uri="{FF2B5EF4-FFF2-40B4-BE49-F238E27FC236}">
                <a16:creationId xmlns:a16="http://schemas.microsoft.com/office/drawing/2014/main" id="{B2808B4B-7330-4C7F-BC9B-A181A45F9D83}"/>
              </a:ext>
            </a:extLst>
          </p:cNvPr>
          <p:cNvSpPr txBox="1"/>
          <p:nvPr/>
        </p:nvSpPr>
        <p:spPr>
          <a:xfrm>
            <a:off x="1554402" y="3873724"/>
            <a:ext cx="4538790" cy="635208"/>
          </a:xfrm>
          <a:prstGeom prst="rect">
            <a:avLst/>
          </a:prstGeom>
          <a:noFill/>
          <a:ln>
            <a:noFill/>
          </a:ln>
        </p:spPr>
        <p:txBody>
          <a:bodyPr spcFirstLastPara="1" wrap="square" lIns="121900" tIns="121900" rIns="121900" bIns="121900" anchor="t" anchorCtr="0">
            <a:noAutofit/>
          </a:bodyPr>
          <a:lstStyle/>
          <a:p>
            <a:pPr algn="ctr"/>
            <a:r>
              <a:rPr lang="es-ES" b="1" dirty="0">
                <a:solidFill>
                  <a:srgbClr val="FFFFFF"/>
                </a:solidFill>
                <a:ea typeface="Fira Sans"/>
                <a:cs typeface="Fira Sans"/>
                <a:sym typeface="Fira Sans"/>
              </a:rPr>
              <a:t>Declaratoria de importancia estratégica </a:t>
            </a:r>
          </a:p>
          <a:p>
            <a:pPr algn="ctr"/>
            <a:r>
              <a:rPr lang="es-ES" b="1" u="sng" dirty="0">
                <a:solidFill>
                  <a:srgbClr val="FFFFFF"/>
                </a:solidFill>
                <a:ea typeface="Fira Sans"/>
                <a:cs typeface="Fira Sans"/>
                <a:sym typeface="Fira Sans"/>
              </a:rPr>
              <a:t>Consejo de Gobierno</a:t>
            </a:r>
            <a:endParaRPr sz="1600" b="1" dirty="0">
              <a:solidFill>
                <a:srgbClr val="FFFFFF"/>
              </a:solidFill>
              <a:ea typeface="Fira Sans"/>
              <a:cs typeface="Fira Sans"/>
              <a:sym typeface="Fira Sans"/>
            </a:endParaRPr>
          </a:p>
        </p:txBody>
      </p:sp>
      <p:sp>
        <p:nvSpPr>
          <p:cNvPr id="34" name="CuadroTexto 33">
            <a:extLst>
              <a:ext uri="{FF2B5EF4-FFF2-40B4-BE49-F238E27FC236}">
                <a16:creationId xmlns:a16="http://schemas.microsoft.com/office/drawing/2014/main" id="{A8A3180C-A8FC-44E4-8963-1AE5DA2D7E52}"/>
              </a:ext>
            </a:extLst>
          </p:cNvPr>
          <p:cNvSpPr txBox="1"/>
          <p:nvPr/>
        </p:nvSpPr>
        <p:spPr>
          <a:xfrm>
            <a:off x="1481415" y="4827443"/>
            <a:ext cx="47046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800" dirty="0">
                <a:solidFill>
                  <a:schemeClr val="tx1"/>
                </a:solidFill>
                <a:ea typeface="Fira Sans"/>
                <a:cs typeface="Fira Sans"/>
                <a:sym typeface="Fira Sans"/>
              </a:rPr>
              <a:t>Radicar solicitud en Secretaría Privada</a:t>
            </a:r>
            <a:endParaRPr lang="es-CO" dirty="0">
              <a:solidFill>
                <a:schemeClr val="tx1"/>
              </a:solidFill>
            </a:endParaRPr>
          </a:p>
        </p:txBody>
      </p:sp>
      <p:sp>
        <p:nvSpPr>
          <p:cNvPr id="36" name="CuadroTexto 35">
            <a:extLst>
              <a:ext uri="{FF2B5EF4-FFF2-40B4-BE49-F238E27FC236}">
                <a16:creationId xmlns:a16="http://schemas.microsoft.com/office/drawing/2014/main" id="{126B77FF-37DD-4164-9381-6D2223F69F82}"/>
              </a:ext>
            </a:extLst>
          </p:cNvPr>
          <p:cNvSpPr txBox="1"/>
          <p:nvPr/>
        </p:nvSpPr>
        <p:spPr>
          <a:xfrm>
            <a:off x="1464482" y="5409972"/>
            <a:ext cx="47271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800" dirty="0">
                <a:solidFill>
                  <a:schemeClr val="tx1"/>
                </a:solidFill>
                <a:ea typeface="Fira Sans"/>
                <a:cs typeface="Fira Sans"/>
                <a:sym typeface="Fira Sans"/>
              </a:rPr>
              <a:t>Parámetros</a:t>
            </a:r>
            <a:endParaRPr lang="es-CO" dirty="0">
              <a:solidFill>
                <a:schemeClr val="tx1"/>
              </a:solidFill>
            </a:endParaRPr>
          </a:p>
        </p:txBody>
      </p:sp>
      <p:sp>
        <p:nvSpPr>
          <p:cNvPr id="17" name="CuadroTexto 16">
            <a:extLst>
              <a:ext uri="{FF2B5EF4-FFF2-40B4-BE49-F238E27FC236}">
                <a16:creationId xmlns:a16="http://schemas.microsoft.com/office/drawing/2014/main" id="{8BF3D9D1-B371-4CEA-AE84-AF175A7B77B2}"/>
              </a:ext>
            </a:extLst>
          </p:cNvPr>
          <p:cNvSpPr txBox="1"/>
          <p:nvPr/>
        </p:nvSpPr>
        <p:spPr>
          <a:xfrm>
            <a:off x="763864" y="2351879"/>
            <a:ext cx="10759358" cy="369332"/>
          </a:xfrm>
          <a:prstGeom prst="rect">
            <a:avLst/>
          </a:prstGeom>
          <a:noFill/>
        </p:spPr>
        <p:txBody>
          <a:bodyPr wrap="square">
            <a:spAutoFit/>
          </a:bodyPr>
          <a:lstStyle/>
          <a:p>
            <a:pPr algn="just"/>
            <a:r>
              <a:rPr lang="es-ES" b="1" i="0" dirty="0">
                <a:solidFill>
                  <a:srgbClr val="FF0000"/>
                </a:solidFill>
                <a:effectLst/>
                <a:latin typeface="Arial" panose="020B0604020202020204" pitchFamily="34" charset="0"/>
              </a:rPr>
              <a:t>3. Presentar </a:t>
            </a:r>
            <a:r>
              <a:rPr lang="es-ES" b="1" dirty="0">
                <a:solidFill>
                  <a:srgbClr val="FF0000"/>
                </a:solidFill>
                <a:latin typeface="Arial" panose="020B0604020202020204" pitchFamily="34" charset="0"/>
              </a:rPr>
              <a:t>el proyecto relacionado, con al menos los siguientes parámetros:</a:t>
            </a:r>
            <a:endParaRPr lang="es-ES" b="1" i="0" dirty="0">
              <a:solidFill>
                <a:srgbClr val="FF0000"/>
              </a:solidFill>
              <a:effectLst/>
              <a:latin typeface="Arial" panose="020B0604020202020204" pitchFamily="34" charset="0"/>
            </a:endParaRPr>
          </a:p>
        </p:txBody>
      </p:sp>
      <p:sp>
        <p:nvSpPr>
          <p:cNvPr id="13" name="CuadroTexto 12">
            <a:extLst>
              <a:ext uri="{FF2B5EF4-FFF2-40B4-BE49-F238E27FC236}">
                <a16:creationId xmlns:a16="http://schemas.microsoft.com/office/drawing/2014/main" id="{0AFD3A35-634D-4FD7-B7DA-D3B23533CDAD}"/>
              </a:ext>
            </a:extLst>
          </p:cNvPr>
          <p:cNvSpPr txBox="1"/>
          <p:nvPr/>
        </p:nvSpPr>
        <p:spPr>
          <a:xfrm>
            <a:off x="1492296" y="6046383"/>
            <a:ext cx="47271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dirty="0">
                <a:solidFill>
                  <a:schemeClr val="tx1"/>
                </a:solidFill>
                <a:sym typeface="Fira Sans"/>
              </a:rPr>
              <a:t>Acta o certificación del Consejo de Gobierno</a:t>
            </a:r>
            <a:endParaRPr lang="es-CO" dirty="0">
              <a:solidFill>
                <a:schemeClr val="tx1"/>
              </a:solidFill>
            </a:endParaRPr>
          </a:p>
        </p:txBody>
      </p:sp>
      <p:sp>
        <p:nvSpPr>
          <p:cNvPr id="14" name="Rectangle 1">
            <a:extLst>
              <a:ext uri="{FF2B5EF4-FFF2-40B4-BE49-F238E27FC236}">
                <a16:creationId xmlns:a16="http://schemas.microsoft.com/office/drawing/2014/main" id="{170B5DEE-FD32-48F3-B656-BB48863A58A5}"/>
              </a:ext>
            </a:extLst>
          </p:cNvPr>
          <p:cNvSpPr>
            <a:spLocks noChangeArrowheads="1"/>
          </p:cNvSpPr>
          <p:nvPr/>
        </p:nvSpPr>
        <p:spPr bwMode="auto">
          <a:xfrm>
            <a:off x="6675968" y="3086291"/>
            <a:ext cx="5372099"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mj-lt"/>
              <a:buAutoNum type="arabicPeriod"/>
            </a:pPr>
            <a:r>
              <a:rPr lang="es-ES" sz="1700" dirty="0">
                <a:latin typeface="+mn-lt"/>
              </a:rPr>
              <a:t>Identificación del proyecto.</a:t>
            </a:r>
          </a:p>
          <a:p>
            <a:pPr marL="342900" indent="-342900">
              <a:buFont typeface="+mj-lt"/>
              <a:buAutoNum type="arabicPeriod"/>
            </a:pPr>
            <a:r>
              <a:rPr lang="es-ES" sz="1700" dirty="0">
                <a:latin typeface="+mn-lt"/>
              </a:rPr>
              <a:t>Descripción detallada del proyecto.</a:t>
            </a:r>
          </a:p>
          <a:p>
            <a:pPr marL="342900" indent="-342900">
              <a:buFont typeface="+mj-lt"/>
              <a:buAutoNum type="arabicPeriod"/>
            </a:pPr>
            <a:r>
              <a:rPr lang="es-ES" sz="1700" dirty="0">
                <a:latin typeface="+mn-lt"/>
              </a:rPr>
              <a:t>Identificación de la población afectada.</a:t>
            </a:r>
          </a:p>
          <a:p>
            <a:pPr marL="342900" indent="-342900">
              <a:buFont typeface="+mj-lt"/>
              <a:buAutoNum type="arabicPeriod"/>
            </a:pPr>
            <a:r>
              <a:rPr lang="es-ES" sz="1700" dirty="0">
                <a:latin typeface="+mn-lt"/>
              </a:rPr>
              <a:t>Diagnóstico del problema o situación a   resolver a través del proyecto.</a:t>
            </a:r>
          </a:p>
          <a:p>
            <a:pPr marL="342900" indent="-342900">
              <a:buAutoNum type="arabicPeriod" startAt="5"/>
            </a:pPr>
            <a:r>
              <a:rPr lang="es-ES" sz="1700" dirty="0">
                <a:latin typeface="+mn-lt"/>
              </a:rPr>
              <a:t>Fases, con cronograma y costos de ejecución del   proyecto, incluyendo sus fuentes de financiación</a:t>
            </a:r>
          </a:p>
          <a:p>
            <a:pPr marL="342900" indent="-342900">
              <a:buAutoNum type="arabicPeriod" startAt="5"/>
            </a:pPr>
            <a:r>
              <a:rPr lang="es-ES" sz="1700" dirty="0">
                <a:latin typeface="+mn-lt"/>
              </a:rPr>
              <a:t>Valoración técnica, económica, financiera, jurídica, ambiental y social del proyecto.</a:t>
            </a:r>
          </a:p>
          <a:p>
            <a:pPr marL="342900" indent="-342900">
              <a:buAutoNum type="arabicPeriod" startAt="5"/>
            </a:pPr>
            <a:r>
              <a:rPr lang="es-ES" sz="1700" dirty="0">
                <a:latin typeface="+mn-lt"/>
              </a:rPr>
              <a:t>Identificación de posibles riesgos y amenazas que puedan afectar la ejecución del proyecto.</a:t>
            </a:r>
          </a:p>
        </p:txBody>
      </p:sp>
    </p:spTree>
    <p:extLst>
      <p:ext uri="{BB962C8B-B14F-4D97-AF65-F5344CB8AC3E}">
        <p14:creationId xmlns:p14="http://schemas.microsoft.com/office/powerpoint/2010/main" val="287872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1439056" y="2729540"/>
            <a:ext cx="4769483" cy="519572"/>
          </a:xfrm>
          <a:custGeom>
            <a:avLst/>
            <a:gdLst/>
            <a:ahLst/>
            <a:cxnLst/>
            <a:rect l="l" t="t" r="r" b="b"/>
            <a:pathLst>
              <a:path w="24425" h="2919" extrusionOk="0">
                <a:moveTo>
                  <a:pt x="0" y="0"/>
                </a:moveTo>
                <a:lnTo>
                  <a:pt x="0" y="2918"/>
                </a:lnTo>
                <a:lnTo>
                  <a:pt x="24425" y="2918"/>
                </a:lnTo>
                <a:lnTo>
                  <a:pt x="24425" y="0"/>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17" name="Google Shape;117;p17"/>
          <p:cNvSpPr txBox="1"/>
          <p:nvPr/>
        </p:nvSpPr>
        <p:spPr>
          <a:xfrm>
            <a:off x="2472214" y="2655366"/>
            <a:ext cx="2487200" cy="668000"/>
          </a:xfrm>
          <a:prstGeom prst="rect">
            <a:avLst/>
          </a:prstGeom>
          <a:noFill/>
          <a:ln>
            <a:noFill/>
          </a:ln>
        </p:spPr>
        <p:txBody>
          <a:bodyPr spcFirstLastPara="1" wrap="square" lIns="121900" tIns="121900" rIns="121900" bIns="121900" anchor="t" anchorCtr="0">
            <a:noAutofit/>
          </a:bodyPr>
          <a:lstStyle/>
          <a:p>
            <a:pPr algn="ctr">
              <a:lnSpc>
                <a:spcPct val="115000"/>
              </a:lnSpc>
              <a:buClr>
                <a:schemeClr val="dk1"/>
              </a:buClr>
              <a:buSzPts val="1100"/>
            </a:pPr>
            <a:r>
              <a:rPr lang="es-CO" sz="2400" b="1" dirty="0">
                <a:solidFill>
                  <a:schemeClr val="lt1"/>
                </a:solidFill>
                <a:ea typeface="Fira Sans"/>
                <a:cs typeface="Fira Sans"/>
                <a:sym typeface="Fira Sans"/>
              </a:rPr>
              <a:t>EXCEPCIONALES</a:t>
            </a:r>
            <a:endParaRPr sz="2400" b="1" dirty="0">
              <a:solidFill>
                <a:schemeClr val="lt1"/>
              </a:solidFill>
              <a:ea typeface="Fira Sans"/>
              <a:cs typeface="Fira Sans"/>
              <a:sym typeface="Fira Sans"/>
            </a:endParaRPr>
          </a:p>
          <a:p>
            <a:pPr algn="ctr">
              <a:lnSpc>
                <a:spcPct val="115000"/>
              </a:lnSpc>
              <a:spcBef>
                <a:spcPts val="2133"/>
              </a:spcBef>
              <a:spcAft>
                <a:spcPts val="2133"/>
              </a:spcAft>
            </a:pPr>
            <a:endParaRPr sz="2400" b="1" dirty="0">
              <a:solidFill>
                <a:srgbClr val="FFFFFF"/>
              </a:solidFill>
              <a:ea typeface="Fira Sans"/>
              <a:cs typeface="Fira Sans"/>
              <a:sym typeface="Fira Sans"/>
            </a:endParaRPr>
          </a:p>
        </p:txBody>
      </p:sp>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162071"/>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DECLARATORIA DE IMPORTANCIA ESTRATÉGICA</a:t>
            </a: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763864" y="816264"/>
            <a:ext cx="10860948" cy="12217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t>Artículo 20. </a:t>
            </a:r>
            <a:r>
              <a:rPr lang="es-ES" sz="2800" b="1" u="sng" dirty="0"/>
              <a:t>Parágrafo:</a:t>
            </a:r>
            <a:r>
              <a:rPr lang="es-ES" sz="2800" b="1" dirty="0"/>
              <a:t> </a:t>
            </a:r>
            <a:r>
              <a:rPr lang="es-ES" sz="2400" b="0" i="0" dirty="0">
                <a:solidFill>
                  <a:srgbClr val="333333"/>
                </a:solidFill>
                <a:effectLst/>
              </a:rPr>
              <a:t>Para la declaración de importancia estratégica de las </a:t>
            </a:r>
            <a:r>
              <a:rPr lang="es-ES" sz="2400" b="1" i="0" dirty="0">
                <a:solidFill>
                  <a:srgbClr val="333333"/>
                </a:solidFill>
                <a:effectLst/>
              </a:rPr>
              <a:t>vigencias futuras excepcionales </a:t>
            </a:r>
            <a:r>
              <a:rPr lang="es-ES" sz="2400" b="0" i="0" dirty="0">
                <a:solidFill>
                  <a:srgbClr val="333333"/>
                </a:solidFill>
                <a:effectLst/>
              </a:rPr>
              <a:t>para entidades territoriales, se deberán cumplir los requisitos establecidos por el Decreto Nacional </a:t>
            </a:r>
            <a:r>
              <a:rPr lang="es-ES" sz="2400" b="0" i="0" dirty="0">
                <a:solidFill>
                  <a:schemeClr val="tx1"/>
                </a:solidFill>
                <a:effectLst/>
              </a:rPr>
              <a:t>1068 </a:t>
            </a:r>
            <a:r>
              <a:rPr lang="es-ES" sz="2400" b="0" i="0" dirty="0">
                <a:solidFill>
                  <a:srgbClr val="333333"/>
                </a:solidFill>
                <a:effectLst/>
              </a:rPr>
              <a:t>de 2015.</a:t>
            </a:r>
            <a:endParaRPr lang="es-CO" sz="2400" dirty="0"/>
          </a:p>
        </p:txBody>
      </p:sp>
      <p:sp>
        <p:nvSpPr>
          <p:cNvPr id="18" name="CuadroTexto 17">
            <a:extLst>
              <a:ext uri="{FF2B5EF4-FFF2-40B4-BE49-F238E27FC236}">
                <a16:creationId xmlns:a16="http://schemas.microsoft.com/office/drawing/2014/main" id="{606E1562-5A5C-4A83-8376-5D17CF8DAE68}"/>
              </a:ext>
            </a:extLst>
          </p:cNvPr>
          <p:cNvSpPr txBox="1"/>
          <p:nvPr/>
        </p:nvSpPr>
        <p:spPr>
          <a:xfrm>
            <a:off x="6667501" y="2749054"/>
            <a:ext cx="495731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CO" sz="2400" dirty="0"/>
              <a:t>Presentar solicitud de Aval Fiscal:</a:t>
            </a:r>
          </a:p>
        </p:txBody>
      </p:sp>
      <p:sp>
        <p:nvSpPr>
          <p:cNvPr id="19" name="Rectangle 1">
            <a:extLst>
              <a:ext uri="{FF2B5EF4-FFF2-40B4-BE49-F238E27FC236}">
                <a16:creationId xmlns:a16="http://schemas.microsoft.com/office/drawing/2014/main" id="{998DC728-201B-4581-A484-4F65C66B531E}"/>
              </a:ext>
            </a:extLst>
          </p:cNvPr>
          <p:cNvSpPr>
            <a:spLocks noChangeArrowheads="1"/>
          </p:cNvSpPr>
          <p:nvPr/>
        </p:nvSpPr>
        <p:spPr bwMode="auto">
          <a:xfrm>
            <a:off x="6667501" y="3528315"/>
            <a:ext cx="45553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mj-lt"/>
              <a:buAutoNum type="arabicPeriod"/>
            </a:pPr>
            <a:r>
              <a:rPr lang="es-ES" dirty="0">
                <a:latin typeface="+mn-lt"/>
              </a:rPr>
              <a:t>Solicitud firmada por representante legal </a:t>
            </a:r>
          </a:p>
          <a:p>
            <a:pPr marL="342900" indent="-342900" algn="just">
              <a:buFont typeface="+mj-lt"/>
              <a:buAutoNum type="arabicPeriod"/>
            </a:pPr>
            <a:r>
              <a:rPr lang="es-ES" dirty="0">
                <a:latin typeface="+mn-lt"/>
              </a:rPr>
              <a:t>Documento debe contener flujos de VF, fuentes de financiación, objeto, entre otros aspectos.</a:t>
            </a:r>
            <a:endParaRPr lang="es-ES" dirty="0">
              <a:solidFill>
                <a:srgbClr val="FF0000"/>
              </a:solidFill>
              <a:latin typeface="+mn-lt"/>
            </a:endParaRPr>
          </a:p>
          <a:p>
            <a:pPr marL="342900" indent="-342900" algn="just">
              <a:buFont typeface="+mj-lt"/>
              <a:buAutoNum type="arabicPeriod"/>
            </a:pPr>
            <a:r>
              <a:rPr lang="es-ES" dirty="0">
                <a:latin typeface="+mn-lt"/>
              </a:rPr>
              <a:t>Certificación de proyectos de inversión de la SDP </a:t>
            </a:r>
          </a:p>
        </p:txBody>
      </p:sp>
      <p:sp>
        <p:nvSpPr>
          <p:cNvPr id="24" name="Google Shape;113;p17">
            <a:extLst>
              <a:ext uri="{FF2B5EF4-FFF2-40B4-BE49-F238E27FC236}">
                <a16:creationId xmlns:a16="http://schemas.microsoft.com/office/drawing/2014/main" id="{20AA6116-7141-4DB9-8B06-983579A57CFF}"/>
              </a:ext>
            </a:extLst>
          </p:cNvPr>
          <p:cNvSpPr/>
          <p:nvPr/>
        </p:nvSpPr>
        <p:spPr>
          <a:xfrm>
            <a:off x="1466119" y="3530688"/>
            <a:ext cx="4660089" cy="668000"/>
          </a:xfrm>
          <a:custGeom>
            <a:avLst/>
            <a:gdLst/>
            <a:ahLst/>
            <a:cxnLst/>
            <a:rect l="l" t="t" r="r" b="b"/>
            <a:pathLst>
              <a:path w="11022" h="7098" extrusionOk="0">
                <a:moveTo>
                  <a:pt x="0" y="1"/>
                </a:moveTo>
                <a:lnTo>
                  <a:pt x="0" y="7097"/>
                </a:lnTo>
                <a:lnTo>
                  <a:pt x="11021" y="7097"/>
                </a:lnTo>
                <a:lnTo>
                  <a:pt x="11021"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5" name="Google Shape;119;p17">
            <a:extLst>
              <a:ext uri="{FF2B5EF4-FFF2-40B4-BE49-F238E27FC236}">
                <a16:creationId xmlns:a16="http://schemas.microsoft.com/office/drawing/2014/main" id="{890FC62B-160B-416D-899C-47E04E2E9859}"/>
              </a:ext>
            </a:extLst>
          </p:cNvPr>
          <p:cNvSpPr txBox="1"/>
          <p:nvPr/>
        </p:nvSpPr>
        <p:spPr>
          <a:xfrm>
            <a:off x="1602396" y="3605428"/>
            <a:ext cx="4411273" cy="101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2000" b="1" dirty="0">
                <a:solidFill>
                  <a:srgbClr val="FFFFFF"/>
                </a:solidFill>
                <a:ea typeface="Fira Sans"/>
                <a:cs typeface="Fira Sans"/>
                <a:sym typeface="Fira Sans"/>
              </a:rPr>
              <a:t>Aval Fiscal </a:t>
            </a:r>
            <a:r>
              <a:rPr lang="en" sz="2000" b="1" u="sng" dirty="0">
                <a:solidFill>
                  <a:srgbClr val="FFFFFF"/>
                </a:solidFill>
                <a:ea typeface="Fira Sans"/>
                <a:cs typeface="Fira Sans"/>
                <a:sym typeface="Fira Sans"/>
              </a:rPr>
              <a:t>Confis Distrial</a:t>
            </a:r>
            <a:endParaRPr lang="en" sz="2000" u="sng" dirty="0">
              <a:ea typeface="Fira Sans"/>
              <a:cs typeface="Fira Sans"/>
              <a:sym typeface="Fira Sans"/>
            </a:endParaRPr>
          </a:p>
        </p:txBody>
      </p:sp>
      <p:sp>
        <p:nvSpPr>
          <p:cNvPr id="26" name="CuadroTexto 25">
            <a:extLst>
              <a:ext uri="{FF2B5EF4-FFF2-40B4-BE49-F238E27FC236}">
                <a16:creationId xmlns:a16="http://schemas.microsoft.com/office/drawing/2014/main" id="{57495B3F-F55B-4910-9CC3-4B6C0E2DFB2F}"/>
              </a:ext>
            </a:extLst>
          </p:cNvPr>
          <p:cNvSpPr txBox="1"/>
          <p:nvPr/>
        </p:nvSpPr>
        <p:spPr>
          <a:xfrm>
            <a:off x="1483603" y="4358707"/>
            <a:ext cx="4660089"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 sz="1800" dirty="0">
                <a:ea typeface="Fira Sans"/>
                <a:cs typeface="Fira Sans"/>
                <a:sym typeface="Fira Sans"/>
              </a:rPr>
              <a:t>Radicar solicitud en SDP- SDH*</a:t>
            </a:r>
            <a:endParaRPr lang="es-CO" dirty="0"/>
          </a:p>
        </p:txBody>
      </p:sp>
      <p:sp>
        <p:nvSpPr>
          <p:cNvPr id="30" name="CuadroTexto 29">
            <a:extLst>
              <a:ext uri="{FF2B5EF4-FFF2-40B4-BE49-F238E27FC236}">
                <a16:creationId xmlns:a16="http://schemas.microsoft.com/office/drawing/2014/main" id="{50C32D07-6155-471C-8B75-60C30AFB7F9F}"/>
              </a:ext>
            </a:extLst>
          </p:cNvPr>
          <p:cNvSpPr txBox="1"/>
          <p:nvPr/>
        </p:nvSpPr>
        <p:spPr>
          <a:xfrm>
            <a:off x="1483602" y="4970550"/>
            <a:ext cx="4642605" cy="37919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 sz="1800" dirty="0">
                <a:solidFill>
                  <a:schemeClr val="tx1"/>
                </a:solidFill>
                <a:ea typeface="Fira Sans"/>
                <a:cs typeface="Fira Sans"/>
                <a:sym typeface="Fira Sans"/>
              </a:rPr>
              <a:t>Parámetros</a:t>
            </a:r>
            <a:endParaRPr lang="es-CO" dirty="0">
              <a:solidFill>
                <a:schemeClr val="tx1"/>
              </a:solidFill>
            </a:endParaRPr>
          </a:p>
        </p:txBody>
      </p:sp>
      <p:sp>
        <p:nvSpPr>
          <p:cNvPr id="33" name="CuadroTexto 32">
            <a:extLst>
              <a:ext uri="{FF2B5EF4-FFF2-40B4-BE49-F238E27FC236}">
                <a16:creationId xmlns:a16="http://schemas.microsoft.com/office/drawing/2014/main" id="{0F0F7ABE-866A-44C1-A23A-2ABA63383678}"/>
              </a:ext>
            </a:extLst>
          </p:cNvPr>
          <p:cNvSpPr txBox="1"/>
          <p:nvPr/>
        </p:nvSpPr>
        <p:spPr>
          <a:xfrm>
            <a:off x="1515135" y="5679756"/>
            <a:ext cx="4642605" cy="37919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CO" dirty="0">
                <a:solidFill>
                  <a:schemeClr val="tx1"/>
                </a:solidFill>
              </a:rPr>
              <a:t>Comunicado de la ST </a:t>
            </a:r>
            <a:r>
              <a:rPr lang="es-CO" dirty="0" err="1">
                <a:solidFill>
                  <a:schemeClr val="tx1"/>
                </a:solidFill>
              </a:rPr>
              <a:t>Confis</a:t>
            </a:r>
            <a:r>
              <a:rPr lang="es-CO" dirty="0">
                <a:solidFill>
                  <a:schemeClr val="tx1"/>
                </a:solidFill>
              </a:rPr>
              <a:t> otorgando aval</a:t>
            </a:r>
          </a:p>
        </p:txBody>
      </p:sp>
      <p:sp>
        <p:nvSpPr>
          <p:cNvPr id="37" name="CuadroTexto 36">
            <a:extLst>
              <a:ext uri="{FF2B5EF4-FFF2-40B4-BE49-F238E27FC236}">
                <a16:creationId xmlns:a16="http://schemas.microsoft.com/office/drawing/2014/main" id="{37D5890E-E6A1-4852-9943-AB792AC43E7E}"/>
              </a:ext>
            </a:extLst>
          </p:cNvPr>
          <p:cNvSpPr txBox="1"/>
          <p:nvPr/>
        </p:nvSpPr>
        <p:spPr>
          <a:xfrm>
            <a:off x="6933950" y="6094412"/>
            <a:ext cx="3499945" cy="369332"/>
          </a:xfrm>
          <a:prstGeom prst="rect">
            <a:avLst/>
          </a:prstGeom>
          <a:noFill/>
        </p:spPr>
        <p:txBody>
          <a:bodyPr wrap="square" rtlCol="0">
            <a:spAutoFit/>
          </a:bodyPr>
          <a:lstStyle/>
          <a:p>
            <a:r>
              <a:rPr lang="es-CO" b="1" dirty="0"/>
              <a:t>* SDH emite concepto para </a:t>
            </a:r>
            <a:r>
              <a:rPr lang="es-CO" b="1" dirty="0" err="1"/>
              <a:t>Confis</a:t>
            </a:r>
            <a:r>
              <a:rPr lang="es-CO" b="1" dirty="0"/>
              <a:t> </a:t>
            </a:r>
          </a:p>
        </p:txBody>
      </p:sp>
    </p:spTree>
    <p:extLst>
      <p:ext uri="{BB962C8B-B14F-4D97-AF65-F5344CB8AC3E}">
        <p14:creationId xmlns:p14="http://schemas.microsoft.com/office/powerpoint/2010/main" val="239263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1117323" y="2577137"/>
            <a:ext cx="4769483" cy="519572"/>
          </a:xfrm>
          <a:custGeom>
            <a:avLst/>
            <a:gdLst/>
            <a:ahLst/>
            <a:cxnLst/>
            <a:rect l="l" t="t" r="r" b="b"/>
            <a:pathLst>
              <a:path w="24425" h="2919" extrusionOk="0">
                <a:moveTo>
                  <a:pt x="0" y="0"/>
                </a:moveTo>
                <a:lnTo>
                  <a:pt x="0" y="2918"/>
                </a:lnTo>
                <a:lnTo>
                  <a:pt x="24425" y="2918"/>
                </a:lnTo>
                <a:lnTo>
                  <a:pt x="24425" y="0"/>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17" name="Google Shape;117;p17"/>
          <p:cNvSpPr txBox="1"/>
          <p:nvPr/>
        </p:nvSpPr>
        <p:spPr>
          <a:xfrm>
            <a:off x="2150481" y="2502963"/>
            <a:ext cx="2487200" cy="668000"/>
          </a:xfrm>
          <a:prstGeom prst="rect">
            <a:avLst/>
          </a:prstGeom>
          <a:noFill/>
          <a:ln>
            <a:noFill/>
          </a:ln>
        </p:spPr>
        <p:txBody>
          <a:bodyPr spcFirstLastPara="1" wrap="square" lIns="121900" tIns="121900" rIns="121900" bIns="121900" anchor="t" anchorCtr="0">
            <a:noAutofit/>
          </a:bodyPr>
          <a:lstStyle/>
          <a:p>
            <a:pPr algn="ctr">
              <a:lnSpc>
                <a:spcPct val="115000"/>
              </a:lnSpc>
              <a:buClr>
                <a:schemeClr val="dk1"/>
              </a:buClr>
              <a:buSzPts val="1100"/>
            </a:pPr>
            <a:r>
              <a:rPr lang="es-CO" sz="2400" b="1" dirty="0">
                <a:solidFill>
                  <a:schemeClr val="lt1"/>
                </a:solidFill>
                <a:ea typeface="Fira Sans"/>
                <a:cs typeface="Fira Sans"/>
                <a:sym typeface="Fira Sans"/>
              </a:rPr>
              <a:t>EXCEPCIONALES</a:t>
            </a:r>
            <a:endParaRPr sz="2400" b="1" dirty="0">
              <a:solidFill>
                <a:schemeClr val="lt1"/>
              </a:solidFill>
              <a:ea typeface="Fira Sans"/>
              <a:cs typeface="Fira Sans"/>
              <a:sym typeface="Fira Sans"/>
            </a:endParaRPr>
          </a:p>
          <a:p>
            <a:pPr algn="ctr">
              <a:lnSpc>
                <a:spcPct val="115000"/>
              </a:lnSpc>
              <a:spcBef>
                <a:spcPts val="2133"/>
              </a:spcBef>
              <a:spcAft>
                <a:spcPts val="2133"/>
              </a:spcAft>
            </a:pPr>
            <a:endParaRPr sz="2400" b="1" dirty="0">
              <a:solidFill>
                <a:srgbClr val="FFFFFF"/>
              </a:solidFill>
              <a:ea typeface="Fira Sans"/>
              <a:cs typeface="Fira Sans"/>
              <a:sym typeface="Fira Sans"/>
            </a:endParaRPr>
          </a:p>
        </p:txBody>
      </p:sp>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162071"/>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DECLARATORIA DE IMPORTANCIA ESTRATÉGICA</a:t>
            </a:r>
          </a:p>
        </p:txBody>
      </p:sp>
      <p:sp>
        <p:nvSpPr>
          <p:cNvPr id="27" name="Google Shape;124;p17">
            <a:extLst>
              <a:ext uri="{FF2B5EF4-FFF2-40B4-BE49-F238E27FC236}">
                <a16:creationId xmlns:a16="http://schemas.microsoft.com/office/drawing/2014/main" id="{C16FB376-6F8E-42AF-81D2-3833AB9A9886}"/>
              </a:ext>
            </a:extLst>
          </p:cNvPr>
          <p:cNvSpPr txBox="1"/>
          <p:nvPr/>
        </p:nvSpPr>
        <p:spPr>
          <a:xfrm>
            <a:off x="3777266" y="3488627"/>
            <a:ext cx="1837600" cy="1015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600">
                <a:solidFill>
                  <a:srgbClr val="FFFFFF"/>
                </a:solidFill>
                <a:ea typeface="Fira Sans"/>
                <a:cs typeface="Fira Sans"/>
                <a:sym typeface="Fira Sans"/>
              </a:rPr>
              <a:t>Saturn is the ringed planet and a gas giant</a:t>
            </a:r>
            <a:endParaRPr sz="1600">
              <a:solidFill>
                <a:srgbClr val="FFFFFF"/>
              </a:solidFill>
              <a:ea typeface="Fira Sans"/>
              <a:cs typeface="Fira Sans"/>
              <a:sym typeface="Fira Sans"/>
            </a:endParaRPr>
          </a:p>
        </p:txBody>
      </p:sp>
      <p:sp>
        <p:nvSpPr>
          <p:cNvPr id="28" name="Google Shape;114;p17">
            <a:extLst>
              <a:ext uri="{FF2B5EF4-FFF2-40B4-BE49-F238E27FC236}">
                <a16:creationId xmlns:a16="http://schemas.microsoft.com/office/drawing/2014/main" id="{42AEFB29-B4D4-4B0B-87E8-E6EAFF3656A0}"/>
              </a:ext>
            </a:extLst>
          </p:cNvPr>
          <p:cNvSpPr/>
          <p:nvPr/>
        </p:nvSpPr>
        <p:spPr>
          <a:xfrm>
            <a:off x="1117323" y="3387908"/>
            <a:ext cx="4769484" cy="857335"/>
          </a:xfrm>
          <a:custGeom>
            <a:avLst/>
            <a:gdLst/>
            <a:ahLst/>
            <a:cxnLst/>
            <a:rect l="l" t="t" r="r" b="b"/>
            <a:pathLst>
              <a:path w="11022" h="7098" extrusionOk="0">
                <a:moveTo>
                  <a:pt x="1" y="1"/>
                </a:moveTo>
                <a:lnTo>
                  <a:pt x="1" y="7097"/>
                </a:lnTo>
                <a:lnTo>
                  <a:pt x="11021" y="7097"/>
                </a:lnTo>
                <a:lnTo>
                  <a:pt x="1102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 name="Google Shape;120;p17">
            <a:extLst>
              <a:ext uri="{FF2B5EF4-FFF2-40B4-BE49-F238E27FC236}">
                <a16:creationId xmlns:a16="http://schemas.microsoft.com/office/drawing/2014/main" id="{B2808B4B-7330-4C7F-BC9B-A181A45F9D83}"/>
              </a:ext>
            </a:extLst>
          </p:cNvPr>
          <p:cNvSpPr txBox="1"/>
          <p:nvPr/>
        </p:nvSpPr>
        <p:spPr>
          <a:xfrm>
            <a:off x="1117323" y="3431355"/>
            <a:ext cx="4618202" cy="1015200"/>
          </a:xfrm>
          <a:prstGeom prst="rect">
            <a:avLst/>
          </a:prstGeom>
          <a:noFill/>
          <a:ln>
            <a:noFill/>
          </a:ln>
        </p:spPr>
        <p:txBody>
          <a:bodyPr spcFirstLastPara="1" wrap="square" lIns="121900" tIns="121900" rIns="121900" bIns="121900" anchor="t" anchorCtr="0">
            <a:noAutofit/>
          </a:bodyPr>
          <a:lstStyle/>
          <a:p>
            <a:pPr algn="ctr"/>
            <a:r>
              <a:rPr lang="es-ES" b="1" dirty="0">
                <a:solidFill>
                  <a:srgbClr val="FFFFFF"/>
                </a:solidFill>
                <a:ea typeface="Fira Sans"/>
                <a:cs typeface="Fira Sans"/>
                <a:sym typeface="Fira Sans"/>
              </a:rPr>
              <a:t>Declaratoria de importancia estratégica </a:t>
            </a:r>
          </a:p>
          <a:p>
            <a:pPr algn="ctr"/>
            <a:r>
              <a:rPr lang="es-ES" b="1" u="sng" dirty="0">
                <a:solidFill>
                  <a:srgbClr val="FFFFFF"/>
                </a:solidFill>
                <a:ea typeface="Fira Sans"/>
                <a:cs typeface="Fira Sans"/>
                <a:sym typeface="Fira Sans"/>
              </a:rPr>
              <a:t>Consejo de Gobierno</a:t>
            </a:r>
          </a:p>
          <a:p>
            <a:pPr algn="ctr">
              <a:spcBef>
                <a:spcPts val="2133"/>
              </a:spcBef>
              <a:spcAft>
                <a:spcPts val="2133"/>
              </a:spcAft>
            </a:pPr>
            <a:endParaRPr sz="1600" b="1" dirty="0">
              <a:solidFill>
                <a:srgbClr val="FFFFFF"/>
              </a:solidFill>
              <a:ea typeface="Fira Sans"/>
              <a:cs typeface="Fira Sans"/>
              <a:sym typeface="Fira Sans"/>
            </a:endParaRPr>
          </a:p>
        </p:txBody>
      </p:sp>
      <p:sp>
        <p:nvSpPr>
          <p:cNvPr id="16" name="CuadroTexto 15">
            <a:extLst>
              <a:ext uri="{FF2B5EF4-FFF2-40B4-BE49-F238E27FC236}">
                <a16:creationId xmlns:a16="http://schemas.microsoft.com/office/drawing/2014/main" id="{056F475E-A563-426F-9357-2A190A516594}"/>
              </a:ext>
            </a:extLst>
          </p:cNvPr>
          <p:cNvSpPr txBox="1"/>
          <p:nvPr/>
        </p:nvSpPr>
        <p:spPr>
          <a:xfrm>
            <a:off x="6591300" y="2630518"/>
            <a:ext cx="50335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CO" sz="2000" b="1" dirty="0"/>
              <a:t>Requisitos del Decreto 2767 de 2012:</a:t>
            </a:r>
          </a:p>
        </p:txBody>
      </p:sp>
      <p:sp>
        <p:nvSpPr>
          <p:cNvPr id="18" name="Rectángulo: esquinas redondeadas 17">
            <a:extLst>
              <a:ext uri="{FF2B5EF4-FFF2-40B4-BE49-F238E27FC236}">
                <a16:creationId xmlns:a16="http://schemas.microsoft.com/office/drawing/2014/main" id="{CD1BEFC2-E8ED-4C0B-B41D-2B3F255BE5A0}"/>
              </a:ext>
            </a:extLst>
          </p:cNvPr>
          <p:cNvSpPr/>
          <p:nvPr/>
        </p:nvSpPr>
        <p:spPr>
          <a:xfrm>
            <a:off x="763864" y="816264"/>
            <a:ext cx="10860948" cy="12217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3200" b="1" dirty="0"/>
              <a:t>Artículo 20. </a:t>
            </a:r>
            <a:r>
              <a:rPr lang="es-ES" sz="3200" b="1" u="sng" dirty="0"/>
              <a:t>Parágrafo</a:t>
            </a:r>
            <a:r>
              <a:rPr lang="es-ES" sz="3200" b="1" dirty="0"/>
              <a:t>: </a:t>
            </a:r>
            <a:r>
              <a:rPr lang="es-ES" sz="2400" b="0" i="0" dirty="0">
                <a:solidFill>
                  <a:srgbClr val="333333"/>
                </a:solidFill>
                <a:effectLst/>
              </a:rPr>
              <a:t>Para la declaración de importancia estratégica de las </a:t>
            </a:r>
            <a:r>
              <a:rPr lang="es-ES" sz="2400" b="1" i="0" dirty="0">
                <a:solidFill>
                  <a:srgbClr val="333333"/>
                </a:solidFill>
                <a:effectLst/>
              </a:rPr>
              <a:t>vigencias futuras excepcionales </a:t>
            </a:r>
            <a:r>
              <a:rPr lang="es-ES" sz="2400" b="0" i="0" dirty="0">
                <a:solidFill>
                  <a:srgbClr val="333333"/>
                </a:solidFill>
                <a:effectLst/>
              </a:rPr>
              <a:t>para entidades territoriales, se deberán cumplir los requisitos establecidos por el Decreto Nacional </a:t>
            </a:r>
            <a:r>
              <a:rPr lang="es-ES" sz="2400" b="0" i="0" dirty="0">
                <a:solidFill>
                  <a:schemeClr val="tx1"/>
                </a:solidFill>
                <a:effectLst/>
              </a:rPr>
              <a:t>1068 </a:t>
            </a:r>
            <a:r>
              <a:rPr lang="es-ES" sz="2400" b="0" i="0" dirty="0">
                <a:solidFill>
                  <a:srgbClr val="333333"/>
                </a:solidFill>
                <a:effectLst/>
              </a:rPr>
              <a:t>de 2015.</a:t>
            </a:r>
            <a:endParaRPr lang="es-CO" sz="2400" dirty="0"/>
          </a:p>
        </p:txBody>
      </p:sp>
      <p:sp>
        <p:nvSpPr>
          <p:cNvPr id="23" name="Rectangle 1">
            <a:extLst>
              <a:ext uri="{FF2B5EF4-FFF2-40B4-BE49-F238E27FC236}">
                <a16:creationId xmlns:a16="http://schemas.microsoft.com/office/drawing/2014/main" id="{FEF8802A-4082-4AB9-A5D3-E69DF8598670}"/>
              </a:ext>
            </a:extLst>
          </p:cNvPr>
          <p:cNvSpPr>
            <a:spLocks noChangeArrowheads="1"/>
          </p:cNvSpPr>
          <p:nvPr/>
        </p:nvSpPr>
        <p:spPr bwMode="auto">
          <a:xfrm>
            <a:off x="6401344" y="3291117"/>
            <a:ext cx="530972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AutoNum type="arabicPeriod"/>
            </a:pPr>
            <a:r>
              <a:rPr lang="es-ES" b="0" i="0" dirty="0">
                <a:effectLst/>
                <a:latin typeface="+mn-lt"/>
              </a:rPr>
              <a:t>Plan de Desarrollo se haga referencia expresa a la importancia y el impacto</a:t>
            </a:r>
          </a:p>
          <a:p>
            <a:pPr marL="342900" indent="-342900" algn="just">
              <a:buFontTx/>
              <a:buAutoNum type="arabicPeriod"/>
            </a:pPr>
            <a:r>
              <a:rPr lang="es-ES" dirty="0">
                <a:latin typeface="+mn-lt"/>
              </a:rPr>
              <a:t>Plan de Inversiones del Plan de Desarrollo se encuentre incorporado el proyecto</a:t>
            </a:r>
          </a:p>
          <a:p>
            <a:pPr marL="342900" indent="-342900" algn="just">
              <a:buFontTx/>
              <a:buAutoNum type="arabicPeriod"/>
            </a:pPr>
            <a:r>
              <a:rPr lang="es-ES" b="0" i="0" dirty="0">
                <a:effectLst/>
                <a:latin typeface="+mn-lt"/>
              </a:rPr>
              <a:t>Marco Fiscal de Mediano Plazo se tenga incorporado el impacto (costos y efectos fiscales)</a:t>
            </a:r>
            <a:endParaRPr lang="es-CO" dirty="0">
              <a:latin typeface="+mn-lt"/>
            </a:endParaRPr>
          </a:p>
          <a:p>
            <a:pPr marL="342900" indent="-342900" algn="just">
              <a:buFontTx/>
              <a:buAutoNum type="arabicPeriod"/>
            </a:pPr>
            <a:r>
              <a:rPr lang="es-ES" b="0" i="0" dirty="0">
                <a:effectLst/>
                <a:latin typeface="+mn-lt"/>
              </a:rPr>
              <a:t>Proyecto viabilizado dentro del Banco de Programas y Proyectos</a:t>
            </a:r>
          </a:p>
          <a:p>
            <a:pPr marL="342900" indent="-342900" algn="just">
              <a:buFontTx/>
              <a:buAutoNum type="arabicPeriod"/>
            </a:pPr>
            <a:r>
              <a:rPr lang="es-ES" b="1" i="0" dirty="0">
                <a:solidFill>
                  <a:schemeClr val="accent2">
                    <a:lumMod val="75000"/>
                  </a:schemeClr>
                </a:solidFill>
                <a:effectLst/>
                <a:latin typeface="+mn-lt"/>
              </a:rPr>
              <a:t>Estudio técnico </a:t>
            </a:r>
            <a:r>
              <a:rPr lang="es-ES" b="0" i="0" dirty="0">
                <a:effectLst/>
                <a:latin typeface="+mn-lt"/>
              </a:rPr>
              <a:t>deben incluir la definición de obras prioritarias e ingeniería de detalle</a:t>
            </a:r>
            <a:r>
              <a:rPr lang="es-ES" dirty="0">
                <a:latin typeface="+mn-lt"/>
              </a:rPr>
              <a:t>.</a:t>
            </a:r>
            <a:endParaRPr lang="es-CO" dirty="0">
              <a:latin typeface="+mn-lt"/>
            </a:endParaRPr>
          </a:p>
          <a:p>
            <a:pPr algn="just"/>
            <a:endParaRPr lang="es-ES" dirty="0">
              <a:latin typeface="+mn-lt"/>
            </a:endParaRPr>
          </a:p>
        </p:txBody>
      </p:sp>
      <p:sp>
        <p:nvSpPr>
          <p:cNvPr id="21" name="CuadroTexto 20">
            <a:extLst>
              <a:ext uri="{FF2B5EF4-FFF2-40B4-BE49-F238E27FC236}">
                <a16:creationId xmlns:a16="http://schemas.microsoft.com/office/drawing/2014/main" id="{852A0EAE-CD0A-443D-BD33-2641C0E786CC}"/>
              </a:ext>
            </a:extLst>
          </p:cNvPr>
          <p:cNvSpPr txBox="1"/>
          <p:nvPr/>
        </p:nvSpPr>
        <p:spPr>
          <a:xfrm>
            <a:off x="1159682" y="4488778"/>
            <a:ext cx="470469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800" dirty="0">
                <a:solidFill>
                  <a:schemeClr val="tx1"/>
                </a:solidFill>
                <a:ea typeface="Fira Sans"/>
                <a:cs typeface="Fira Sans"/>
                <a:sym typeface="Fira Sans"/>
              </a:rPr>
              <a:t>Radicar solicitud en Secretaría Privada</a:t>
            </a:r>
            <a:endParaRPr lang="es-CO" dirty="0">
              <a:solidFill>
                <a:schemeClr val="tx1"/>
              </a:solidFill>
            </a:endParaRPr>
          </a:p>
        </p:txBody>
      </p:sp>
      <p:sp>
        <p:nvSpPr>
          <p:cNvPr id="22" name="CuadroTexto 21">
            <a:extLst>
              <a:ext uri="{FF2B5EF4-FFF2-40B4-BE49-F238E27FC236}">
                <a16:creationId xmlns:a16="http://schemas.microsoft.com/office/drawing/2014/main" id="{262BEB17-1910-4F81-BC69-D65D0A119A63}"/>
              </a:ext>
            </a:extLst>
          </p:cNvPr>
          <p:cNvSpPr txBox="1"/>
          <p:nvPr/>
        </p:nvSpPr>
        <p:spPr>
          <a:xfrm>
            <a:off x="1142749" y="5071307"/>
            <a:ext cx="47271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800" dirty="0">
                <a:solidFill>
                  <a:schemeClr val="tx1"/>
                </a:solidFill>
                <a:ea typeface="Fira Sans"/>
                <a:cs typeface="Fira Sans"/>
                <a:sym typeface="Fira Sans"/>
              </a:rPr>
              <a:t>Parámetros</a:t>
            </a:r>
            <a:endParaRPr lang="es-CO" dirty="0">
              <a:solidFill>
                <a:schemeClr val="tx1"/>
              </a:solidFill>
            </a:endParaRPr>
          </a:p>
        </p:txBody>
      </p:sp>
      <p:sp>
        <p:nvSpPr>
          <p:cNvPr id="25" name="CuadroTexto 24">
            <a:extLst>
              <a:ext uri="{FF2B5EF4-FFF2-40B4-BE49-F238E27FC236}">
                <a16:creationId xmlns:a16="http://schemas.microsoft.com/office/drawing/2014/main" id="{ABDDD6F2-3AE4-49D5-9E51-3C29BA620EDA}"/>
              </a:ext>
            </a:extLst>
          </p:cNvPr>
          <p:cNvSpPr txBox="1"/>
          <p:nvPr/>
        </p:nvSpPr>
        <p:spPr>
          <a:xfrm>
            <a:off x="1170563" y="5707718"/>
            <a:ext cx="47271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dirty="0">
                <a:solidFill>
                  <a:schemeClr val="tx1"/>
                </a:solidFill>
                <a:sym typeface="Fira Sans"/>
              </a:rPr>
              <a:t>Acta o certificación del Consejo de Gobierno</a:t>
            </a:r>
            <a:endParaRPr lang="es-CO" dirty="0">
              <a:solidFill>
                <a:schemeClr val="tx1"/>
              </a:solidFill>
            </a:endParaRPr>
          </a:p>
        </p:txBody>
      </p:sp>
    </p:spTree>
    <p:extLst>
      <p:ext uri="{BB962C8B-B14F-4D97-AF65-F5344CB8AC3E}">
        <p14:creationId xmlns:p14="http://schemas.microsoft.com/office/powerpoint/2010/main" val="264080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398554"/>
            <a:ext cx="10704353" cy="369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ES" sz="3000" b="1" dirty="0">
                <a:solidFill>
                  <a:srgbClr val="E3022E"/>
                </a:solidFill>
              </a:rPr>
              <a:t>CADUCIDAD DE LAS VIGENCIAS FUTURAS Y LOS AVALES FISCALES</a:t>
            </a:r>
            <a:endParaRPr lang="es-CO" sz="3000" b="1" dirty="0">
              <a:solidFill>
                <a:srgbClr val="E3022E"/>
              </a:solidFill>
            </a:endParaRP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607269" y="1191411"/>
            <a:ext cx="10860948" cy="40092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solidFill>
                  <a:schemeClr val="tx1"/>
                </a:solidFill>
              </a:rPr>
              <a:t>Artículo 21. </a:t>
            </a:r>
            <a:r>
              <a:rPr lang="es-ES" sz="2200" b="0" i="0" dirty="0">
                <a:solidFill>
                  <a:schemeClr val="tx1"/>
                </a:solidFill>
                <a:effectLst/>
              </a:rPr>
              <a:t>Los </a:t>
            </a:r>
            <a:r>
              <a:rPr lang="es-ES" sz="2200" b="1" i="0" dirty="0">
                <a:solidFill>
                  <a:schemeClr val="tx1"/>
                </a:solidFill>
                <a:effectLst/>
              </a:rPr>
              <a:t>cupos anuales autorizados </a:t>
            </a:r>
            <a:r>
              <a:rPr lang="es-ES" sz="2200" b="0" i="0" dirty="0">
                <a:solidFill>
                  <a:schemeClr val="tx1"/>
                </a:solidFill>
                <a:effectLst/>
              </a:rPr>
              <a:t>para asumir compromisos de vigencias futuras </a:t>
            </a:r>
            <a:r>
              <a:rPr lang="es-ES" sz="2200" b="1" i="0" dirty="0">
                <a:solidFill>
                  <a:schemeClr val="tx1"/>
                </a:solidFill>
                <a:effectLst/>
              </a:rPr>
              <a:t>no utilizados a 31 de diciembre de cada año caducan</a:t>
            </a:r>
            <a:r>
              <a:rPr lang="es-ES" sz="2200" b="0" i="0" dirty="0">
                <a:solidFill>
                  <a:schemeClr val="tx1"/>
                </a:solidFill>
                <a:effectLst/>
              </a:rPr>
              <a:t>, salvo en los casos previstos en el inciso 2° del artículo 8° de la Ley 819 de 2003. En consecuencia, los órganos deberán informar a la Secretaría Distrital de Hacienda, a más tardar el 31 de diciembre de cada año, la utilización de los cupos autorizados, operación que refleja su utilización dentro de la vigencia.</a:t>
            </a:r>
          </a:p>
          <a:p>
            <a:pPr algn="just"/>
            <a:r>
              <a:rPr lang="es-ES" sz="2200" b="1" i="0" dirty="0">
                <a:solidFill>
                  <a:schemeClr val="tx1"/>
                </a:solidFill>
                <a:effectLst/>
              </a:rPr>
              <a:t> </a:t>
            </a:r>
            <a:endParaRPr lang="es-ES" sz="2200" b="0" i="0" dirty="0">
              <a:solidFill>
                <a:schemeClr val="tx1"/>
              </a:solidFill>
              <a:effectLst/>
            </a:endParaRPr>
          </a:p>
          <a:p>
            <a:pPr algn="just"/>
            <a:r>
              <a:rPr lang="es-ES" sz="2200" b="0" i="0" dirty="0">
                <a:solidFill>
                  <a:schemeClr val="tx1"/>
                </a:solidFill>
                <a:effectLst/>
              </a:rPr>
              <a:t>Las entidades con avales fiscales otorgados deberán tramitar solicitud de autorización de vigencia futura dentro de la misma vigencia fiscal del otorgamiento, en caso contrario deberán iniciar nuevamente trámite de solicitud de otorgamiento del aval fiscal.</a:t>
            </a:r>
            <a:endParaRPr lang="es-CO" sz="2400" b="1" dirty="0">
              <a:solidFill>
                <a:schemeClr val="tx1"/>
              </a:solidFill>
            </a:endParaRPr>
          </a:p>
        </p:txBody>
      </p:sp>
    </p:spTree>
    <p:extLst>
      <p:ext uri="{BB962C8B-B14F-4D97-AF65-F5344CB8AC3E}">
        <p14:creationId xmlns:p14="http://schemas.microsoft.com/office/powerpoint/2010/main" val="333523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246155"/>
            <a:ext cx="10704353" cy="3253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CO" sz="3600" b="1" dirty="0">
                <a:solidFill>
                  <a:srgbClr val="E3022E"/>
                </a:solidFill>
              </a:rPr>
              <a:t>PROCESOS CONTRACTUALES EN CURSO</a:t>
            </a: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607269" y="857252"/>
            <a:ext cx="10860948" cy="51625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solidFill>
                  <a:schemeClr val="tx1"/>
                </a:solidFill>
              </a:rPr>
              <a:t>Artículo 22. </a:t>
            </a:r>
            <a:r>
              <a:rPr lang="es-ES" sz="2400" b="0" i="0" dirty="0">
                <a:solidFill>
                  <a:schemeClr val="tx1"/>
                </a:solidFill>
                <a:effectLst/>
              </a:rPr>
              <a:t>(…)</a:t>
            </a:r>
            <a:r>
              <a:rPr lang="es-ES" sz="2400" b="1" i="0" dirty="0">
                <a:solidFill>
                  <a:schemeClr val="tx1"/>
                </a:solidFill>
                <a:effectLst/>
              </a:rPr>
              <a:t> </a:t>
            </a:r>
            <a:endParaRPr lang="es-ES" sz="1400" b="1" i="0" dirty="0">
              <a:solidFill>
                <a:schemeClr val="tx1"/>
              </a:solidFill>
              <a:effectLst/>
            </a:endParaRPr>
          </a:p>
          <a:p>
            <a:pPr algn="just"/>
            <a:r>
              <a:rPr lang="es-ES" sz="2200" b="0" i="0" dirty="0">
                <a:solidFill>
                  <a:schemeClr val="tx1"/>
                </a:solidFill>
                <a:effectLst/>
              </a:rPr>
              <a:t>Cuando el </a:t>
            </a:r>
            <a:r>
              <a:rPr lang="es-ES" sz="2200" b="1" i="0" dirty="0">
                <a:solidFill>
                  <a:schemeClr val="tx1"/>
                </a:solidFill>
                <a:effectLst/>
              </a:rPr>
              <a:t>proceso contractual en curso </a:t>
            </a:r>
            <a:r>
              <a:rPr lang="es-ES" sz="2200" b="0" i="0" dirty="0">
                <a:solidFill>
                  <a:schemeClr val="tx1"/>
                </a:solidFill>
                <a:effectLst/>
              </a:rPr>
              <a:t>esté soportado por una autorización del Concejo de Bogotá D.C. </a:t>
            </a:r>
            <a:r>
              <a:rPr lang="es-ES" sz="2200" b="1" i="0" dirty="0">
                <a:solidFill>
                  <a:schemeClr val="tx1"/>
                </a:solidFill>
                <a:effectLst/>
              </a:rPr>
              <a:t>para comprometer recursos de vigencias futuras</a:t>
            </a:r>
            <a:r>
              <a:rPr lang="es-ES" sz="2200" b="0" i="0" dirty="0">
                <a:solidFill>
                  <a:schemeClr val="tx1"/>
                </a:solidFill>
                <a:effectLst/>
              </a:rPr>
              <a:t>, que no requieran reprogramación de las anualidades y/o montos, podrá continuar con dicho soporte sin que sea necesario una nueva autorización, ni reiniciar el proceso de selección. Adicionalmente, en los casos en que el proceso esté respaldado por una autorización de vigencias futuras ordinarias deberá sustituirse el Certificado de Disponibilidad Presupuestal de la vigencia en la que se inició el proceso por uno de la nueva vigencia.</a:t>
            </a:r>
          </a:p>
          <a:p>
            <a:pPr algn="just"/>
            <a:r>
              <a:rPr lang="es-ES" sz="2200" b="1" i="0" dirty="0">
                <a:solidFill>
                  <a:schemeClr val="tx1"/>
                </a:solidFill>
                <a:effectLst/>
              </a:rPr>
              <a:t> </a:t>
            </a:r>
            <a:endParaRPr lang="es-ES" sz="2200" b="0" i="0" dirty="0">
              <a:solidFill>
                <a:schemeClr val="tx1"/>
              </a:solidFill>
              <a:effectLst/>
            </a:endParaRPr>
          </a:p>
          <a:p>
            <a:pPr algn="just"/>
            <a:r>
              <a:rPr lang="es-ES" sz="2200" b="0" i="0" dirty="0">
                <a:solidFill>
                  <a:schemeClr val="tx1"/>
                </a:solidFill>
                <a:effectLst/>
              </a:rPr>
              <a:t>En caso de que los </a:t>
            </a:r>
            <a:r>
              <a:rPr lang="es-ES" sz="2200" b="1" i="0" dirty="0">
                <a:solidFill>
                  <a:schemeClr val="tx1"/>
                </a:solidFill>
                <a:effectLst/>
              </a:rPr>
              <a:t>cupos anuales y/o plazo </a:t>
            </a:r>
            <a:r>
              <a:rPr lang="es-ES" sz="2200" b="0" i="0" dirty="0">
                <a:solidFill>
                  <a:schemeClr val="tx1"/>
                </a:solidFill>
                <a:effectLst/>
              </a:rPr>
              <a:t>de las vigencias futuras autorizadas </a:t>
            </a:r>
            <a:r>
              <a:rPr lang="es-ES" sz="2200" b="1" i="0" dirty="0">
                <a:solidFill>
                  <a:schemeClr val="tx1"/>
                </a:solidFill>
                <a:effectLst/>
              </a:rPr>
              <a:t>requieran reprogramación</a:t>
            </a:r>
            <a:r>
              <a:rPr lang="es-ES" sz="2200" b="0" i="0" dirty="0">
                <a:solidFill>
                  <a:schemeClr val="tx1"/>
                </a:solidFill>
                <a:effectLst/>
              </a:rPr>
              <a:t>, se deberá solicitar una </a:t>
            </a:r>
            <a:r>
              <a:rPr lang="es-ES" sz="2200" b="1" i="0" dirty="0">
                <a:solidFill>
                  <a:schemeClr val="tx1"/>
                </a:solidFill>
                <a:effectLst/>
              </a:rPr>
              <a:t>nueva autorización ante el Concejo de Bogotá </a:t>
            </a:r>
            <a:r>
              <a:rPr lang="es-ES" sz="2200" b="0" i="0" dirty="0">
                <a:solidFill>
                  <a:schemeClr val="tx1"/>
                </a:solidFill>
                <a:effectLst/>
              </a:rPr>
              <a:t>D.C., la cual deberá otorgarse de manera previa a la adjudicación del contrato, </a:t>
            </a:r>
            <a:r>
              <a:rPr lang="es-ES" sz="2200" b="1" i="0" dirty="0">
                <a:solidFill>
                  <a:schemeClr val="tx1"/>
                </a:solidFill>
                <a:effectLst/>
              </a:rPr>
              <a:t>sin que sea necesario reiniciar el proceso de selección.</a:t>
            </a:r>
            <a:endParaRPr lang="es-CO" sz="2200" b="1" dirty="0">
              <a:solidFill>
                <a:schemeClr val="tx1"/>
              </a:solidFill>
            </a:endParaRPr>
          </a:p>
        </p:txBody>
      </p:sp>
      <p:sp>
        <p:nvSpPr>
          <p:cNvPr id="4" name="CuadroTexto 3">
            <a:extLst>
              <a:ext uri="{FF2B5EF4-FFF2-40B4-BE49-F238E27FC236}">
                <a16:creationId xmlns:a16="http://schemas.microsoft.com/office/drawing/2014/main" id="{1996D1FC-B657-4E61-99F9-C117857C1656}"/>
              </a:ext>
            </a:extLst>
          </p:cNvPr>
          <p:cNvSpPr txBox="1"/>
          <p:nvPr/>
        </p:nvSpPr>
        <p:spPr>
          <a:xfrm>
            <a:off x="2166425" y="6051670"/>
            <a:ext cx="8220430" cy="707886"/>
          </a:xfrm>
          <a:prstGeom prst="rect">
            <a:avLst/>
          </a:prstGeom>
          <a:noFill/>
        </p:spPr>
        <p:txBody>
          <a:bodyPr wrap="square" rtlCol="0">
            <a:spAutoFit/>
          </a:bodyPr>
          <a:lstStyle/>
          <a:p>
            <a:pPr algn="r"/>
            <a:r>
              <a:rPr lang="es-CO" sz="2000" b="1" u="sng" dirty="0">
                <a:solidFill>
                  <a:srgbClr val="FF0000"/>
                </a:solidFill>
              </a:rPr>
              <a:t>Modificar de conformidad con lo establecido en la Ley 2116 de 2021 en lo correspondiente a la instancia de aprobación de VF ORDINARIAS</a:t>
            </a:r>
          </a:p>
        </p:txBody>
      </p:sp>
    </p:spTree>
    <p:extLst>
      <p:ext uri="{BB962C8B-B14F-4D97-AF65-F5344CB8AC3E}">
        <p14:creationId xmlns:p14="http://schemas.microsoft.com/office/powerpoint/2010/main" val="306986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80196B33-DCD4-4888-900C-4E38FF2A0F73}"/>
              </a:ext>
            </a:extLst>
          </p:cNvPr>
          <p:cNvSpPr/>
          <p:nvPr/>
        </p:nvSpPr>
        <p:spPr>
          <a:xfrm>
            <a:off x="763864" y="246155"/>
            <a:ext cx="10704353" cy="3253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ES" sz="3600" b="1" dirty="0">
                <a:solidFill>
                  <a:srgbClr val="E3022E"/>
                </a:solidFill>
              </a:rPr>
              <a:t>CONTRATOS EN EJECUCIÓN DE VIGENCIAS FUTURAS </a:t>
            </a:r>
            <a:endParaRPr lang="es-CO" sz="3600" b="1" dirty="0">
              <a:solidFill>
                <a:srgbClr val="E3022E"/>
              </a:solidFill>
            </a:endParaRPr>
          </a:p>
        </p:txBody>
      </p:sp>
      <p:sp>
        <p:nvSpPr>
          <p:cNvPr id="21" name="Rectángulo: esquinas redondeadas 20">
            <a:extLst>
              <a:ext uri="{FF2B5EF4-FFF2-40B4-BE49-F238E27FC236}">
                <a16:creationId xmlns:a16="http://schemas.microsoft.com/office/drawing/2014/main" id="{B70A16E2-501A-4EBD-B42E-B4885285BCCD}"/>
              </a:ext>
            </a:extLst>
          </p:cNvPr>
          <p:cNvSpPr/>
          <p:nvPr/>
        </p:nvSpPr>
        <p:spPr>
          <a:xfrm>
            <a:off x="607269" y="819152"/>
            <a:ext cx="10860948" cy="47624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b="1" dirty="0">
                <a:solidFill>
                  <a:schemeClr val="tx1"/>
                </a:solidFill>
              </a:rPr>
              <a:t>Artículo 23</a:t>
            </a:r>
            <a:r>
              <a:rPr lang="es-ES" sz="2400" b="1" dirty="0">
                <a:solidFill>
                  <a:schemeClr val="tx1"/>
                </a:solidFill>
              </a:rPr>
              <a:t>. </a:t>
            </a:r>
            <a:r>
              <a:rPr lang="es-ES" sz="2200" b="0" i="0" dirty="0">
                <a:solidFill>
                  <a:schemeClr val="tx1"/>
                </a:solidFill>
                <a:effectLst/>
              </a:rPr>
              <a:t>Las entidades u órganos que hacen parte del Presupuesto Anual de Distrito Capital que requieran modificar el plazo de los contratos en ejecución, sin aumentar el cupo total aprobado de vigencias futuras autorizadas por el Concejo de Bogotá D.C. </a:t>
            </a:r>
            <a:r>
              <a:rPr lang="es-ES" sz="2200" b="1" i="0" dirty="0">
                <a:solidFill>
                  <a:schemeClr val="tx1"/>
                </a:solidFill>
                <a:effectLst/>
              </a:rPr>
              <a:t>requerirán de manera previa a la modificación de las condiciones de la obligación existente, la reprogramación de las vigencias futuras </a:t>
            </a:r>
            <a:r>
              <a:rPr lang="es-ES" sz="2200" b="0" i="0" dirty="0">
                <a:solidFill>
                  <a:schemeClr val="tx1"/>
                </a:solidFill>
                <a:effectLst/>
              </a:rPr>
              <a:t>en donde se especifique el nuevo plazo y/o cupos anuales autorizados.</a:t>
            </a:r>
          </a:p>
          <a:p>
            <a:pPr algn="just"/>
            <a:r>
              <a:rPr lang="es-ES" sz="2200" b="0" i="0" dirty="0">
                <a:solidFill>
                  <a:schemeClr val="tx1"/>
                </a:solidFill>
                <a:effectLst/>
              </a:rPr>
              <a:t> </a:t>
            </a:r>
          </a:p>
          <a:p>
            <a:pPr algn="just"/>
            <a:r>
              <a:rPr lang="es-ES" sz="2200" b="0" i="0" dirty="0">
                <a:solidFill>
                  <a:schemeClr val="tx1"/>
                </a:solidFill>
                <a:effectLst/>
              </a:rPr>
              <a:t>Cuando con posterioridad al otorgamiento de una autorización de vigencias futuras, </a:t>
            </a:r>
            <a:r>
              <a:rPr lang="es-ES" sz="2200" b="1" i="0" dirty="0">
                <a:solidFill>
                  <a:schemeClr val="tx1"/>
                </a:solidFill>
                <a:effectLst/>
              </a:rPr>
              <a:t>se requiera la modificación de la contraprestación </a:t>
            </a:r>
            <a:r>
              <a:rPr lang="es-ES" sz="2200" b="0" i="0" dirty="0">
                <a:solidFill>
                  <a:schemeClr val="tx1"/>
                </a:solidFill>
                <a:effectLst/>
              </a:rPr>
              <a:t>a su cargo, será necesario adelantar ante el Concejo de Bogotá D.C. </a:t>
            </a:r>
            <a:r>
              <a:rPr lang="es-ES" sz="2200" b="1" i="0" dirty="0">
                <a:solidFill>
                  <a:schemeClr val="tx1"/>
                </a:solidFill>
                <a:effectLst/>
              </a:rPr>
              <a:t>una nueva autorización de vigencias futuras </a:t>
            </a:r>
            <a:r>
              <a:rPr lang="es-ES" sz="2200" b="0" i="0" dirty="0">
                <a:solidFill>
                  <a:schemeClr val="tx1"/>
                </a:solidFill>
                <a:effectLst/>
              </a:rPr>
              <a:t>que ampare las modificaciones o adiciones requeridas de manera previa a la asunción de la respectiva obligación o a la modificación de las condiciones de la obligación existente.</a:t>
            </a:r>
            <a:endParaRPr lang="es-CO" sz="2400" b="1" dirty="0">
              <a:solidFill>
                <a:schemeClr val="tx1"/>
              </a:solidFill>
            </a:endParaRPr>
          </a:p>
        </p:txBody>
      </p:sp>
      <p:sp>
        <p:nvSpPr>
          <p:cNvPr id="4" name="CuadroTexto 3">
            <a:extLst>
              <a:ext uri="{FF2B5EF4-FFF2-40B4-BE49-F238E27FC236}">
                <a16:creationId xmlns:a16="http://schemas.microsoft.com/office/drawing/2014/main" id="{C2E0B965-CC3A-4B44-9987-DA61F8A62DAB}"/>
              </a:ext>
            </a:extLst>
          </p:cNvPr>
          <p:cNvSpPr txBox="1"/>
          <p:nvPr/>
        </p:nvSpPr>
        <p:spPr>
          <a:xfrm>
            <a:off x="2152357" y="6023534"/>
            <a:ext cx="8220430" cy="707886"/>
          </a:xfrm>
          <a:prstGeom prst="rect">
            <a:avLst/>
          </a:prstGeom>
          <a:noFill/>
        </p:spPr>
        <p:txBody>
          <a:bodyPr wrap="square" rtlCol="0">
            <a:spAutoFit/>
          </a:bodyPr>
          <a:lstStyle/>
          <a:p>
            <a:pPr algn="r"/>
            <a:r>
              <a:rPr lang="es-CO" sz="2000" b="1" u="sng" dirty="0">
                <a:solidFill>
                  <a:srgbClr val="FF0000"/>
                </a:solidFill>
              </a:rPr>
              <a:t>Modificar de conformidad con lo establecido en la Ley 2116 de 2021 en lo correspondiente a la instancia de aprobación de VF ORDINARIAS</a:t>
            </a:r>
          </a:p>
        </p:txBody>
      </p:sp>
    </p:spTree>
    <p:extLst>
      <p:ext uri="{BB962C8B-B14F-4D97-AF65-F5344CB8AC3E}">
        <p14:creationId xmlns:p14="http://schemas.microsoft.com/office/powerpoint/2010/main" val="179043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grpSp>
        <p:nvGrpSpPr>
          <p:cNvPr id="73" name="Google Shape;725;p31">
            <a:extLst>
              <a:ext uri="{FF2B5EF4-FFF2-40B4-BE49-F238E27FC236}">
                <a16:creationId xmlns:a16="http://schemas.microsoft.com/office/drawing/2014/main" id="{4AE74863-A702-4142-AB2B-B2EC2B3E6165}"/>
              </a:ext>
            </a:extLst>
          </p:cNvPr>
          <p:cNvGrpSpPr/>
          <p:nvPr/>
        </p:nvGrpSpPr>
        <p:grpSpPr>
          <a:xfrm>
            <a:off x="522777" y="1450229"/>
            <a:ext cx="8028555" cy="894844"/>
            <a:chOff x="1037539" y="1103712"/>
            <a:chExt cx="6943970" cy="671133"/>
          </a:xfrm>
        </p:grpSpPr>
        <p:sp>
          <p:nvSpPr>
            <p:cNvPr id="74" name="Google Shape;726;p31">
              <a:extLst>
                <a:ext uri="{FF2B5EF4-FFF2-40B4-BE49-F238E27FC236}">
                  <a16:creationId xmlns:a16="http://schemas.microsoft.com/office/drawing/2014/main" id="{A1FB8254-E79E-4FC4-8721-B07B98AB8BBF}"/>
                </a:ext>
              </a:extLst>
            </p:cNvPr>
            <p:cNvSpPr/>
            <p:nvPr/>
          </p:nvSpPr>
          <p:spPr>
            <a:xfrm>
              <a:off x="1037539" y="1103879"/>
              <a:ext cx="1261403" cy="670800"/>
            </a:xfrm>
            <a:prstGeom prst="homePlate">
              <a:avLst>
                <a:gd name="adj" fmla="val 50000"/>
              </a:avLst>
            </a:prstGeom>
            <a:solidFill>
              <a:srgbClr val="D1CC62"/>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1</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sp>
          <p:nvSpPr>
            <p:cNvPr id="79" name="Google Shape;729;p31">
              <a:extLst>
                <a:ext uri="{FF2B5EF4-FFF2-40B4-BE49-F238E27FC236}">
                  <a16:creationId xmlns:a16="http://schemas.microsoft.com/office/drawing/2014/main" id="{CB056327-753D-4EE1-AC83-B4A9CFAAD5E0}"/>
                </a:ext>
              </a:extLst>
            </p:cNvPr>
            <p:cNvSpPr/>
            <p:nvPr/>
          </p:nvSpPr>
          <p:spPr>
            <a:xfrm>
              <a:off x="2032730" y="1103712"/>
              <a:ext cx="5948779" cy="671133"/>
            </a:xfrm>
            <a:prstGeom prst="chevron">
              <a:avLst/>
            </a:prstGeom>
            <a:solidFill>
              <a:srgbClr val="D1CC62"/>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nvGrpSpPr>
          <p:cNvPr id="80" name="Google Shape;732;p31">
            <a:extLst>
              <a:ext uri="{FF2B5EF4-FFF2-40B4-BE49-F238E27FC236}">
                <a16:creationId xmlns:a16="http://schemas.microsoft.com/office/drawing/2014/main" id="{665DE7F1-B4C4-4B67-819D-B9D06D185D19}"/>
              </a:ext>
            </a:extLst>
          </p:cNvPr>
          <p:cNvGrpSpPr/>
          <p:nvPr/>
        </p:nvGrpSpPr>
        <p:grpSpPr>
          <a:xfrm>
            <a:off x="539439" y="2522588"/>
            <a:ext cx="10755094" cy="896313"/>
            <a:chOff x="1037539" y="1842518"/>
            <a:chExt cx="7293388" cy="672235"/>
          </a:xfrm>
        </p:grpSpPr>
        <p:sp>
          <p:nvSpPr>
            <p:cNvPr id="81" name="Google Shape;733;p31">
              <a:extLst>
                <a:ext uri="{FF2B5EF4-FFF2-40B4-BE49-F238E27FC236}">
                  <a16:creationId xmlns:a16="http://schemas.microsoft.com/office/drawing/2014/main" id="{0BE23217-F75F-4398-AE80-F83C6F9E3C12}"/>
                </a:ext>
              </a:extLst>
            </p:cNvPr>
            <p:cNvSpPr/>
            <p:nvPr/>
          </p:nvSpPr>
          <p:spPr>
            <a:xfrm>
              <a:off x="1037539" y="1842684"/>
              <a:ext cx="1095404" cy="670800"/>
            </a:xfrm>
            <a:prstGeom prst="homePlate">
              <a:avLst>
                <a:gd name="adj" fmla="val 50000"/>
              </a:avLst>
            </a:prstGeom>
            <a:solidFill>
              <a:srgbClr val="8FC03F"/>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2</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82" name="Google Shape;734;p31">
              <a:extLst>
                <a:ext uri="{FF2B5EF4-FFF2-40B4-BE49-F238E27FC236}">
                  <a16:creationId xmlns:a16="http://schemas.microsoft.com/office/drawing/2014/main" id="{2A9B4C67-70EE-4D34-B1EE-FBD019EB60C0}"/>
                </a:ext>
              </a:extLst>
            </p:cNvPr>
            <p:cNvGrpSpPr/>
            <p:nvPr/>
          </p:nvGrpSpPr>
          <p:grpSpPr>
            <a:xfrm>
              <a:off x="1909199" y="1842518"/>
              <a:ext cx="6421728" cy="672235"/>
              <a:chOff x="1983804" y="2153921"/>
              <a:chExt cx="7687932" cy="1139768"/>
            </a:xfrm>
          </p:grpSpPr>
          <p:sp>
            <p:nvSpPr>
              <p:cNvPr id="85" name="Google Shape;735;p31">
                <a:extLst>
                  <a:ext uri="{FF2B5EF4-FFF2-40B4-BE49-F238E27FC236}">
                    <a16:creationId xmlns:a16="http://schemas.microsoft.com/office/drawing/2014/main" id="{FBCF1C1F-0453-4A06-9E79-71E6E48CBFFB}"/>
                  </a:ext>
                </a:extLst>
              </p:cNvPr>
              <p:cNvSpPr/>
              <p:nvPr/>
            </p:nvSpPr>
            <p:spPr>
              <a:xfrm>
                <a:off x="1983804" y="2153921"/>
                <a:ext cx="7332191" cy="1137899"/>
              </a:xfrm>
              <a:prstGeom prst="chevron">
                <a:avLst>
                  <a:gd name="adj" fmla="val 50000"/>
                </a:avLst>
              </a:prstGeom>
              <a:solidFill>
                <a:srgbClr val="8FC03F"/>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86" name="Google Shape;736;p31">
                <a:extLst>
                  <a:ext uri="{FF2B5EF4-FFF2-40B4-BE49-F238E27FC236}">
                    <a16:creationId xmlns:a16="http://schemas.microsoft.com/office/drawing/2014/main" id="{A14A69F1-48A9-48F7-BEAB-5DFF15282B83}"/>
                  </a:ext>
                </a:extLst>
              </p:cNvPr>
              <p:cNvSpPr/>
              <p:nvPr/>
            </p:nvSpPr>
            <p:spPr>
              <a:xfrm>
                <a:off x="8048136" y="2155790"/>
                <a:ext cx="1623600" cy="1137899"/>
              </a:xfrm>
              <a:prstGeom prst="rect">
                <a:avLst/>
              </a:prstGeom>
              <a:solidFill>
                <a:srgbClr val="8FC03F"/>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grpSp>
        <p:nvGrpSpPr>
          <p:cNvPr id="87" name="Google Shape;739;p31">
            <a:extLst>
              <a:ext uri="{FF2B5EF4-FFF2-40B4-BE49-F238E27FC236}">
                <a16:creationId xmlns:a16="http://schemas.microsoft.com/office/drawing/2014/main" id="{C4F8907F-679F-4CAE-B57C-7561E35E272C}"/>
              </a:ext>
            </a:extLst>
          </p:cNvPr>
          <p:cNvGrpSpPr/>
          <p:nvPr/>
        </p:nvGrpSpPr>
        <p:grpSpPr>
          <a:xfrm>
            <a:off x="538630" y="3529116"/>
            <a:ext cx="10756322" cy="912048"/>
            <a:chOff x="1037539" y="2581486"/>
            <a:chExt cx="10954032" cy="684036"/>
          </a:xfrm>
        </p:grpSpPr>
        <p:sp>
          <p:nvSpPr>
            <p:cNvPr id="88" name="Google Shape;740;p31">
              <a:extLst>
                <a:ext uri="{FF2B5EF4-FFF2-40B4-BE49-F238E27FC236}">
                  <a16:creationId xmlns:a16="http://schemas.microsoft.com/office/drawing/2014/main" id="{80F113C4-ED79-4097-9253-242B878A8053}"/>
                </a:ext>
              </a:extLst>
            </p:cNvPr>
            <p:cNvSpPr/>
            <p:nvPr/>
          </p:nvSpPr>
          <p:spPr>
            <a:xfrm>
              <a:off x="1037539" y="2581486"/>
              <a:ext cx="1645838" cy="670800"/>
            </a:xfrm>
            <a:prstGeom prst="homePlate">
              <a:avLst>
                <a:gd name="adj" fmla="val 50000"/>
              </a:avLst>
            </a:prstGeom>
            <a:solidFill>
              <a:srgbClr val="1FC2BA"/>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3</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89" name="Google Shape;741;p31">
              <a:extLst>
                <a:ext uri="{FF2B5EF4-FFF2-40B4-BE49-F238E27FC236}">
                  <a16:creationId xmlns:a16="http://schemas.microsoft.com/office/drawing/2014/main" id="{8EA43497-C243-489A-8690-BEC99C5CDD28}"/>
                </a:ext>
              </a:extLst>
            </p:cNvPr>
            <p:cNvGrpSpPr/>
            <p:nvPr/>
          </p:nvGrpSpPr>
          <p:grpSpPr>
            <a:xfrm>
              <a:off x="2347371" y="2594184"/>
              <a:ext cx="9644200" cy="671338"/>
              <a:chOff x="2508371" y="2175735"/>
              <a:chExt cx="11545790" cy="1138249"/>
            </a:xfrm>
          </p:grpSpPr>
          <p:sp>
            <p:nvSpPr>
              <p:cNvPr id="92" name="Google Shape;742;p31">
                <a:extLst>
                  <a:ext uri="{FF2B5EF4-FFF2-40B4-BE49-F238E27FC236}">
                    <a16:creationId xmlns:a16="http://schemas.microsoft.com/office/drawing/2014/main" id="{ECB0B0D5-245C-497A-AC25-B6CDFA775D52}"/>
                  </a:ext>
                </a:extLst>
              </p:cNvPr>
              <p:cNvSpPr/>
              <p:nvPr/>
            </p:nvSpPr>
            <p:spPr>
              <a:xfrm>
                <a:off x="2508371" y="2176085"/>
                <a:ext cx="11259997" cy="1137899"/>
              </a:xfrm>
              <a:prstGeom prst="chevron">
                <a:avLst>
                  <a:gd name="adj" fmla="val 50000"/>
                </a:avLst>
              </a:prstGeom>
              <a:solidFill>
                <a:srgbClr val="1FC2BA"/>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93" name="Google Shape;743;p31">
                <a:extLst>
                  <a:ext uri="{FF2B5EF4-FFF2-40B4-BE49-F238E27FC236}">
                    <a16:creationId xmlns:a16="http://schemas.microsoft.com/office/drawing/2014/main" id="{4646688C-58E3-4AB1-9ABF-CA219D508D9F}"/>
                  </a:ext>
                </a:extLst>
              </p:cNvPr>
              <p:cNvSpPr/>
              <p:nvPr/>
            </p:nvSpPr>
            <p:spPr>
              <a:xfrm>
                <a:off x="12430561" y="2175735"/>
                <a:ext cx="1623600" cy="1137902"/>
              </a:xfrm>
              <a:prstGeom prst="rect">
                <a:avLst/>
              </a:prstGeom>
              <a:solidFill>
                <a:srgbClr val="1FC2BA"/>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grpSp>
        <p:nvGrpSpPr>
          <p:cNvPr id="94" name="Google Shape;746;p31">
            <a:extLst>
              <a:ext uri="{FF2B5EF4-FFF2-40B4-BE49-F238E27FC236}">
                <a16:creationId xmlns:a16="http://schemas.microsoft.com/office/drawing/2014/main" id="{EA2BE5A5-3BBE-4175-AA01-DFF6A3E30134}"/>
              </a:ext>
            </a:extLst>
          </p:cNvPr>
          <p:cNvGrpSpPr/>
          <p:nvPr/>
        </p:nvGrpSpPr>
        <p:grpSpPr>
          <a:xfrm>
            <a:off x="509331" y="4497316"/>
            <a:ext cx="10802135" cy="904571"/>
            <a:chOff x="1037539" y="3312828"/>
            <a:chExt cx="12343949" cy="678428"/>
          </a:xfrm>
        </p:grpSpPr>
        <p:sp>
          <p:nvSpPr>
            <p:cNvPr id="95" name="Google Shape;747;p31">
              <a:extLst>
                <a:ext uri="{FF2B5EF4-FFF2-40B4-BE49-F238E27FC236}">
                  <a16:creationId xmlns:a16="http://schemas.microsoft.com/office/drawing/2014/main" id="{4C8EF119-ED56-4840-AFFF-90CE3E59D07D}"/>
                </a:ext>
              </a:extLst>
            </p:cNvPr>
            <p:cNvSpPr/>
            <p:nvPr/>
          </p:nvSpPr>
          <p:spPr>
            <a:xfrm>
              <a:off x="1037539" y="3320289"/>
              <a:ext cx="1803017" cy="670800"/>
            </a:xfrm>
            <a:prstGeom prst="homePlate">
              <a:avLst>
                <a:gd name="adj" fmla="val 50000"/>
              </a:avLst>
            </a:prstGeom>
            <a:solidFill>
              <a:srgbClr val="3A80B6"/>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4</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96" name="Google Shape;748;p31">
              <a:extLst>
                <a:ext uri="{FF2B5EF4-FFF2-40B4-BE49-F238E27FC236}">
                  <a16:creationId xmlns:a16="http://schemas.microsoft.com/office/drawing/2014/main" id="{CC13149B-7395-47B1-ACE9-D1B37D5EF647}"/>
                </a:ext>
              </a:extLst>
            </p:cNvPr>
            <p:cNvGrpSpPr/>
            <p:nvPr/>
          </p:nvGrpSpPr>
          <p:grpSpPr>
            <a:xfrm>
              <a:off x="2445168" y="3312828"/>
              <a:ext cx="10936320" cy="678428"/>
              <a:chOff x="2625445" y="2141551"/>
              <a:chExt cx="13092687" cy="1150269"/>
            </a:xfrm>
          </p:grpSpPr>
          <p:sp>
            <p:nvSpPr>
              <p:cNvPr id="99" name="Google Shape;749;p31">
                <a:extLst>
                  <a:ext uri="{FF2B5EF4-FFF2-40B4-BE49-F238E27FC236}">
                    <a16:creationId xmlns:a16="http://schemas.microsoft.com/office/drawing/2014/main" id="{7DED5F02-74A4-4700-8D49-2D5FDA62CA4A}"/>
                  </a:ext>
                </a:extLst>
              </p:cNvPr>
              <p:cNvSpPr/>
              <p:nvPr/>
            </p:nvSpPr>
            <p:spPr>
              <a:xfrm>
                <a:off x="2625445" y="2153920"/>
                <a:ext cx="13092687" cy="1137900"/>
              </a:xfrm>
              <a:prstGeom prst="chevron">
                <a:avLst>
                  <a:gd name="adj" fmla="val 50000"/>
                </a:avLst>
              </a:prstGeom>
              <a:solidFill>
                <a:srgbClr val="3A80B6"/>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100" name="Google Shape;750;p31">
                <a:extLst>
                  <a:ext uri="{FF2B5EF4-FFF2-40B4-BE49-F238E27FC236}">
                    <a16:creationId xmlns:a16="http://schemas.microsoft.com/office/drawing/2014/main" id="{558B19CF-FA59-4E0F-A3D2-464624B0931F}"/>
                  </a:ext>
                </a:extLst>
              </p:cNvPr>
              <p:cNvSpPr/>
              <p:nvPr/>
            </p:nvSpPr>
            <p:spPr>
              <a:xfrm>
                <a:off x="14094533" y="2141551"/>
                <a:ext cx="1623599" cy="1149985"/>
              </a:xfrm>
              <a:prstGeom prst="rect">
                <a:avLst/>
              </a:prstGeom>
              <a:solidFill>
                <a:srgbClr val="3A80B6"/>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sp>
          <p:nvSpPr>
            <p:cNvPr id="97" name="Google Shape;751;p31">
              <a:extLst>
                <a:ext uri="{FF2B5EF4-FFF2-40B4-BE49-F238E27FC236}">
                  <a16:creationId xmlns:a16="http://schemas.microsoft.com/office/drawing/2014/main" id="{D6910246-8DB8-4493-A663-C3C25557340D}"/>
                </a:ext>
              </a:extLst>
            </p:cNvPr>
            <p:cNvSpPr txBox="1"/>
            <p:nvPr/>
          </p:nvSpPr>
          <p:spPr>
            <a:xfrm flipH="1">
              <a:off x="2988509" y="3441746"/>
              <a:ext cx="10314761" cy="356100"/>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 sz="2000" kern="0" dirty="0">
                  <a:solidFill>
                    <a:schemeClr val="bg1"/>
                  </a:solidFill>
                  <a:ea typeface="Roboto"/>
                  <a:cs typeface="Roboto"/>
                  <a:sym typeface="Roboto"/>
                </a:rPr>
                <a:t>Cuando se trate de proyectos de inversión, debe obtenerse previamente el concepto favorable de la SDP.</a:t>
              </a:r>
              <a:endParaRPr kumimoji="0" sz="2000" b="0" i="0" u="none" strike="noStrike" kern="0" cap="none" spc="0" normalizeH="0" baseline="0" noProof="0" dirty="0">
                <a:ln>
                  <a:noFill/>
                </a:ln>
                <a:solidFill>
                  <a:schemeClr val="bg1"/>
                </a:solidFill>
                <a:effectLst/>
                <a:uLnTx/>
                <a:uFillTx/>
                <a:ea typeface="Roboto"/>
                <a:cs typeface="Roboto"/>
                <a:sym typeface="Roboto"/>
              </a:endParaRPr>
            </a:p>
          </p:txBody>
        </p:sp>
      </p:grpSp>
      <p:grpSp>
        <p:nvGrpSpPr>
          <p:cNvPr id="101" name="Google Shape;753;p31">
            <a:extLst>
              <a:ext uri="{FF2B5EF4-FFF2-40B4-BE49-F238E27FC236}">
                <a16:creationId xmlns:a16="http://schemas.microsoft.com/office/drawing/2014/main" id="{7EF13E6C-E738-4FAE-BA93-7D61108C6532}"/>
              </a:ext>
            </a:extLst>
          </p:cNvPr>
          <p:cNvGrpSpPr/>
          <p:nvPr/>
        </p:nvGrpSpPr>
        <p:grpSpPr>
          <a:xfrm>
            <a:off x="536225" y="5496245"/>
            <a:ext cx="10761028" cy="907033"/>
            <a:chOff x="1037539" y="4062027"/>
            <a:chExt cx="12350869" cy="680275"/>
          </a:xfrm>
        </p:grpSpPr>
        <p:sp>
          <p:nvSpPr>
            <p:cNvPr id="102" name="Google Shape;754;p31">
              <a:extLst>
                <a:ext uri="{FF2B5EF4-FFF2-40B4-BE49-F238E27FC236}">
                  <a16:creationId xmlns:a16="http://schemas.microsoft.com/office/drawing/2014/main" id="{2D8F2F5D-D4C7-4F25-9D71-5972069EC2EB}"/>
                </a:ext>
              </a:extLst>
            </p:cNvPr>
            <p:cNvSpPr/>
            <p:nvPr/>
          </p:nvSpPr>
          <p:spPr>
            <a:xfrm>
              <a:off x="1037539" y="4062193"/>
              <a:ext cx="1780051" cy="670800"/>
            </a:xfrm>
            <a:prstGeom prst="homePlate">
              <a:avLst>
                <a:gd name="adj" fmla="val 50000"/>
              </a:avLst>
            </a:prstGeom>
            <a:solidFill>
              <a:srgbClr val="4D5B88"/>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5</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103" name="Google Shape;755;p31">
              <a:extLst>
                <a:ext uri="{FF2B5EF4-FFF2-40B4-BE49-F238E27FC236}">
                  <a16:creationId xmlns:a16="http://schemas.microsoft.com/office/drawing/2014/main" id="{C548AC8B-6E51-48E1-97B1-593E330BA20E}"/>
                </a:ext>
              </a:extLst>
            </p:cNvPr>
            <p:cNvGrpSpPr/>
            <p:nvPr/>
          </p:nvGrpSpPr>
          <p:grpSpPr>
            <a:xfrm>
              <a:off x="2424889" y="4062027"/>
              <a:ext cx="10963519" cy="680275"/>
              <a:chOff x="2601174" y="2153920"/>
              <a:chExt cx="13125247" cy="1153400"/>
            </a:xfrm>
          </p:grpSpPr>
          <p:sp>
            <p:nvSpPr>
              <p:cNvPr id="106" name="Google Shape;756;p31">
                <a:extLst>
                  <a:ext uri="{FF2B5EF4-FFF2-40B4-BE49-F238E27FC236}">
                    <a16:creationId xmlns:a16="http://schemas.microsoft.com/office/drawing/2014/main" id="{175CA12A-9946-40DA-8DDC-03C97F215E55}"/>
                  </a:ext>
                </a:extLst>
              </p:cNvPr>
              <p:cNvSpPr/>
              <p:nvPr/>
            </p:nvSpPr>
            <p:spPr>
              <a:xfrm>
                <a:off x="2601174" y="2153920"/>
                <a:ext cx="12681080" cy="1137900"/>
              </a:xfrm>
              <a:prstGeom prst="chevron">
                <a:avLst>
                  <a:gd name="adj" fmla="val 50000"/>
                </a:avLst>
              </a:prstGeom>
              <a:solidFill>
                <a:srgbClr val="4D5B88"/>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107" name="Google Shape;757;p31">
                <a:extLst>
                  <a:ext uri="{FF2B5EF4-FFF2-40B4-BE49-F238E27FC236}">
                    <a16:creationId xmlns:a16="http://schemas.microsoft.com/office/drawing/2014/main" id="{8795B179-BC5A-4CD2-9385-BDCC9722567D}"/>
                  </a:ext>
                </a:extLst>
              </p:cNvPr>
              <p:cNvSpPr/>
              <p:nvPr/>
            </p:nvSpPr>
            <p:spPr>
              <a:xfrm>
                <a:off x="14102821" y="2169420"/>
                <a:ext cx="1623600" cy="1137900"/>
              </a:xfrm>
              <a:prstGeom prst="rect">
                <a:avLst/>
              </a:prstGeom>
              <a:solidFill>
                <a:srgbClr val="4D5B88"/>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sp>
        <p:nvSpPr>
          <p:cNvPr id="108" name="Rectángulo: esquinas redondeadas 107">
            <a:extLst>
              <a:ext uri="{FF2B5EF4-FFF2-40B4-BE49-F238E27FC236}">
                <a16:creationId xmlns:a16="http://schemas.microsoft.com/office/drawing/2014/main" id="{76AE7975-21A6-473D-A253-D3B41B9E5147}"/>
              </a:ext>
            </a:extLst>
          </p:cNvPr>
          <p:cNvSpPr/>
          <p:nvPr/>
        </p:nvSpPr>
        <p:spPr>
          <a:xfrm>
            <a:off x="763863" y="150098"/>
            <a:ext cx="10704353" cy="3253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ES" sz="3200" b="1" dirty="0">
                <a:solidFill>
                  <a:srgbClr val="E3022E"/>
                </a:solidFill>
              </a:rPr>
              <a:t>REQUISITOS</a:t>
            </a:r>
            <a:endParaRPr lang="es-CO" sz="3200" b="1" dirty="0">
              <a:solidFill>
                <a:srgbClr val="E3022E"/>
              </a:solidFill>
            </a:endParaRPr>
          </a:p>
        </p:txBody>
      </p:sp>
      <p:grpSp>
        <p:nvGrpSpPr>
          <p:cNvPr id="111" name="Google Shape;725;p31">
            <a:extLst>
              <a:ext uri="{FF2B5EF4-FFF2-40B4-BE49-F238E27FC236}">
                <a16:creationId xmlns:a16="http://schemas.microsoft.com/office/drawing/2014/main" id="{C609C1F3-AD8D-4C83-99C3-7B6DEA92BC01}"/>
              </a:ext>
            </a:extLst>
          </p:cNvPr>
          <p:cNvGrpSpPr/>
          <p:nvPr/>
        </p:nvGrpSpPr>
        <p:grpSpPr>
          <a:xfrm>
            <a:off x="2365229" y="1450230"/>
            <a:ext cx="8929304" cy="886694"/>
            <a:chOff x="-3191210" y="1096916"/>
            <a:chExt cx="5276118" cy="665020"/>
          </a:xfrm>
        </p:grpSpPr>
        <p:sp>
          <p:nvSpPr>
            <p:cNvPr id="115" name="Google Shape;728;p31">
              <a:extLst>
                <a:ext uri="{FF2B5EF4-FFF2-40B4-BE49-F238E27FC236}">
                  <a16:creationId xmlns:a16="http://schemas.microsoft.com/office/drawing/2014/main" id="{4D8C8803-9263-4554-8BC3-9A5CA1896F14}"/>
                </a:ext>
              </a:extLst>
            </p:cNvPr>
            <p:cNvSpPr/>
            <p:nvPr/>
          </p:nvSpPr>
          <p:spPr>
            <a:xfrm>
              <a:off x="143837" y="1096916"/>
              <a:ext cx="1941071" cy="665020"/>
            </a:xfrm>
            <a:prstGeom prst="rect">
              <a:avLst/>
            </a:prstGeom>
            <a:solidFill>
              <a:srgbClr val="D1CC62"/>
            </a:solid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114" name="Google Shape;730;p31">
              <a:extLst>
                <a:ext uri="{FF2B5EF4-FFF2-40B4-BE49-F238E27FC236}">
                  <a16:creationId xmlns:a16="http://schemas.microsoft.com/office/drawing/2014/main" id="{BBA30581-602E-4B1E-895A-D186125D44C8}"/>
                </a:ext>
              </a:extLst>
            </p:cNvPr>
            <p:cNvSpPr txBox="1"/>
            <p:nvPr/>
          </p:nvSpPr>
          <p:spPr>
            <a:xfrm>
              <a:off x="-3191210" y="1274617"/>
              <a:ext cx="5157867" cy="356100"/>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FFFFFF"/>
                  </a:solidFill>
                  <a:effectLst/>
                  <a:uLnTx/>
                  <a:uFillTx/>
                  <a:ea typeface="Roboto"/>
                  <a:cs typeface="Roboto"/>
                  <a:sym typeface="Roboto"/>
                </a:rPr>
                <a:t>Comunicación dirigida al Secretario Técnico del CONFIS solicitando la autorización de las VF</a:t>
              </a:r>
              <a:endParaRPr kumimoji="0" sz="2400" b="0" i="0" u="none" strike="noStrike" kern="0" cap="none" spc="0" normalizeH="0" baseline="0" noProof="0" dirty="0">
                <a:ln>
                  <a:noFill/>
                </a:ln>
                <a:solidFill>
                  <a:srgbClr val="FFFFFF"/>
                </a:solidFill>
                <a:effectLst/>
                <a:uLnTx/>
                <a:uFillTx/>
                <a:ea typeface="Roboto"/>
                <a:cs typeface="Roboto"/>
                <a:sym typeface="Roboto"/>
              </a:endParaRPr>
            </a:p>
          </p:txBody>
        </p:sp>
      </p:grpSp>
      <p:sp>
        <p:nvSpPr>
          <p:cNvPr id="118" name="Google Shape;737;p31">
            <a:extLst>
              <a:ext uri="{FF2B5EF4-FFF2-40B4-BE49-F238E27FC236}">
                <a16:creationId xmlns:a16="http://schemas.microsoft.com/office/drawing/2014/main" id="{D47A9932-45EA-458B-B7EC-DF4B015C1444}"/>
              </a:ext>
            </a:extLst>
          </p:cNvPr>
          <p:cNvSpPr txBox="1"/>
          <p:nvPr/>
        </p:nvSpPr>
        <p:spPr>
          <a:xfrm>
            <a:off x="2285715" y="2726165"/>
            <a:ext cx="8808690" cy="474800"/>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dirty="0">
                <a:ln>
                  <a:noFill/>
                </a:ln>
                <a:solidFill>
                  <a:srgbClr val="FFFFFF"/>
                </a:solidFill>
                <a:effectLst/>
                <a:uLnTx/>
                <a:uFillTx/>
                <a:ea typeface="Roboto"/>
                <a:cs typeface="Roboto"/>
                <a:sym typeface="Roboto"/>
              </a:rPr>
              <a:t>Documento que describa el objeto a desarrollar, identificando el compromiso del PDD o Local con el que se relaciona, los objetivos y las metas que se alcanzarán con su ejecución.</a:t>
            </a:r>
            <a:endParaRPr kumimoji="0" sz="2000" b="0" i="0" u="none" strike="noStrike" kern="0" cap="none" spc="0" normalizeH="0" baseline="0" noProof="0" dirty="0">
              <a:ln>
                <a:noFill/>
              </a:ln>
              <a:solidFill>
                <a:srgbClr val="FFFFFF"/>
              </a:solidFill>
              <a:effectLst/>
              <a:uLnTx/>
              <a:uFillTx/>
              <a:ea typeface="Roboto"/>
              <a:cs typeface="Roboto"/>
              <a:sym typeface="Roboto"/>
            </a:endParaRPr>
          </a:p>
        </p:txBody>
      </p:sp>
      <p:sp>
        <p:nvSpPr>
          <p:cNvPr id="122" name="Google Shape;744;p31">
            <a:extLst>
              <a:ext uri="{FF2B5EF4-FFF2-40B4-BE49-F238E27FC236}">
                <a16:creationId xmlns:a16="http://schemas.microsoft.com/office/drawing/2014/main" id="{FDDCA501-8AE1-4F0F-856C-F6EE642C64D8}"/>
              </a:ext>
            </a:extLst>
          </p:cNvPr>
          <p:cNvSpPr txBox="1"/>
          <p:nvPr/>
        </p:nvSpPr>
        <p:spPr>
          <a:xfrm flipH="1">
            <a:off x="2389175" y="3750857"/>
            <a:ext cx="8705230" cy="474801"/>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 b="0" i="0" u="none" strike="noStrike" kern="0" cap="none" spc="0" normalizeH="0" baseline="0" noProof="0" dirty="0">
                <a:ln>
                  <a:noFill/>
                </a:ln>
                <a:solidFill>
                  <a:srgbClr val="FFFFFF"/>
                </a:solidFill>
                <a:effectLst/>
                <a:uLnTx/>
                <a:uFillTx/>
                <a:ea typeface="Roboto"/>
                <a:cs typeface="Roboto"/>
                <a:sym typeface="Roboto"/>
              </a:rPr>
              <a:t>Justificación técnica, económica y financiera que evidencie la importancia de la utilización de las VF. (Pesos constantes y corrientes del año en que se solicita la autorización). Metas de inflación de la SDH</a:t>
            </a:r>
            <a:endParaRPr kumimoji="0" b="0" i="0" u="none" strike="noStrike" kern="0" cap="none" spc="0" normalizeH="0" baseline="0" noProof="0" dirty="0">
              <a:ln>
                <a:noFill/>
              </a:ln>
              <a:solidFill>
                <a:srgbClr val="FFFFFF"/>
              </a:solidFill>
              <a:effectLst/>
              <a:uLnTx/>
              <a:uFillTx/>
              <a:ea typeface="Roboto"/>
              <a:cs typeface="Roboto"/>
              <a:sym typeface="Roboto"/>
            </a:endParaRPr>
          </a:p>
        </p:txBody>
      </p:sp>
      <p:sp>
        <p:nvSpPr>
          <p:cNvPr id="130" name="Google Shape;758;p31">
            <a:extLst>
              <a:ext uri="{FF2B5EF4-FFF2-40B4-BE49-F238E27FC236}">
                <a16:creationId xmlns:a16="http://schemas.microsoft.com/office/drawing/2014/main" id="{255ABAAA-33DC-4E83-BC2A-0E53F8A3FC35}"/>
              </a:ext>
            </a:extLst>
          </p:cNvPr>
          <p:cNvSpPr txBox="1"/>
          <p:nvPr/>
        </p:nvSpPr>
        <p:spPr>
          <a:xfrm>
            <a:off x="2285715" y="5646880"/>
            <a:ext cx="8808690" cy="564669"/>
          </a:xfrm>
          <a:prstGeom prst="rect">
            <a:avLst/>
          </a:prstGeom>
          <a:no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lang="en" sz="1600" kern="0" dirty="0">
                <a:solidFill>
                  <a:srgbClr val="FFFFFF"/>
                </a:solidFill>
                <a:ea typeface="Roboto"/>
                <a:cs typeface="Roboto"/>
                <a:sym typeface="Roboto"/>
              </a:rPr>
              <a:t>Formato de solicitud de VF debidamente diligenciado, el cual incluye: cronograma de ejecución de las VF solicitadas, prográmación de contratación para desarrollar obra, proyecto o actividad y programación de los giros. </a:t>
            </a:r>
            <a:r>
              <a:rPr lang="es-ES_tradnl" sz="1600" u="sng" dirty="0">
                <a:solidFill>
                  <a:schemeClr val="bg1"/>
                </a:solidFill>
                <a:hlinkClick r:id="rId3">
                  <a:extLst>
                    <a:ext uri="{A12FA001-AC4F-418D-AE19-62706E023703}">
                      <ahyp:hlinkClr xmlns:ahyp="http://schemas.microsoft.com/office/drawing/2018/hyperlinkcolor" val="tx"/>
                    </a:ext>
                  </a:extLst>
                </a:hlinkClick>
              </a:rPr>
              <a:t>http://www.sdp.gov.co/gestion-a-la-inversion/confis/normatividad</a:t>
            </a:r>
            <a:endParaRPr kumimoji="0" sz="1600" b="0" i="0" u="none" strike="noStrike" kern="0" cap="none" spc="0" normalizeH="0" baseline="0" noProof="0" dirty="0">
              <a:ln>
                <a:noFill/>
              </a:ln>
              <a:solidFill>
                <a:srgbClr val="FFFFFF"/>
              </a:solidFill>
              <a:effectLst/>
              <a:uLnTx/>
              <a:uFillTx/>
              <a:ea typeface="Roboto"/>
              <a:cs typeface="Roboto"/>
              <a:sym typeface="Roboto"/>
            </a:endParaRPr>
          </a:p>
        </p:txBody>
      </p:sp>
      <p:sp>
        <p:nvSpPr>
          <p:cNvPr id="133" name="CuadroTexto 132">
            <a:extLst>
              <a:ext uri="{FF2B5EF4-FFF2-40B4-BE49-F238E27FC236}">
                <a16:creationId xmlns:a16="http://schemas.microsoft.com/office/drawing/2014/main" id="{D584AECE-3991-4BAF-95E1-2C791003A624}"/>
              </a:ext>
            </a:extLst>
          </p:cNvPr>
          <p:cNvSpPr txBox="1"/>
          <p:nvPr/>
        </p:nvSpPr>
        <p:spPr>
          <a:xfrm>
            <a:off x="483107" y="670266"/>
            <a:ext cx="11464945" cy="646331"/>
          </a:xfrm>
          <a:prstGeom prst="rect">
            <a:avLst/>
          </a:prstGeom>
          <a:noFill/>
        </p:spPr>
        <p:txBody>
          <a:bodyPr wrap="square">
            <a:spAutoFit/>
          </a:bodyPr>
          <a:lstStyle/>
          <a:p>
            <a:pPr algn="just"/>
            <a:r>
              <a:rPr lang="es-ES" dirty="0"/>
              <a:t>Deben remitirse a la Secretaría Técnica del CONFIS Distrital, con copia a la Secretaría Distrital de Hacienda - Dirección Distrital de Presupuesto, anexando la siguiente documentación</a:t>
            </a: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C19079F-1E4B-4E99-87A9-E22ACFC8F630}"/>
              </a:ext>
            </a:extLst>
          </p:cNvPr>
          <p:cNvSpPr>
            <a:spLocks noGrp="1"/>
          </p:cNvSpPr>
          <p:nvPr>
            <p:ph type="subTitle" idx="1"/>
          </p:nvPr>
        </p:nvSpPr>
        <p:spPr>
          <a:xfrm>
            <a:off x="1121043" y="1041400"/>
            <a:ext cx="10006739" cy="2387600"/>
          </a:xfrm>
        </p:spPr>
        <p:txBody>
          <a:bodyPr>
            <a:noAutofit/>
          </a:bodyPr>
          <a:lstStyle/>
          <a:p>
            <a:r>
              <a:rPr lang="es-CO" sz="5400" b="1" dirty="0">
                <a:latin typeface="Calibri C"/>
                <a:cs typeface="Calibri" panose="020F0502020204030204" pitchFamily="34" charset="0"/>
              </a:rPr>
              <a:t>VIGENCIAS FUTURAS</a:t>
            </a:r>
          </a:p>
          <a:p>
            <a:r>
              <a:rPr lang="es-CO" sz="5400" b="1" dirty="0">
                <a:latin typeface="Calibri C"/>
                <a:cs typeface="Calibri" panose="020F0502020204030204" pitchFamily="34" charset="0"/>
              </a:rPr>
              <a:t>ENTIDADES PRESUPUESTO ANUAL DISTRITO CAPITAL</a:t>
            </a:r>
          </a:p>
        </p:txBody>
      </p:sp>
      <p:sp>
        <p:nvSpPr>
          <p:cNvPr id="4" name="Título 1">
            <a:extLst>
              <a:ext uri="{FF2B5EF4-FFF2-40B4-BE49-F238E27FC236}">
                <a16:creationId xmlns:a16="http://schemas.microsoft.com/office/drawing/2014/main" id="{13E5C05E-502C-4177-BBAD-841489F350AC}"/>
              </a:ext>
            </a:extLst>
          </p:cNvPr>
          <p:cNvSpPr txBox="1">
            <a:spLocks/>
          </p:cNvSpPr>
          <p:nvPr/>
        </p:nvSpPr>
        <p:spPr>
          <a:xfrm>
            <a:off x="1046771" y="3859078"/>
            <a:ext cx="10344486" cy="183353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kern="1200">
                <a:solidFill>
                  <a:schemeClr val="bg1"/>
                </a:solidFill>
                <a:latin typeface="Arial Narrow" panose="020B0606020202030204" pitchFamily="34" charset="0"/>
                <a:ea typeface="+mj-ea"/>
                <a:cs typeface="+mj-cs"/>
              </a:defRPr>
            </a:lvl1pPr>
          </a:lstStyle>
          <a:p>
            <a:r>
              <a:rPr lang="es-CO" sz="4000" dirty="0">
                <a:latin typeface="+mn-lt"/>
              </a:rPr>
              <a:t>Secretaría Distrital de Hacienda</a:t>
            </a:r>
            <a:br>
              <a:rPr lang="es-CO" sz="4000" dirty="0">
                <a:latin typeface="+mn-lt"/>
              </a:rPr>
            </a:br>
            <a:r>
              <a:rPr lang="es-CO" sz="4000" dirty="0">
                <a:latin typeface="+mn-lt"/>
              </a:rPr>
              <a:t>Dirección Distrital de Presupuesto</a:t>
            </a:r>
            <a:br>
              <a:rPr lang="es-CO" sz="4000" dirty="0">
                <a:latin typeface="+mn-lt"/>
              </a:rPr>
            </a:br>
            <a:r>
              <a:rPr lang="es-CO" sz="4000" dirty="0">
                <a:latin typeface="+mn-lt"/>
              </a:rPr>
              <a:t>Agosto de 2021</a:t>
            </a:r>
          </a:p>
        </p:txBody>
      </p:sp>
    </p:spTree>
    <p:extLst>
      <p:ext uri="{BB962C8B-B14F-4D97-AF65-F5344CB8AC3E}">
        <p14:creationId xmlns:p14="http://schemas.microsoft.com/office/powerpoint/2010/main" val="415061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grpSp>
        <p:nvGrpSpPr>
          <p:cNvPr id="73" name="Google Shape;725;p31">
            <a:extLst>
              <a:ext uri="{FF2B5EF4-FFF2-40B4-BE49-F238E27FC236}">
                <a16:creationId xmlns:a16="http://schemas.microsoft.com/office/drawing/2014/main" id="{4AE74863-A702-4142-AB2B-B2EC2B3E6165}"/>
              </a:ext>
            </a:extLst>
          </p:cNvPr>
          <p:cNvGrpSpPr/>
          <p:nvPr/>
        </p:nvGrpSpPr>
        <p:grpSpPr>
          <a:xfrm>
            <a:off x="522776" y="1770177"/>
            <a:ext cx="11264979" cy="894844"/>
            <a:chOff x="1037538" y="1103712"/>
            <a:chExt cx="12694163" cy="671133"/>
          </a:xfrm>
          <a:solidFill>
            <a:schemeClr val="accent2">
              <a:lumMod val="75000"/>
            </a:schemeClr>
          </a:solidFill>
        </p:grpSpPr>
        <p:sp>
          <p:nvSpPr>
            <p:cNvPr id="74" name="Google Shape;726;p31">
              <a:extLst>
                <a:ext uri="{FF2B5EF4-FFF2-40B4-BE49-F238E27FC236}">
                  <a16:creationId xmlns:a16="http://schemas.microsoft.com/office/drawing/2014/main" id="{A1FB8254-E79E-4FC4-8721-B07B98AB8BBF}"/>
                </a:ext>
              </a:extLst>
            </p:cNvPr>
            <p:cNvSpPr/>
            <p:nvPr/>
          </p:nvSpPr>
          <p:spPr>
            <a:xfrm>
              <a:off x="1037538" y="1103879"/>
              <a:ext cx="1356193" cy="670800"/>
            </a:xfrm>
            <a:prstGeom prst="homePlate">
              <a:avLst>
                <a:gd name="adj" fmla="val 50000"/>
              </a:avLst>
            </a:prstGeom>
            <a:grpFill/>
            <a:ln>
              <a:noFill/>
            </a:ln>
          </p:spPr>
          <p:style>
            <a:lnRef idx="3">
              <a:schemeClr val="lt1"/>
            </a:lnRef>
            <a:fillRef idx="1">
              <a:schemeClr val="accent4"/>
            </a:fillRef>
            <a:effectRef idx="1">
              <a:schemeClr val="accent4"/>
            </a:effectRef>
            <a:fontRef idx="minor">
              <a:schemeClr val="lt1"/>
            </a:fontRef>
          </p:style>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6</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75" name="Google Shape;727;p31">
              <a:extLst>
                <a:ext uri="{FF2B5EF4-FFF2-40B4-BE49-F238E27FC236}">
                  <a16:creationId xmlns:a16="http://schemas.microsoft.com/office/drawing/2014/main" id="{68E3325B-EA55-4971-972F-DF257CC19935}"/>
                </a:ext>
              </a:extLst>
            </p:cNvPr>
            <p:cNvGrpSpPr/>
            <p:nvPr/>
          </p:nvGrpSpPr>
          <p:grpSpPr>
            <a:xfrm>
              <a:off x="1992786" y="1103712"/>
              <a:ext cx="11738915" cy="671133"/>
              <a:chOff x="2083871" y="2153920"/>
              <a:chExt cx="14053533" cy="1137900"/>
            </a:xfrm>
            <a:grpFill/>
          </p:grpSpPr>
          <p:sp>
            <p:nvSpPr>
              <p:cNvPr id="78" name="Google Shape;728;p31">
                <a:extLst>
                  <a:ext uri="{FF2B5EF4-FFF2-40B4-BE49-F238E27FC236}">
                    <a16:creationId xmlns:a16="http://schemas.microsoft.com/office/drawing/2014/main" id="{97A03141-FC20-4C91-A964-0AD3256279C5}"/>
                  </a:ext>
                </a:extLst>
              </p:cNvPr>
              <p:cNvSpPr/>
              <p:nvPr/>
            </p:nvSpPr>
            <p:spPr>
              <a:xfrm>
                <a:off x="2083871" y="2153920"/>
                <a:ext cx="13893627" cy="1137900"/>
              </a:xfrm>
              <a:prstGeom prst="chevron">
                <a:avLst>
                  <a:gd name="adj" fmla="val 50000"/>
                </a:avLst>
              </a:prstGeom>
              <a:grpFill/>
              <a:ln>
                <a:noFill/>
              </a:ln>
            </p:spPr>
            <p:style>
              <a:lnRef idx="3">
                <a:schemeClr val="lt1"/>
              </a:lnRef>
              <a:fillRef idx="1">
                <a:schemeClr val="accent4"/>
              </a:fillRef>
              <a:effectRef idx="1">
                <a:schemeClr val="accent4"/>
              </a:effectRef>
              <a:fontRef idx="minor">
                <a:schemeClr val="lt1"/>
              </a:fontRef>
            </p:style>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79" name="Google Shape;729;p31">
                <a:extLst>
                  <a:ext uri="{FF2B5EF4-FFF2-40B4-BE49-F238E27FC236}">
                    <a16:creationId xmlns:a16="http://schemas.microsoft.com/office/drawing/2014/main" id="{CB056327-753D-4EE1-AC83-B4A9CFAAD5E0}"/>
                  </a:ext>
                </a:extLst>
              </p:cNvPr>
              <p:cNvSpPr/>
              <p:nvPr/>
            </p:nvSpPr>
            <p:spPr>
              <a:xfrm>
                <a:off x="14513804" y="2153920"/>
                <a:ext cx="1623600" cy="1137900"/>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grpSp>
        <p:nvGrpSpPr>
          <p:cNvPr id="80" name="Google Shape;732;p31">
            <a:extLst>
              <a:ext uri="{FF2B5EF4-FFF2-40B4-BE49-F238E27FC236}">
                <a16:creationId xmlns:a16="http://schemas.microsoft.com/office/drawing/2014/main" id="{665DE7F1-B4C4-4B67-819D-B9D06D185D19}"/>
              </a:ext>
            </a:extLst>
          </p:cNvPr>
          <p:cNvGrpSpPr/>
          <p:nvPr/>
        </p:nvGrpSpPr>
        <p:grpSpPr>
          <a:xfrm>
            <a:off x="522776" y="2806048"/>
            <a:ext cx="11264979" cy="894844"/>
            <a:chOff x="1037539" y="1842516"/>
            <a:chExt cx="11782287" cy="671133"/>
          </a:xfrm>
          <a:solidFill>
            <a:schemeClr val="accent2">
              <a:lumMod val="60000"/>
              <a:lumOff val="40000"/>
            </a:schemeClr>
          </a:solidFill>
        </p:grpSpPr>
        <p:sp>
          <p:nvSpPr>
            <p:cNvPr id="81" name="Google Shape;733;p31">
              <a:extLst>
                <a:ext uri="{FF2B5EF4-FFF2-40B4-BE49-F238E27FC236}">
                  <a16:creationId xmlns:a16="http://schemas.microsoft.com/office/drawing/2014/main" id="{0BE23217-F75F-4398-AE80-F83C6F9E3C12}"/>
                </a:ext>
              </a:extLst>
            </p:cNvPr>
            <p:cNvSpPr/>
            <p:nvPr/>
          </p:nvSpPr>
          <p:spPr>
            <a:xfrm>
              <a:off x="1037539" y="1842684"/>
              <a:ext cx="1379151" cy="670800"/>
            </a:xfrm>
            <a:prstGeom prst="homePlate">
              <a:avLst>
                <a:gd name="adj" fmla="val 50000"/>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rgbClr val="FFFFFF"/>
                  </a:solidFill>
                  <a:effectLst/>
                  <a:uLnTx/>
                  <a:uFillTx/>
                  <a:ea typeface="Calibri"/>
                  <a:cs typeface="Calibri"/>
                  <a:sym typeface="Calibri"/>
                </a:rPr>
                <a:t>7</a:t>
              </a:r>
              <a:endParaRPr kumimoji="0" sz="4400" b="1"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82" name="Google Shape;734;p31">
              <a:extLst>
                <a:ext uri="{FF2B5EF4-FFF2-40B4-BE49-F238E27FC236}">
                  <a16:creationId xmlns:a16="http://schemas.microsoft.com/office/drawing/2014/main" id="{2A9B4C67-70EE-4D34-B1EE-FBD019EB60C0}"/>
                </a:ext>
              </a:extLst>
            </p:cNvPr>
            <p:cNvGrpSpPr/>
            <p:nvPr/>
          </p:nvGrpSpPr>
          <p:grpSpPr>
            <a:xfrm>
              <a:off x="2027912" y="1842516"/>
              <a:ext cx="10791914" cy="671133"/>
              <a:chOff x="2125923" y="2153920"/>
              <a:chExt cx="12919807" cy="1137900"/>
            </a:xfrm>
            <a:grpFill/>
          </p:grpSpPr>
          <p:sp>
            <p:nvSpPr>
              <p:cNvPr id="85" name="Google Shape;735;p31">
                <a:extLst>
                  <a:ext uri="{FF2B5EF4-FFF2-40B4-BE49-F238E27FC236}">
                    <a16:creationId xmlns:a16="http://schemas.microsoft.com/office/drawing/2014/main" id="{FBCF1C1F-0453-4A06-9E79-71E6E48CBFFB}"/>
                  </a:ext>
                </a:extLst>
              </p:cNvPr>
              <p:cNvSpPr/>
              <p:nvPr/>
            </p:nvSpPr>
            <p:spPr>
              <a:xfrm>
                <a:off x="2125923" y="2153920"/>
                <a:ext cx="12771387" cy="1137900"/>
              </a:xfrm>
              <a:prstGeom prst="chevron">
                <a:avLst>
                  <a:gd name="adj" fmla="val 50000"/>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86" name="Google Shape;736;p31">
                <a:extLst>
                  <a:ext uri="{FF2B5EF4-FFF2-40B4-BE49-F238E27FC236}">
                    <a16:creationId xmlns:a16="http://schemas.microsoft.com/office/drawing/2014/main" id="{A14A69F1-48A9-48F7-BEAB-5DFF15282B83}"/>
                  </a:ext>
                </a:extLst>
              </p:cNvPr>
              <p:cNvSpPr/>
              <p:nvPr/>
            </p:nvSpPr>
            <p:spPr>
              <a:xfrm>
                <a:off x="13422129" y="2153920"/>
                <a:ext cx="1623601" cy="1137900"/>
              </a:xfrm>
              <a:prstGeom prst="rect">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grpSp>
        <p:nvGrpSpPr>
          <p:cNvPr id="87" name="Google Shape;739;p31">
            <a:extLst>
              <a:ext uri="{FF2B5EF4-FFF2-40B4-BE49-F238E27FC236}">
                <a16:creationId xmlns:a16="http://schemas.microsoft.com/office/drawing/2014/main" id="{C4F8907F-679F-4CAE-B57C-7561E35E272C}"/>
              </a:ext>
            </a:extLst>
          </p:cNvPr>
          <p:cNvGrpSpPr/>
          <p:nvPr/>
        </p:nvGrpSpPr>
        <p:grpSpPr>
          <a:xfrm>
            <a:off x="522776" y="3824986"/>
            <a:ext cx="11264977" cy="897386"/>
            <a:chOff x="1037539" y="2581319"/>
            <a:chExt cx="11811882" cy="673039"/>
          </a:xfrm>
          <a:solidFill>
            <a:schemeClr val="accent2">
              <a:lumMod val="40000"/>
              <a:lumOff val="60000"/>
            </a:schemeClr>
          </a:solidFill>
        </p:grpSpPr>
        <p:sp>
          <p:nvSpPr>
            <p:cNvPr id="88" name="Google Shape;740;p31">
              <a:extLst>
                <a:ext uri="{FF2B5EF4-FFF2-40B4-BE49-F238E27FC236}">
                  <a16:creationId xmlns:a16="http://schemas.microsoft.com/office/drawing/2014/main" id="{80F113C4-ED79-4097-9253-242B878A8053}"/>
                </a:ext>
              </a:extLst>
            </p:cNvPr>
            <p:cNvSpPr/>
            <p:nvPr/>
          </p:nvSpPr>
          <p:spPr>
            <a:xfrm>
              <a:off x="1037539" y="2581486"/>
              <a:ext cx="1356193" cy="670800"/>
            </a:xfrm>
            <a:prstGeom prst="homePlate">
              <a:avLst>
                <a:gd name="adj" fmla="val 50000"/>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chemeClr val="bg1">
                      <a:lumMod val="50000"/>
                    </a:schemeClr>
                  </a:solidFill>
                  <a:effectLst/>
                  <a:uLnTx/>
                  <a:uFillTx/>
                  <a:ea typeface="Calibri"/>
                  <a:cs typeface="Calibri"/>
                  <a:sym typeface="Calibri"/>
                </a:rPr>
                <a:t>8</a:t>
              </a:r>
              <a:endParaRPr kumimoji="0" sz="4400" b="1" i="0" u="none" strike="noStrike" kern="0" cap="none" spc="0" normalizeH="0" baseline="0" noProof="0" dirty="0">
                <a:ln>
                  <a:noFill/>
                </a:ln>
                <a:solidFill>
                  <a:schemeClr val="bg1">
                    <a:lumMod val="50000"/>
                  </a:schemeClr>
                </a:solidFill>
                <a:effectLst/>
                <a:uLnTx/>
                <a:uFillTx/>
                <a:ea typeface="Calibri"/>
                <a:cs typeface="Calibri"/>
                <a:sym typeface="Calibri"/>
              </a:endParaRPr>
            </a:p>
          </p:txBody>
        </p:sp>
        <p:grpSp>
          <p:nvGrpSpPr>
            <p:cNvPr id="89" name="Google Shape;741;p31">
              <a:extLst>
                <a:ext uri="{FF2B5EF4-FFF2-40B4-BE49-F238E27FC236}">
                  <a16:creationId xmlns:a16="http://schemas.microsoft.com/office/drawing/2014/main" id="{8EA43497-C243-489A-8690-BEC99C5CDD28}"/>
                </a:ext>
              </a:extLst>
            </p:cNvPr>
            <p:cNvGrpSpPr/>
            <p:nvPr/>
          </p:nvGrpSpPr>
          <p:grpSpPr>
            <a:xfrm>
              <a:off x="2027912" y="2581319"/>
              <a:ext cx="10821509" cy="673039"/>
              <a:chOff x="2125924" y="2153920"/>
              <a:chExt cx="12955235" cy="1141132"/>
            </a:xfrm>
            <a:grpFill/>
          </p:grpSpPr>
          <p:sp>
            <p:nvSpPr>
              <p:cNvPr id="92" name="Google Shape;742;p31">
                <a:extLst>
                  <a:ext uri="{FF2B5EF4-FFF2-40B4-BE49-F238E27FC236}">
                    <a16:creationId xmlns:a16="http://schemas.microsoft.com/office/drawing/2014/main" id="{ECB0B0D5-245C-497A-AC25-B6CDFA775D52}"/>
                  </a:ext>
                </a:extLst>
              </p:cNvPr>
              <p:cNvSpPr/>
              <p:nvPr/>
            </p:nvSpPr>
            <p:spPr>
              <a:xfrm>
                <a:off x="2125924" y="2153920"/>
                <a:ext cx="12955235" cy="1137900"/>
              </a:xfrm>
              <a:prstGeom prst="chevron">
                <a:avLst>
                  <a:gd name="adj" fmla="val 50000"/>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93" name="Google Shape;743;p31">
                <a:extLst>
                  <a:ext uri="{FF2B5EF4-FFF2-40B4-BE49-F238E27FC236}">
                    <a16:creationId xmlns:a16="http://schemas.microsoft.com/office/drawing/2014/main" id="{4646688C-58E3-4AB1-9ABF-CA219D508D9F}"/>
                  </a:ext>
                </a:extLst>
              </p:cNvPr>
              <p:cNvSpPr/>
              <p:nvPr/>
            </p:nvSpPr>
            <p:spPr>
              <a:xfrm>
                <a:off x="13453483" y="2157152"/>
                <a:ext cx="1623600" cy="1137900"/>
              </a:xfrm>
              <a:prstGeom prst="rect">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grpSp>
        <p:nvGrpSpPr>
          <p:cNvPr id="94" name="Google Shape;746;p31">
            <a:extLst>
              <a:ext uri="{FF2B5EF4-FFF2-40B4-BE49-F238E27FC236}">
                <a16:creationId xmlns:a16="http://schemas.microsoft.com/office/drawing/2014/main" id="{EA2BE5A5-3BBE-4175-AA01-DFF6A3E30134}"/>
              </a:ext>
            </a:extLst>
          </p:cNvPr>
          <p:cNvGrpSpPr/>
          <p:nvPr/>
        </p:nvGrpSpPr>
        <p:grpSpPr>
          <a:xfrm>
            <a:off x="522776" y="4858312"/>
            <a:ext cx="11261730" cy="897385"/>
            <a:chOff x="1037539" y="3318217"/>
            <a:chExt cx="12959781" cy="673039"/>
          </a:xfrm>
          <a:solidFill>
            <a:schemeClr val="accent2">
              <a:lumMod val="20000"/>
              <a:lumOff val="80000"/>
            </a:schemeClr>
          </a:solidFill>
        </p:grpSpPr>
        <p:sp>
          <p:nvSpPr>
            <p:cNvPr id="95" name="Google Shape;747;p31">
              <a:extLst>
                <a:ext uri="{FF2B5EF4-FFF2-40B4-BE49-F238E27FC236}">
                  <a16:creationId xmlns:a16="http://schemas.microsoft.com/office/drawing/2014/main" id="{4C8EF119-ED56-4840-AFFF-90CE3E59D07D}"/>
                </a:ext>
              </a:extLst>
            </p:cNvPr>
            <p:cNvSpPr/>
            <p:nvPr/>
          </p:nvSpPr>
          <p:spPr>
            <a:xfrm>
              <a:off x="1037539" y="3320289"/>
              <a:ext cx="1379151" cy="670800"/>
            </a:xfrm>
            <a:prstGeom prst="homePlate">
              <a:avLst>
                <a:gd name="adj" fmla="val 50000"/>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r>
                <a:rPr kumimoji="0" lang="es-CO" sz="4400" b="1" i="0" u="none" strike="noStrike" kern="0" cap="none" spc="0" normalizeH="0" baseline="0" noProof="0" dirty="0">
                  <a:ln>
                    <a:noFill/>
                  </a:ln>
                  <a:solidFill>
                    <a:schemeClr val="bg1">
                      <a:lumMod val="50000"/>
                    </a:schemeClr>
                  </a:solidFill>
                  <a:effectLst/>
                  <a:uLnTx/>
                  <a:uFillTx/>
                  <a:ea typeface="Calibri"/>
                  <a:cs typeface="Calibri"/>
                  <a:sym typeface="Calibri"/>
                </a:rPr>
                <a:t>9</a:t>
              </a:r>
              <a:endParaRPr kumimoji="0" sz="4400" b="1" i="0" u="none" strike="noStrike" kern="0" cap="none" spc="0" normalizeH="0" baseline="0" noProof="0" dirty="0">
                <a:ln>
                  <a:noFill/>
                </a:ln>
                <a:solidFill>
                  <a:schemeClr val="bg1">
                    <a:lumMod val="50000"/>
                  </a:schemeClr>
                </a:solidFill>
                <a:effectLst/>
                <a:uLnTx/>
                <a:uFillTx/>
                <a:ea typeface="Calibri"/>
                <a:cs typeface="Calibri"/>
                <a:sym typeface="Calibri"/>
              </a:endParaRPr>
            </a:p>
          </p:txBody>
        </p:sp>
        <p:grpSp>
          <p:nvGrpSpPr>
            <p:cNvPr id="96" name="Google Shape;748;p31">
              <a:extLst>
                <a:ext uri="{FF2B5EF4-FFF2-40B4-BE49-F238E27FC236}">
                  <a16:creationId xmlns:a16="http://schemas.microsoft.com/office/drawing/2014/main" id="{CC13149B-7395-47B1-ACE9-D1B37D5EF647}"/>
                </a:ext>
              </a:extLst>
            </p:cNvPr>
            <p:cNvGrpSpPr/>
            <p:nvPr/>
          </p:nvGrpSpPr>
          <p:grpSpPr>
            <a:xfrm>
              <a:off x="2027913" y="3318217"/>
              <a:ext cx="11969407" cy="673039"/>
              <a:chOff x="2125925" y="2150688"/>
              <a:chExt cx="14329472" cy="1141132"/>
            </a:xfrm>
            <a:grpFill/>
          </p:grpSpPr>
          <p:sp>
            <p:nvSpPr>
              <p:cNvPr id="99" name="Google Shape;749;p31">
                <a:extLst>
                  <a:ext uri="{FF2B5EF4-FFF2-40B4-BE49-F238E27FC236}">
                    <a16:creationId xmlns:a16="http://schemas.microsoft.com/office/drawing/2014/main" id="{7DED5F02-74A4-4700-8D49-2D5FDA62CA4A}"/>
                  </a:ext>
                </a:extLst>
              </p:cNvPr>
              <p:cNvSpPr/>
              <p:nvPr/>
            </p:nvSpPr>
            <p:spPr>
              <a:xfrm>
                <a:off x="2125925" y="2153920"/>
                <a:ext cx="14329472" cy="1137900"/>
              </a:xfrm>
              <a:prstGeom prst="chevron">
                <a:avLst>
                  <a:gd name="adj" fmla="val 50000"/>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282F39"/>
                  </a:solidFill>
                  <a:effectLst/>
                  <a:uLnTx/>
                  <a:uFillTx/>
                  <a:ea typeface="Calibri"/>
                  <a:cs typeface="Calibri"/>
                  <a:sym typeface="Calibri"/>
                </a:endParaRPr>
              </a:p>
            </p:txBody>
          </p:sp>
          <p:sp>
            <p:nvSpPr>
              <p:cNvPr id="100" name="Google Shape;750;p31">
                <a:extLst>
                  <a:ext uri="{FF2B5EF4-FFF2-40B4-BE49-F238E27FC236}">
                    <a16:creationId xmlns:a16="http://schemas.microsoft.com/office/drawing/2014/main" id="{558B19CF-FA59-4E0F-A3D2-464624B0931F}"/>
                  </a:ext>
                </a:extLst>
              </p:cNvPr>
              <p:cNvSpPr/>
              <p:nvPr/>
            </p:nvSpPr>
            <p:spPr>
              <a:xfrm>
                <a:off x="14819047" y="2150688"/>
                <a:ext cx="1623600" cy="1137900"/>
              </a:xfrm>
              <a:prstGeom prst="rect">
                <a:avLst/>
              </a:prstGeom>
              <a:grpFill/>
              <a:ln>
                <a:noFill/>
              </a:ln>
            </p:spPr>
            <p:txBody>
              <a:bodyPr spcFirstLastPara="1" wrap="square" lIns="121900" tIns="60933" rIns="121900" bIns="60933" anchor="ctr" anchorCtr="0">
                <a:noAutofit/>
              </a:bodyPr>
              <a:lstStyle/>
              <a:p>
                <a:pPr marL="0" marR="0" lvl="0" indent="0" algn="ctr" defTabSz="121917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grpSp>
      <p:sp>
        <p:nvSpPr>
          <p:cNvPr id="45" name="CuadroTexto 44">
            <a:extLst>
              <a:ext uri="{FF2B5EF4-FFF2-40B4-BE49-F238E27FC236}">
                <a16:creationId xmlns:a16="http://schemas.microsoft.com/office/drawing/2014/main" id="{0A6C4400-6D44-487A-95D7-DD3B8850CB92}"/>
              </a:ext>
            </a:extLst>
          </p:cNvPr>
          <p:cNvSpPr txBox="1"/>
          <p:nvPr/>
        </p:nvSpPr>
        <p:spPr>
          <a:xfrm>
            <a:off x="1967695" y="1867420"/>
            <a:ext cx="9582998" cy="646331"/>
          </a:xfrm>
          <a:prstGeom prst="rect">
            <a:avLst/>
          </a:prstGeom>
          <a:noFill/>
        </p:spPr>
        <p:txBody>
          <a:bodyPr wrap="square">
            <a:spAutoFit/>
          </a:bodyPr>
          <a:lstStyle/>
          <a:p>
            <a:pPr algn="just"/>
            <a:r>
              <a:rPr lang="es-ES" dirty="0">
                <a:solidFill>
                  <a:schemeClr val="bg1"/>
                </a:solidFill>
              </a:rPr>
              <a:t>Certificación del Responsable de Presupuesto sobre la existencia de mínimo el 15% de apropiación presupuestal en el rubro o proyecto de inversión objeto de solicitud (vigencias futuras ordinarias). </a:t>
            </a:r>
            <a:endParaRPr lang="es-CO" dirty="0">
              <a:solidFill>
                <a:schemeClr val="bg1"/>
              </a:solidFill>
            </a:endParaRPr>
          </a:p>
        </p:txBody>
      </p:sp>
      <p:sp>
        <p:nvSpPr>
          <p:cNvPr id="47" name="Google Shape;737;p31">
            <a:extLst>
              <a:ext uri="{FF2B5EF4-FFF2-40B4-BE49-F238E27FC236}">
                <a16:creationId xmlns:a16="http://schemas.microsoft.com/office/drawing/2014/main" id="{4DFE9E34-8342-456D-A0A4-F87C11CC691A}"/>
              </a:ext>
            </a:extLst>
          </p:cNvPr>
          <p:cNvSpPr txBox="1"/>
          <p:nvPr/>
        </p:nvSpPr>
        <p:spPr>
          <a:xfrm>
            <a:off x="1967695" y="2985050"/>
            <a:ext cx="9582998" cy="474800"/>
          </a:xfrm>
          <a:prstGeom prst="rect">
            <a:avLst/>
          </a:prstGeom>
          <a:solidFill>
            <a:schemeClr val="accent2">
              <a:lumMod val="60000"/>
              <a:lumOff val="40000"/>
            </a:schemeClr>
          </a:solidFill>
          <a:ln>
            <a:noFill/>
          </a:ln>
        </p:spPr>
        <p:txBody>
          <a:bodyPr spcFirstLastPara="1" wrap="square" lIns="121900" tIns="121900" rIns="121900" bIns="121900" anchor="ctr"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 sz="2000" b="0" i="0" u="none" strike="noStrike" kern="0" cap="none" spc="0" normalizeH="0" baseline="0" noProof="0" dirty="0">
                <a:ln>
                  <a:noFill/>
                </a:ln>
                <a:solidFill>
                  <a:srgbClr val="FFFFFF"/>
                </a:solidFill>
                <a:effectLst/>
                <a:uLnTx/>
                <a:uFillTx/>
                <a:ea typeface="Roboto"/>
                <a:cs typeface="Roboto"/>
                <a:sym typeface="Roboto"/>
              </a:rPr>
              <a:t>Acta del Consejo de Gobierno donde fueron declarados de importancia estratégica los proyectos de inversión o actividades prioritarias objeto de las VF que excedan el período de gobierno.</a:t>
            </a:r>
            <a:endParaRPr kumimoji="0" sz="2000" b="0" i="0" u="none" strike="noStrike" kern="0" cap="none" spc="0" normalizeH="0" baseline="0" noProof="0" dirty="0">
              <a:ln>
                <a:noFill/>
              </a:ln>
              <a:solidFill>
                <a:srgbClr val="FFFFFF"/>
              </a:solidFill>
              <a:effectLst/>
              <a:uLnTx/>
              <a:uFillTx/>
              <a:ea typeface="Roboto"/>
              <a:cs typeface="Roboto"/>
              <a:sym typeface="Roboto"/>
            </a:endParaRPr>
          </a:p>
        </p:txBody>
      </p:sp>
      <p:sp>
        <p:nvSpPr>
          <p:cNvPr id="51" name="CuadroTexto 50">
            <a:extLst>
              <a:ext uri="{FF2B5EF4-FFF2-40B4-BE49-F238E27FC236}">
                <a16:creationId xmlns:a16="http://schemas.microsoft.com/office/drawing/2014/main" id="{529B5FC6-011F-43D4-A5B9-230D47BD910A}"/>
              </a:ext>
            </a:extLst>
          </p:cNvPr>
          <p:cNvSpPr txBox="1"/>
          <p:nvPr/>
        </p:nvSpPr>
        <p:spPr>
          <a:xfrm>
            <a:off x="2083809" y="4056963"/>
            <a:ext cx="9436310" cy="430887"/>
          </a:xfrm>
          <a:prstGeom prst="rect">
            <a:avLst/>
          </a:prstGeom>
          <a:noFill/>
        </p:spPr>
        <p:txBody>
          <a:bodyPr wrap="square">
            <a:spAutoFit/>
          </a:bodyPr>
          <a:lstStyle/>
          <a:p>
            <a:pPr algn="just"/>
            <a:r>
              <a:rPr lang="es-ES" sz="2200" dirty="0">
                <a:solidFill>
                  <a:schemeClr val="bg1">
                    <a:lumMod val="50000"/>
                  </a:schemeClr>
                </a:solidFill>
              </a:rPr>
              <a:t>Autorización previa de la Junta o Consejo Directivo en los casos que aplique. </a:t>
            </a:r>
            <a:endParaRPr lang="es-CO" sz="2200" dirty="0">
              <a:solidFill>
                <a:schemeClr val="bg1">
                  <a:lumMod val="50000"/>
                </a:schemeClr>
              </a:solidFill>
            </a:endParaRPr>
          </a:p>
        </p:txBody>
      </p:sp>
      <p:sp>
        <p:nvSpPr>
          <p:cNvPr id="55" name="CuadroTexto 54">
            <a:extLst>
              <a:ext uri="{FF2B5EF4-FFF2-40B4-BE49-F238E27FC236}">
                <a16:creationId xmlns:a16="http://schemas.microsoft.com/office/drawing/2014/main" id="{B8482E7E-2D2A-421B-B842-471779540D80}"/>
              </a:ext>
            </a:extLst>
          </p:cNvPr>
          <p:cNvSpPr txBox="1"/>
          <p:nvPr/>
        </p:nvSpPr>
        <p:spPr>
          <a:xfrm>
            <a:off x="2026899" y="4875245"/>
            <a:ext cx="9642324" cy="707886"/>
          </a:xfrm>
          <a:prstGeom prst="rect">
            <a:avLst/>
          </a:prstGeom>
          <a:noFill/>
        </p:spPr>
        <p:txBody>
          <a:bodyPr wrap="square">
            <a:spAutoFit/>
          </a:bodyPr>
          <a:lstStyle/>
          <a:p>
            <a:pPr algn="just"/>
            <a:r>
              <a:rPr lang="es-ES" sz="2000" dirty="0">
                <a:solidFill>
                  <a:schemeClr val="bg1">
                    <a:lumMod val="50000"/>
                  </a:schemeClr>
                </a:solidFill>
              </a:rPr>
              <a:t>Informe sobre la utilización de vigencias futuras aprobadas en años anteriores e informe de ejecución presupuestal de las mismas por cada rubro y/o proyecto de inversión.</a:t>
            </a:r>
            <a:endParaRPr lang="es-CO" sz="2000" dirty="0">
              <a:solidFill>
                <a:schemeClr val="bg1">
                  <a:lumMod val="50000"/>
                </a:schemeClr>
              </a:solidFill>
            </a:endParaRPr>
          </a:p>
        </p:txBody>
      </p:sp>
      <p:sp>
        <p:nvSpPr>
          <p:cNvPr id="56" name="Rectángulo: esquinas redondeadas 55">
            <a:extLst>
              <a:ext uri="{FF2B5EF4-FFF2-40B4-BE49-F238E27FC236}">
                <a16:creationId xmlns:a16="http://schemas.microsoft.com/office/drawing/2014/main" id="{5C99F388-54C1-4946-B4AF-AD4CD9584A8E}"/>
              </a:ext>
            </a:extLst>
          </p:cNvPr>
          <p:cNvSpPr/>
          <p:nvPr/>
        </p:nvSpPr>
        <p:spPr>
          <a:xfrm>
            <a:off x="763863" y="150098"/>
            <a:ext cx="10704353" cy="3253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s-ES" sz="3200" b="1" dirty="0">
                <a:solidFill>
                  <a:srgbClr val="E3022E"/>
                </a:solidFill>
              </a:rPr>
              <a:t>REQUISITOS</a:t>
            </a:r>
            <a:endParaRPr lang="es-CO" sz="3200" b="1" dirty="0">
              <a:solidFill>
                <a:srgbClr val="E3022E"/>
              </a:solidFill>
            </a:endParaRPr>
          </a:p>
        </p:txBody>
      </p:sp>
      <p:sp>
        <p:nvSpPr>
          <p:cNvPr id="57" name="CuadroTexto 56">
            <a:extLst>
              <a:ext uri="{FF2B5EF4-FFF2-40B4-BE49-F238E27FC236}">
                <a16:creationId xmlns:a16="http://schemas.microsoft.com/office/drawing/2014/main" id="{BE90533E-495E-4046-984E-138ED0F591D7}"/>
              </a:ext>
            </a:extLst>
          </p:cNvPr>
          <p:cNvSpPr txBox="1"/>
          <p:nvPr/>
        </p:nvSpPr>
        <p:spPr>
          <a:xfrm>
            <a:off x="509331" y="614817"/>
            <a:ext cx="11464945" cy="646331"/>
          </a:xfrm>
          <a:prstGeom prst="rect">
            <a:avLst/>
          </a:prstGeom>
          <a:noFill/>
        </p:spPr>
        <p:txBody>
          <a:bodyPr wrap="square">
            <a:spAutoFit/>
          </a:bodyPr>
          <a:lstStyle/>
          <a:p>
            <a:pPr algn="just"/>
            <a:r>
              <a:rPr lang="es-ES" dirty="0"/>
              <a:t>Deben remitirse a la Secretaría Técnica del CONFIS Distrital, con copia a la Secretaría Distrital de Hacienda - Dirección Distrital de Presupuesto, anexando la siguiente documentación</a:t>
            </a:r>
            <a:endParaRPr lang="es-CO" dirty="0"/>
          </a:p>
        </p:txBody>
      </p:sp>
    </p:spTree>
    <p:extLst>
      <p:ext uri="{BB962C8B-B14F-4D97-AF65-F5344CB8AC3E}">
        <p14:creationId xmlns:p14="http://schemas.microsoft.com/office/powerpoint/2010/main" val="341328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12" name="Elipse 11">
            <a:extLst>
              <a:ext uri="{FF2B5EF4-FFF2-40B4-BE49-F238E27FC236}">
                <a16:creationId xmlns:a16="http://schemas.microsoft.com/office/drawing/2014/main" id="{B2121427-21CD-4C19-A440-85C808F50BCD}"/>
              </a:ext>
            </a:extLst>
          </p:cNvPr>
          <p:cNvSpPr/>
          <p:nvPr/>
        </p:nvSpPr>
        <p:spPr>
          <a:xfrm>
            <a:off x="3735415" y="1656402"/>
            <a:ext cx="155395" cy="2197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4" name="Google Shape;3464;p38">
            <a:extLst>
              <a:ext uri="{FF2B5EF4-FFF2-40B4-BE49-F238E27FC236}">
                <a16:creationId xmlns:a16="http://schemas.microsoft.com/office/drawing/2014/main" id="{49138469-B3E4-4346-AEC4-DC58F085025E}"/>
              </a:ext>
            </a:extLst>
          </p:cNvPr>
          <p:cNvSpPr/>
          <p:nvPr/>
        </p:nvSpPr>
        <p:spPr>
          <a:xfrm>
            <a:off x="3807401" y="1542219"/>
            <a:ext cx="1730252" cy="546971"/>
          </a:xfrm>
          <a:custGeom>
            <a:avLst/>
            <a:gdLst/>
            <a:ahLst/>
            <a:cxnLst/>
            <a:rect l="l" t="t" r="r" b="b"/>
            <a:pathLst>
              <a:path w="76189" h="24085" extrusionOk="0">
                <a:moveTo>
                  <a:pt x="5571" y="1"/>
                </a:moveTo>
                <a:lnTo>
                  <a:pt x="1" y="12043"/>
                </a:lnTo>
                <a:lnTo>
                  <a:pt x="5571" y="24085"/>
                </a:lnTo>
                <a:lnTo>
                  <a:pt x="76188" y="24085"/>
                </a:lnTo>
                <a:lnTo>
                  <a:pt x="76188" y="12043"/>
                </a:lnTo>
                <a:lnTo>
                  <a:pt x="76188" y="1"/>
                </a:ln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1700"/>
          </a:p>
        </p:txBody>
      </p:sp>
      <p:grpSp>
        <p:nvGrpSpPr>
          <p:cNvPr id="3412" name="Google Shape;3412;p38"/>
          <p:cNvGrpSpPr/>
          <p:nvPr/>
        </p:nvGrpSpPr>
        <p:grpSpPr>
          <a:xfrm>
            <a:off x="2738123" y="2610234"/>
            <a:ext cx="1274716" cy="3040700"/>
            <a:chOff x="2526331" y="1843375"/>
            <a:chExt cx="956037" cy="2280525"/>
          </a:xfrm>
        </p:grpSpPr>
        <p:sp>
          <p:nvSpPr>
            <p:cNvPr id="3413" name="Google Shape;3413;p38"/>
            <p:cNvSpPr/>
            <p:nvPr/>
          </p:nvSpPr>
          <p:spPr>
            <a:xfrm>
              <a:off x="2793766" y="4119335"/>
              <a:ext cx="688595" cy="4565"/>
            </a:xfrm>
            <a:custGeom>
              <a:avLst/>
              <a:gdLst/>
              <a:ahLst/>
              <a:cxnLst/>
              <a:rect l="l" t="t" r="r" b="b"/>
              <a:pathLst>
                <a:path w="25853" h="268" extrusionOk="0">
                  <a:moveTo>
                    <a:pt x="0" y="0"/>
                  </a:moveTo>
                  <a:lnTo>
                    <a:pt x="0" y="267"/>
                  </a:lnTo>
                  <a:lnTo>
                    <a:pt x="25852" y="267"/>
                  </a:lnTo>
                  <a:lnTo>
                    <a:pt x="25852" y="0"/>
                  </a:lnTo>
                  <a:close/>
                </a:path>
              </a:pathLst>
            </a:custGeom>
            <a:solidFill>
              <a:srgbClr val="0D7CBA"/>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4" name="Google Shape;3414;p38"/>
            <p:cNvSpPr/>
            <p:nvPr/>
          </p:nvSpPr>
          <p:spPr>
            <a:xfrm>
              <a:off x="2526331" y="3550622"/>
              <a:ext cx="956037" cy="4565"/>
            </a:xfrm>
            <a:custGeom>
              <a:avLst/>
              <a:gdLst/>
              <a:ahLst/>
              <a:cxnLst/>
              <a:rect l="l" t="t" r="r" b="b"/>
              <a:pathLst>
                <a:path w="35894" h="268" extrusionOk="0">
                  <a:moveTo>
                    <a:pt x="1" y="1"/>
                  </a:moveTo>
                  <a:lnTo>
                    <a:pt x="1" y="268"/>
                  </a:lnTo>
                  <a:lnTo>
                    <a:pt x="35893" y="268"/>
                  </a:lnTo>
                  <a:lnTo>
                    <a:pt x="35893" y="1"/>
                  </a:lnTo>
                  <a:close/>
                </a:path>
              </a:pathLst>
            </a:custGeom>
            <a:solidFill>
              <a:srgbClr val="B50F5A"/>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5" name="Google Shape;3415;p38"/>
            <p:cNvSpPr/>
            <p:nvPr/>
          </p:nvSpPr>
          <p:spPr>
            <a:xfrm>
              <a:off x="2793766" y="2981347"/>
              <a:ext cx="688595" cy="4565"/>
            </a:xfrm>
            <a:custGeom>
              <a:avLst/>
              <a:gdLst/>
              <a:ahLst/>
              <a:cxnLst/>
              <a:rect l="l" t="t" r="r" b="b"/>
              <a:pathLst>
                <a:path w="25853" h="268" extrusionOk="0">
                  <a:moveTo>
                    <a:pt x="0" y="1"/>
                  </a:moveTo>
                  <a:lnTo>
                    <a:pt x="0" y="268"/>
                  </a:lnTo>
                  <a:lnTo>
                    <a:pt x="25852" y="268"/>
                  </a:lnTo>
                  <a:lnTo>
                    <a:pt x="25852" y="1"/>
                  </a:lnTo>
                  <a:close/>
                </a:path>
              </a:pathLst>
            </a:custGeom>
            <a:solidFill>
              <a:srgbClr val="475A7C"/>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6" name="Google Shape;3416;p38"/>
            <p:cNvSpPr/>
            <p:nvPr/>
          </p:nvSpPr>
          <p:spPr>
            <a:xfrm>
              <a:off x="2526331" y="2412650"/>
              <a:ext cx="956037" cy="4565"/>
            </a:xfrm>
            <a:custGeom>
              <a:avLst/>
              <a:gdLst/>
              <a:ahLst/>
              <a:cxnLst/>
              <a:rect l="l" t="t" r="r" b="b"/>
              <a:pathLst>
                <a:path w="35894" h="268" extrusionOk="0">
                  <a:moveTo>
                    <a:pt x="1" y="0"/>
                  </a:moveTo>
                  <a:lnTo>
                    <a:pt x="1" y="267"/>
                  </a:lnTo>
                  <a:lnTo>
                    <a:pt x="35893" y="267"/>
                  </a:lnTo>
                  <a:lnTo>
                    <a:pt x="35893" y="0"/>
                  </a:lnTo>
                  <a:close/>
                </a:path>
              </a:pathLst>
            </a:custGeom>
            <a:solidFill>
              <a:srgbClr val="FFB715"/>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7" name="Google Shape;3417;p38"/>
            <p:cNvSpPr/>
            <p:nvPr/>
          </p:nvSpPr>
          <p:spPr>
            <a:xfrm>
              <a:off x="2793766" y="1843375"/>
              <a:ext cx="688595" cy="4565"/>
            </a:xfrm>
            <a:custGeom>
              <a:avLst/>
              <a:gdLst/>
              <a:ahLst/>
              <a:cxnLst/>
              <a:rect l="l" t="t" r="r" b="b"/>
              <a:pathLst>
                <a:path w="25853" h="268" extrusionOk="0">
                  <a:moveTo>
                    <a:pt x="0" y="0"/>
                  </a:moveTo>
                  <a:lnTo>
                    <a:pt x="0" y="267"/>
                  </a:lnTo>
                  <a:lnTo>
                    <a:pt x="25852" y="267"/>
                  </a:lnTo>
                  <a:lnTo>
                    <a:pt x="25852" y="0"/>
                  </a:lnTo>
                  <a:close/>
                </a:path>
              </a:pathLst>
            </a:custGeom>
            <a:solidFill>
              <a:srgbClr val="6D9E0E"/>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3419" name="Google Shape;3419;p38"/>
          <p:cNvGrpSpPr/>
          <p:nvPr/>
        </p:nvGrpSpPr>
        <p:grpSpPr>
          <a:xfrm>
            <a:off x="900215" y="1920133"/>
            <a:ext cx="2353704" cy="4591331"/>
            <a:chOff x="1139075" y="1325800"/>
            <a:chExt cx="1765278" cy="3443498"/>
          </a:xfrm>
        </p:grpSpPr>
        <p:sp>
          <p:nvSpPr>
            <p:cNvPr id="3420" name="Google Shape;3420;p38"/>
            <p:cNvSpPr/>
            <p:nvPr/>
          </p:nvSpPr>
          <p:spPr>
            <a:xfrm>
              <a:off x="1239069" y="4208520"/>
              <a:ext cx="1665285" cy="560778"/>
            </a:xfrm>
            <a:custGeom>
              <a:avLst/>
              <a:gdLst/>
              <a:ahLst/>
              <a:cxnLst/>
              <a:rect l="l" t="t" r="r" b="b"/>
              <a:pathLst>
                <a:path w="97771" h="32924" extrusionOk="0">
                  <a:moveTo>
                    <a:pt x="97770" y="16479"/>
                  </a:moveTo>
                  <a:cubicBezTo>
                    <a:pt x="97770" y="25552"/>
                    <a:pt x="75888" y="32924"/>
                    <a:pt x="48869" y="32924"/>
                  </a:cubicBezTo>
                  <a:cubicBezTo>
                    <a:pt x="21883" y="32924"/>
                    <a:pt x="0" y="25552"/>
                    <a:pt x="0" y="16479"/>
                  </a:cubicBezTo>
                  <a:cubicBezTo>
                    <a:pt x="0" y="7372"/>
                    <a:pt x="21883" y="0"/>
                    <a:pt x="48869" y="0"/>
                  </a:cubicBezTo>
                  <a:cubicBezTo>
                    <a:pt x="75888" y="0"/>
                    <a:pt x="97770" y="7372"/>
                    <a:pt x="97770" y="16479"/>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1" name="Google Shape;3421;p38"/>
            <p:cNvSpPr/>
            <p:nvPr/>
          </p:nvSpPr>
          <p:spPr>
            <a:xfrm>
              <a:off x="1320311" y="3597214"/>
              <a:ext cx="1486307" cy="860192"/>
            </a:xfrm>
            <a:custGeom>
              <a:avLst/>
              <a:gdLst/>
              <a:ahLst/>
              <a:cxnLst/>
              <a:rect l="l" t="t" r="r" b="b"/>
              <a:pathLst>
                <a:path w="87263" h="50503" extrusionOk="0">
                  <a:moveTo>
                    <a:pt x="1" y="25318"/>
                  </a:moveTo>
                  <a:lnTo>
                    <a:pt x="43398" y="50503"/>
                  </a:lnTo>
                  <a:lnTo>
                    <a:pt x="87263" y="25185"/>
                  </a:lnTo>
                  <a:lnTo>
                    <a:pt x="43865" y="0"/>
                  </a:ln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2" name="Google Shape;3422;p38"/>
            <p:cNvSpPr/>
            <p:nvPr/>
          </p:nvSpPr>
          <p:spPr>
            <a:xfrm>
              <a:off x="1320311" y="4028425"/>
              <a:ext cx="739756" cy="601690"/>
            </a:xfrm>
            <a:custGeom>
              <a:avLst/>
              <a:gdLst/>
              <a:ahLst/>
              <a:cxnLst/>
              <a:rect l="l" t="t" r="r" b="b"/>
              <a:pathLst>
                <a:path w="43432" h="35326" extrusionOk="0">
                  <a:moveTo>
                    <a:pt x="1" y="0"/>
                  </a:moveTo>
                  <a:lnTo>
                    <a:pt x="1" y="10141"/>
                  </a:lnTo>
                  <a:lnTo>
                    <a:pt x="43432" y="35326"/>
                  </a:lnTo>
                  <a:lnTo>
                    <a:pt x="43398" y="25185"/>
                  </a:ln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3" name="Google Shape;3423;p38"/>
            <p:cNvSpPr/>
            <p:nvPr/>
          </p:nvSpPr>
          <p:spPr>
            <a:xfrm>
              <a:off x="2059458" y="4026143"/>
              <a:ext cx="747710" cy="603972"/>
            </a:xfrm>
            <a:custGeom>
              <a:avLst/>
              <a:gdLst/>
              <a:ahLst/>
              <a:cxnLst/>
              <a:rect l="l" t="t" r="r" b="b"/>
              <a:pathLst>
                <a:path w="43899" h="35460" extrusionOk="0">
                  <a:moveTo>
                    <a:pt x="0" y="25319"/>
                  </a:moveTo>
                  <a:lnTo>
                    <a:pt x="34" y="35460"/>
                  </a:lnTo>
                  <a:lnTo>
                    <a:pt x="43898" y="10141"/>
                  </a:lnTo>
                  <a:lnTo>
                    <a:pt x="43865" y="1"/>
                  </a:lnTo>
                  <a:close/>
                </a:path>
              </a:pathLst>
            </a:custGeom>
            <a:solidFill>
              <a:srgbClr val="B84040"/>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4" name="Google Shape;3424;p38"/>
            <p:cNvSpPr/>
            <p:nvPr/>
          </p:nvSpPr>
          <p:spPr>
            <a:xfrm>
              <a:off x="1534503" y="3597214"/>
              <a:ext cx="1256198" cy="625553"/>
            </a:xfrm>
            <a:custGeom>
              <a:avLst/>
              <a:gdLst/>
              <a:ahLst/>
              <a:cxnLst/>
              <a:rect l="l" t="t" r="r" b="b"/>
              <a:pathLst>
                <a:path w="73753" h="36727" extrusionOk="0">
                  <a:moveTo>
                    <a:pt x="31323" y="0"/>
                  </a:moveTo>
                  <a:lnTo>
                    <a:pt x="0" y="18080"/>
                  </a:lnTo>
                  <a:cubicBezTo>
                    <a:pt x="2902" y="28621"/>
                    <a:pt x="19147" y="36726"/>
                    <a:pt x="38761" y="36726"/>
                  </a:cubicBezTo>
                  <a:cubicBezTo>
                    <a:pt x="47768" y="36726"/>
                    <a:pt x="56040" y="34992"/>
                    <a:pt x="62678" y="32123"/>
                  </a:cubicBezTo>
                  <a:lnTo>
                    <a:pt x="70484" y="27620"/>
                  </a:lnTo>
                  <a:cubicBezTo>
                    <a:pt x="71718" y="26686"/>
                    <a:pt x="72786" y="25685"/>
                    <a:pt x="73753" y="24618"/>
                  </a:cubicBezTo>
                  <a:lnTo>
                    <a:pt x="31323" y="0"/>
                  </a:lnTo>
                  <a:close/>
                </a:path>
              </a:pathLst>
            </a:custGeom>
            <a:solidFill>
              <a:srgbClr val="000000">
                <a:alpha val="27230"/>
              </a:srgbClr>
            </a:solidFill>
            <a:ln>
              <a:noFill/>
            </a:ln>
          </p:spPr>
          <p:txBody>
            <a:bodyPr spcFirstLastPara="1" wrap="square" lIns="121900" tIns="121900" rIns="121900" bIns="121900" anchor="ctr" anchorCtr="0">
              <a:noAutofit/>
            </a:bodyPr>
            <a:lstStyle/>
            <a:p>
              <a:endParaRPr sz="2400"/>
            </a:p>
          </p:txBody>
        </p:sp>
        <p:sp>
          <p:nvSpPr>
            <p:cNvPr id="3425" name="Google Shape;3425;p38"/>
            <p:cNvSpPr/>
            <p:nvPr/>
          </p:nvSpPr>
          <p:spPr>
            <a:xfrm>
              <a:off x="1139075" y="3037599"/>
              <a:ext cx="1486307" cy="860771"/>
            </a:xfrm>
            <a:custGeom>
              <a:avLst/>
              <a:gdLst/>
              <a:ahLst/>
              <a:cxnLst/>
              <a:rect l="l" t="t" r="r" b="b"/>
              <a:pathLst>
                <a:path w="87263" h="50537" extrusionOk="0">
                  <a:moveTo>
                    <a:pt x="1" y="25318"/>
                  </a:moveTo>
                  <a:lnTo>
                    <a:pt x="43398" y="50536"/>
                  </a:lnTo>
                  <a:lnTo>
                    <a:pt x="87263" y="25185"/>
                  </a:lnTo>
                  <a:lnTo>
                    <a:pt x="43865" y="0"/>
                  </a:lnTo>
                  <a:close/>
                </a:path>
              </a:pathLst>
            </a:custGeom>
            <a:solidFill>
              <a:schemeClr val="accent5"/>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6" name="Google Shape;3426;p38"/>
            <p:cNvSpPr/>
            <p:nvPr/>
          </p:nvSpPr>
          <p:spPr>
            <a:xfrm>
              <a:off x="1139075" y="3468811"/>
              <a:ext cx="739193" cy="601690"/>
            </a:xfrm>
            <a:custGeom>
              <a:avLst/>
              <a:gdLst/>
              <a:ahLst/>
              <a:cxnLst/>
              <a:rect l="l" t="t" r="r" b="b"/>
              <a:pathLst>
                <a:path w="43399" h="35326" extrusionOk="0">
                  <a:moveTo>
                    <a:pt x="1" y="0"/>
                  </a:moveTo>
                  <a:lnTo>
                    <a:pt x="34" y="10141"/>
                  </a:lnTo>
                  <a:lnTo>
                    <a:pt x="43398" y="35326"/>
                  </a:lnTo>
                  <a:lnTo>
                    <a:pt x="43398" y="25218"/>
                  </a:lnTo>
                  <a:close/>
                </a:path>
              </a:pathLst>
            </a:custGeom>
            <a:solidFill>
              <a:schemeClr val="accent5"/>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7" name="Google Shape;3427;p38"/>
            <p:cNvSpPr/>
            <p:nvPr/>
          </p:nvSpPr>
          <p:spPr>
            <a:xfrm>
              <a:off x="1878222" y="3466529"/>
              <a:ext cx="747710" cy="603972"/>
            </a:xfrm>
            <a:custGeom>
              <a:avLst/>
              <a:gdLst/>
              <a:ahLst/>
              <a:cxnLst/>
              <a:rect l="l" t="t" r="r" b="b"/>
              <a:pathLst>
                <a:path w="43899" h="35460" extrusionOk="0">
                  <a:moveTo>
                    <a:pt x="0" y="25352"/>
                  </a:moveTo>
                  <a:lnTo>
                    <a:pt x="0" y="35460"/>
                  </a:lnTo>
                  <a:lnTo>
                    <a:pt x="43898" y="10142"/>
                  </a:lnTo>
                  <a:lnTo>
                    <a:pt x="43865" y="1"/>
                  </a:lnTo>
                  <a:close/>
                </a:path>
              </a:pathLst>
            </a:custGeom>
            <a:solidFill>
              <a:srgbClr val="D8782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8" name="Google Shape;3428;p38"/>
            <p:cNvSpPr/>
            <p:nvPr/>
          </p:nvSpPr>
          <p:spPr>
            <a:xfrm>
              <a:off x="1353267" y="3037599"/>
              <a:ext cx="1256198" cy="625553"/>
            </a:xfrm>
            <a:custGeom>
              <a:avLst/>
              <a:gdLst/>
              <a:ahLst/>
              <a:cxnLst/>
              <a:rect l="l" t="t" r="r" b="b"/>
              <a:pathLst>
                <a:path w="73753" h="36727" extrusionOk="0">
                  <a:moveTo>
                    <a:pt x="31323" y="0"/>
                  </a:moveTo>
                  <a:lnTo>
                    <a:pt x="0" y="18080"/>
                  </a:lnTo>
                  <a:cubicBezTo>
                    <a:pt x="2902" y="28654"/>
                    <a:pt x="19147" y="36727"/>
                    <a:pt x="38761" y="36727"/>
                  </a:cubicBezTo>
                  <a:cubicBezTo>
                    <a:pt x="47768" y="36727"/>
                    <a:pt x="56040" y="35025"/>
                    <a:pt x="62678" y="32157"/>
                  </a:cubicBezTo>
                  <a:lnTo>
                    <a:pt x="70517" y="27620"/>
                  </a:lnTo>
                  <a:cubicBezTo>
                    <a:pt x="71718" y="26686"/>
                    <a:pt x="72819" y="25685"/>
                    <a:pt x="73753" y="24651"/>
                  </a:cubicBezTo>
                  <a:lnTo>
                    <a:pt x="31323" y="0"/>
                  </a:lnTo>
                  <a:close/>
                </a:path>
              </a:pathLst>
            </a:custGeom>
            <a:solidFill>
              <a:srgbClr val="000000">
                <a:alpha val="27230"/>
              </a:srgbClr>
            </a:solidFill>
            <a:ln>
              <a:noFill/>
            </a:ln>
          </p:spPr>
          <p:txBody>
            <a:bodyPr spcFirstLastPara="1" wrap="square" lIns="121900" tIns="121900" rIns="121900" bIns="121900" anchor="ctr" anchorCtr="0">
              <a:noAutofit/>
            </a:bodyPr>
            <a:lstStyle/>
            <a:p>
              <a:endParaRPr sz="2400"/>
            </a:p>
          </p:txBody>
        </p:sp>
        <p:sp>
          <p:nvSpPr>
            <p:cNvPr id="3429" name="Google Shape;3429;p38"/>
            <p:cNvSpPr/>
            <p:nvPr/>
          </p:nvSpPr>
          <p:spPr>
            <a:xfrm>
              <a:off x="1320311" y="2479126"/>
              <a:ext cx="1486307" cy="860771"/>
            </a:xfrm>
            <a:custGeom>
              <a:avLst/>
              <a:gdLst/>
              <a:ahLst/>
              <a:cxnLst/>
              <a:rect l="l" t="t" r="r" b="b"/>
              <a:pathLst>
                <a:path w="87263" h="50537" extrusionOk="0">
                  <a:moveTo>
                    <a:pt x="1" y="25318"/>
                  </a:moveTo>
                  <a:lnTo>
                    <a:pt x="43398" y="50536"/>
                  </a:lnTo>
                  <a:lnTo>
                    <a:pt x="87263" y="25185"/>
                  </a:lnTo>
                  <a:lnTo>
                    <a:pt x="43865" y="0"/>
                  </a:lnTo>
                  <a:close/>
                </a:path>
              </a:pathLst>
            </a:custGeom>
            <a:solidFill>
              <a:schemeClr val="accent3"/>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0" name="Google Shape;3430;p38"/>
            <p:cNvSpPr/>
            <p:nvPr/>
          </p:nvSpPr>
          <p:spPr>
            <a:xfrm>
              <a:off x="1320311" y="2910338"/>
              <a:ext cx="739756" cy="601690"/>
            </a:xfrm>
            <a:custGeom>
              <a:avLst/>
              <a:gdLst/>
              <a:ahLst/>
              <a:cxnLst/>
              <a:rect l="l" t="t" r="r" b="b"/>
              <a:pathLst>
                <a:path w="43432" h="35326" extrusionOk="0">
                  <a:moveTo>
                    <a:pt x="1" y="0"/>
                  </a:moveTo>
                  <a:lnTo>
                    <a:pt x="1" y="10141"/>
                  </a:lnTo>
                  <a:lnTo>
                    <a:pt x="43432" y="35326"/>
                  </a:lnTo>
                  <a:lnTo>
                    <a:pt x="43398" y="25218"/>
                  </a:lnTo>
                  <a:close/>
                </a:path>
              </a:pathLst>
            </a:custGeom>
            <a:solidFill>
              <a:schemeClr val="accent3"/>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1" name="Google Shape;3431;p38"/>
            <p:cNvSpPr/>
            <p:nvPr/>
          </p:nvSpPr>
          <p:spPr>
            <a:xfrm>
              <a:off x="2059458" y="2908055"/>
              <a:ext cx="747710" cy="603972"/>
            </a:xfrm>
            <a:custGeom>
              <a:avLst/>
              <a:gdLst/>
              <a:ahLst/>
              <a:cxnLst/>
              <a:rect l="l" t="t" r="r" b="b"/>
              <a:pathLst>
                <a:path w="43899" h="35460" extrusionOk="0">
                  <a:moveTo>
                    <a:pt x="0" y="25352"/>
                  </a:moveTo>
                  <a:lnTo>
                    <a:pt x="34" y="35460"/>
                  </a:lnTo>
                  <a:lnTo>
                    <a:pt x="43898" y="10141"/>
                  </a:lnTo>
                  <a:lnTo>
                    <a:pt x="43865" y="1"/>
                  </a:lnTo>
                  <a:close/>
                </a:path>
              </a:pathLst>
            </a:custGeom>
            <a:solidFill>
              <a:srgbClr val="A2C35B"/>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2" name="Google Shape;3432;p38"/>
            <p:cNvSpPr/>
            <p:nvPr/>
          </p:nvSpPr>
          <p:spPr>
            <a:xfrm>
              <a:off x="1534503" y="2479126"/>
              <a:ext cx="1256198" cy="625553"/>
            </a:xfrm>
            <a:custGeom>
              <a:avLst/>
              <a:gdLst/>
              <a:ahLst/>
              <a:cxnLst/>
              <a:rect l="l" t="t" r="r" b="b"/>
              <a:pathLst>
                <a:path w="73753" h="36727" extrusionOk="0">
                  <a:moveTo>
                    <a:pt x="31323" y="0"/>
                  </a:moveTo>
                  <a:lnTo>
                    <a:pt x="0" y="18080"/>
                  </a:lnTo>
                  <a:cubicBezTo>
                    <a:pt x="2902" y="28654"/>
                    <a:pt x="19147" y="36726"/>
                    <a:pt x="38761" y="36726"/>
                  </a:cubicBezTo>
                  <a:cubicBezTo>
                    <a:pt x="47768" y="36726"/>
                    <a:pt x="56040" y="35025"/>
                    <a:pt x="62678" y="32156"/>
                  </a:cubicBezTo>
                  <a:lnTo>
                    <a:pt x="70484" y="27620"/>
                  </a:lnTo>
                  <a:cubicBezTo>
                    <a:pt x="71718" y="26686"/>
                    <a:pt x="72786" y="25685"/>
                    <a:pt x="73753" y="24651"/>
                  </a:cubicBezTo>
                  <a:lnTo>
                    <a:pt x="31323" y="0"/>
                  </a:lnTo>
                  <a:close/>
                </a:path>
              </a:pathLst>
            </a:custGeom>
            <a:solidFill>
              <a:srgbClr val="000000">
                <a:alpha val="27230"/>
              </a:srgbClr>
            </a:solidFill>
            <a:ln>
              <a:noFill/>
            </a:ln>
          </p:spPr>
          <p:txBody>
            <a:bodyPr spcFirstLastPara="1" wrap="square" lIns="121900" tIns="121900" rIns="121900" bIns="121900" anchor="ctr" anchorCtr="0">
              <a:noAutofit/>
            </a:bodyPr>
            <a:lstStyle/>
            <a:p>
              <a:endParaRPr sz="2400"/>
            </a:p>
          </p:txBody>
        </p:sp>
        <p:sp>
          <p:nvSpPr>
            <p:cNvPr id="3433" name="Google Shape;3433;p38"/>
            <p:cNvSpPr/>
            <p:nvPr/>
          </p:nvSpPr>
          <p:spPr>
            <a:xfrm>
              <a:off x="1139075" y="1901901"/>
              <a:ext cx="1486307" cy="860192"/>
            </a:xfrm>
            <a:custGeom>
              <a:avLst/>
              <a:gdLst/>
              <a:ahLst/>
              <a:cxnLst/>
              <a:rect l="l" t="t" r="r" b="b"/>
              <a:pathLst>
                <a:path w="87263" h="50503" extrusionOk="0">
                  <a:moveTo>
                    <a:pt x="1" y="25318"/>
                  </a:moveTo>
                  <a:lnTo>
                    <a:pt x="43398" y="50503"/>
                  </a:lnTo>
                  <a:lnTo>
                    <a:pt x="87263" y="25185"/>
                  </a:lnTo>
                  <a:lnTo>
                    <a:pt x="43865" y="0"/>
                  </a:lnTo>
                  <a:close/>
                </a:path>
              </a:pathLst>
            </a:custGeom>
            <a:solidFill>
              <a:srgbClr val="FFC725"/>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4" name="Google Shape;3434;p38"/>
            <p:cNvSpPr/>
            <p:nvPr/>
          </p:nvSpPr>
          <p:spPr>
            <a:xfrm>
              <a:off x="1139075" y="2333113"/>
              <a:ext cx="739193" cy="601690"/>
            </a:xfrm>
            <a:custGeom>
              <a:avLst/>
              <a:gdLst/>
              <a:ahLst/>
              <a:cxnLst/>
              <a:rect l="l" t="t" r="r" b="b"/>
              <a:pathLst>
                <a:path w="43399" h="35326" extrusionOk="0">
                  <a:moveTo>
                    <a:pt x="1" y="0"/>
                  </a:moveTo>
                  <a:lnTo>
                    <a:pt x="34" y="10108"/>
                  </a:lnTo>
                  <a:lnTo>
                    <a:pt x="43398" y="35326"/>
                  </a:lnTo>
                  <a:lnTo>
                    <a:pt x="43398" y="25185"/>
                  </a:ln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5" name="Google Shape;3435;p38"/>
            <p:cNvSpPr/>
            <p:nvPr/>
          </p:nvSpPr>
          <p:spPr>
            <a:xfrm>
              <a:off x="1878222" y="2330830"/>
              <a:ext cx="747710" cy="603972"/>
            </a:xfrm>
            <a:custGeom>
              <a:avLst/>
              <a:gdLst/>
              <a:ahLst/>
              <a:cxnLst/>
              <a:rect l="l" t="t" r="r" b="b"/>
              <a:pathLst>
                <a:path w="43899" h="35460" extrusionOk="0">
                  <a:moveTo>
                    <a:pt x="0" y="25319"/>
                  </a:moveTo>
                  <a:lnTo>
                    <a:pt x="0" y="35460"/>
                  </a:lnTo>
                  <a:lnTo>
                    <a:pt x="43898" y="10108"/>
                  </a:lnTo>
                  <a:lnTo>
                    <a:pt x="43865" y="1"/>
                  </a:lnTo>
                  <a:close/>
                </a:path>
              </a:pathLst>
            </a:custGeom>
            <a:solidFill>
              <a:srgbClr val="29A89C"/>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6" name="Google Shape;3436;p38"/>
            <p:cNvSpPr/>
            <p:nvPr/>
          </p:nvSpPr>
          <p:spPr>
            <a:xfrm>
              <a:off x="1139075" y="1901901"/>
              <a:ext cx="1486307" cy="860192"/>
            </a:xfrm>
            <a:custGeom>
              <a:avLst/>
              <a:gdLst/>
              <a:ahLst/>
              <a:cxnLst/>
              <a:rect l="l" t="t" r="r" b="b"/>
              <a:pathLst>
                <a:path w="87263" h="50503" extrusionOk="0">
                  <a:moveTo>
                    <a:pt x="1" y="25318"/>
                  </a:moveTo>
                  <a:lnTo>
                    <a:pt x="43398" y="50503"/>
                  </a:lnTo>
                  <a:lnTo>
                    <a:pt x="87263" y="25185"/>
                  </a:lnTo>
                  <a:lnTo>
                    <a:pt x="43865" y="0"/>
                  </a:ln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7" name="Google Shape;3437;p38"/>
            <p:cNvSpPr/>
            <p:nvPr/>
          </p:nvSpPr>
          <p:spPr>
            <a:xfrm>
              <a:off x="1352688" y="1901901"/>
              <a:ext cx="1256777" cy="624974"/>
            </a:xfrm>
            <a:custGeom>
              <a:avLst/>
              <a:gdLst/>
              <a:ahLst/>
              <a:cxnLst/>
              <a:rect l="l" t="t" r="r" b="b"/>
              <a:pathLst>
                <a:path w="73787" h="36693" extrusionOk="0">
                  <a:moveTo>
                    <a:pt x="31323" y="0"/>
                  </a:moveTo>
                  <a:lnTo>
                    <a:pt x="1" y="18080"/>
                  </a:lnTo>
                  <a:cubicBezTo>
                    <a:pt x="2936" y="28621"/>
                    <a:pt x="19181" y="36693"/>
                    <a:pt x="38762" y="36693"/>
                  </a:cubicBezTo>
                  <a:cubicBezTo>
                    <a:pt x="47768" y="36693"/>
                    <a:pt x="56074" y="34992"/>
                    <a:pt x="62679" y="32123"/>
                  </a:cubicBezTo>
                  <a:lnTo>
                    <a:pt x="70518" y="27620"/>
                  </a:lnTo>
                  <a:cubicBezTo>
                    <a:pt x="71752" y="26686"/>
                    <a:pt x="72820" y="25685"/>
                    <a:pt x="73787" y="24618"/>
                  </a:cubicBezTo>
                  <a:lnTo>
                    <a:pt x="31323" y="0"/>
                  </a:lnTo>
                  <a:close/>
                </a:path>
              </a:pathLst>
            </a:custGeom>
            <a:solidFill>
              <a:srgbClr val="000000">
                <a:alpha val="27230"/>
              </a:srgbClr>
            </a:solidFill>
            <a:ln>
              <a:noFill/>
            </a:ln>
          </p:spPr>
          <p:txBody>
            <a:bodyPr spcFirstLastPara="1" wrap="square" lIns="121900" tIns="121900" rIns="121900" bIns="121900" anchor="ctr" anchorCtr="0">
              <a:noAutofit/>
            </a:bodyPr>
            <a:lstStyle/>
            <a:p>
              <a:endParaRPr sz="2400"/>
            </a:p>
          </p:txBody>
        </p:sp>
        <p:sp>
          <p:nvSpPr>
            <p:cNvPr id="3438" name="Google Shape;3438;p38"/>
            <p:cNvSpPr/>
            <p:nvPr/>
          </p:nvSpPr>
          <p:spPr>
            <a:xfrm>
              <a:off x="1316342" y="1325800"/>
              <a:ext cx="1486307" cy="860788"/>
            </a:xfrm>
            <a:custGeom>
              <a:avLst/>
              <a:gdLst/>
              <a:ahLst/>
              <a:cxnLst/>
              <a:rect l="l" t="t" r="r" b="b"/>
              <a:pathLst>
                <a:path w="87263" h="50538" extrusionOk="0">
                  <a:moveTo>
                    <a:pt x="0" y="25319"/>
                  </a:moveTo>
                  <a:lnTo>
                    <a:pt x="43398" y="50537"/>
                  </a:lnTo>
                  <a:lnTo>
                    <a:pt x="87262" y="25186"/>
                  </a:lnTo>
                  <a:lnTo>
                    <a:pt x="43865" y="1"/>
                  </a:ln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9" name="Google Shape;3439;p38"/>
            <p:cNvSpPr/>
            <p:nvPr/>
          </p:nvSpPr>
          <p:spPr>
            <a:xfrm>
              <a:off x="1316342" y="1757028"/>
              <a:ext cx="739176" cy="601690"/>
            </a:xfrm>
            <a:custGeom>
              <a:avLst/>
              <a:gdLst/>
              <a:ahLst/>
              <a:cxnLst/>
              <a:rect l="l" t="t" r="r" b="b"/>
              <a:pathLst>
                <a:path w="43398" h="35326" extrusionOk="0">
                  <a:moveTo>
                    <a:pt x="0" y="0"/>
                  </a:moveTo>
                  <a:lnTo>
                    <a:pt x="0" y="10141"/>
                  </a:lnTo>
                  <a:lnTo>
                    <a:pt x="43398" y="35325"/>
                  </a:lnTo>
                  <a:lnTo>
                    <a:pt x="43398" y="25218"/>
                  </a:ln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0" name="Google Shape;3440;p38"/>
            <p:cNvSpPr/>
            <p:nvPr/>
          </p:nvSpPr>
          <p:spPr>
            <a:xfrm>
              <a:off x="2055473" y="1754746"/>
              <a:ext cx="747148" cy="603972"/>
            </a:xfrm>
            <a:custGeom>
              <a:avLst/>
              <a:gdLst/>
              <a:ahLst/>
              <a:cxnLst/>
              <a:rect l="l" t="t" r="r" b="b"/>
              <a:pathLst>
                <a:path w="43866" h="35460" extrusionOk="0">
                  <a:moveTo>
                    <a:pt x="1" y="25352"/>
                  </a:moveTo>
                  <a:lnTo>
                    <a:pt x="1" y="35459"/>
                  </a:lnTo>
                  <a:lnTo>
                    <a:pt x="43865" y="10141"/>
                  </a:lnTo>
                  <a:lnTo>
                    <a:pt x="43865" y="1"/>
                  </a:lnTo>
                  <a:close/>
                </a:path>
              </a:pathLst>
            </a:custGeom>
            <a:solidFill>
              <a:srgbClr val="173A58"/>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3441" name="Google Shape;3441;p38"/>
          <p:cNvGrpSpPr/>
          <p:nvPr/>
        </p:nvGrpSpPr>
        <p:grpSpPr>
          <a:xfrm>
            <a:off x="3819594" y="2254956"/>
            <a:ext cx="6211628" cy="3749733"/>
            <a:chOff x="3337434" y="1576917"/>
            <a:chExt cx="4658721" cy="2812300"/>
          </a:xfrm>
        </p:grpSpPr>
        <p:sp>
          <p:nvSpPr>
            <p:cNvPr id="3442" name="Google Shape;3442;p38"/>
            <p:cNvSpPr/>
            <p:nvPr/>
          </p:nvSpPr>
          <p:spPr>
            <a:xfrm>
              <a:off x="3770366" y="2239931"/>
              <a:ext cx="3986" cy="35819"/>
            </a:xfrm>
            <a:custGeom>
              <a:avLst/>
              <a:gdLst/>
              <a:ahLst/>
              <a:cxnLst/>
              <a:rect l="l" t="t" r="r" b="b"/>
              <a:pathLst>
                <a:path w="234" h="2103" extrusionOk="0">
                  <a:moveTo>
                    <a:pt x="0" y="1"/>
                  </a:moveTo>
                  <a:lnTo>
                    <a:pt x="0" y="2102"/>
                  </a:lnTo>
                  <a:lnTo>
                    <a:pt x="234" y="2102"/>
                  </a:lnTo>
                  <a:lnTo>
                    <a:pt x="2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3" name="Google Shape;3443;p38"/>
            <p:cNvSpPr/>
            <p:nvPr/>
          </p:nvSpPr>
          <p:spPr>
            <a:xfrm>
              <a:off x="3783992" y="2239931"/>
              <a:ext cx="27865" cy="35819"/>
            </a:xfrm>
            <a:custGeom>
              <a:avLst/>
              <a:gdLst/>
              <a:ahLst/>
              <a:cxnLst/>
              <a:rect l="l" t="t" r="r" b="b"/>
              <a:pathLst>
                <a:path w="1636" h="2103" extrusionOk="0">
                  <a:moveTo>
                    <a:pt x="1" y="1"/>
                  </a:moveTo>
                  <a:lnTo>
                    <a:pt x="1" y="2102"/>
                  </a:lnTo>
                  <a:lnTo>
                    <a:pt x="234" y="2102"/>
                  </a:lnTo>
                  <a:lnTo>
                    <a:pt x="234" y="901"/>
                  </a:lnTo>
                  <a:cubicBezTo>
                    <a:pt x="234" y="735"/>
                    <a:pt x="234" y="534"/>
                    <a:pt x="201" y="334"/>
                  </a:cubicBezTo>
                  <a:lnTo>
                    <a:pt x="234" y="334"/>
                  </a:lnTo>
                  <a:lnTo>
                    <a:pt x="1368" y="2102"/>
                  </a:lnTo>
                  <a:lnTo>
                    <a:pt x="1635" y="2102"/>
                  </a:lnTo>
                  <a:lnTo>
                    <a:pt x="1635" y="1"/>
                  </a:lnTo>
                  <a:lnTo>
                    <a:pt x="1402" y="1"/>
                  </a:lnTo>
                  <a:lnTo>
                    <a:pt x="1402" y="1202"/>
                  </a:lnTo>
                  <a:cubicBezTo>
                    <a:pt x="1402" y="1268"/>
                    <a:pt x="1402" y="1368"/>
                    <a:pt x="1435" y="1502"/>
                  </a:cubicBezTo>
                  <a:cubicBezTo>
                    <a:pt x="1435" y="1635"/>
                    <a:pt x="1435" y="1735"/>
                    <a:pt x="1435" y="1735"/>
                  </a:cubicBezTo>
                  <a:lnTo>
                    <a:pt x="268"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4" name="Google Shape;3444;p38"/>
            <p:cNvSpPr/>
            <p:nvPr/>
          </p:nvSpPr>
          <p:spPr>
            <a:xfrm>
              <a:off x="3821496" y="2239931"/>
              <a:ext cx="19894" cy="35819"/>
            </a:xfrm>
            <a:custGeom>
              <a:avLst/>
              <a:gdLst/>
              <a:ahLst/>
              <a:cxnLst/>
              <a:rect l="l" t="t" r="r" b="b"/>
              <a:pathLst>
                <a:path w="1168" h="2103" extrusionOk="0">
                  <a:moveTo>
                    <a:pt x="0" y="1"/>
                  </a:moveTo>
                  <a:lnTo>
                    <a:pt x="0" y="2102"/>
                  </a:lnTo>
                  <a:lnTo>
                    <a:pt x="267" y="2102"/>
                  </a:lnTo>
                  <a:lnTo>
                    <a:pt x="267" y="1202"/>
                  </a:lnTo>
                  <a:lnTo>
                    <a:pt x="1134" y="1202"/>
                  </a:lnTo>
                  <a:lnTo>
                    <a:pt x="1134" y="968"/>
                  </a:lnTo>
                  <a:lnTo>
                    <a:pt x="267" y="968"/>
                  </a:lnTo>
                  <a:lnTo>
                    <a:pt x="267" y="201"/>
                  </a:lnTo>
                  <a:lnTo>
                    <a:pt x="1168" y="201"/>
                  </a:lnTo>
                  <a:lnTo>
                    <a:pt x="1168"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5" name="Google Shape;3445;p38"/>
            <p:cNvSpPr/>
            <p:nvPr/>
          </p:nvSpPr>
          <p:spPr>
            <a:xfrm>
              <a:off x="3845358" y="2239369"/>
              <a:ext cx="32958" cy="36943"/>
            </a:xfrm>
            <a:custGeom>
              <a:avLst/>
              <a:gdLst/>
              <a:ahLst/>
              <a:cxnLst/>
              <a:rect l="l" t="t" r="r" b="b"/>
              <a:pathLst>
                <a:path w="1935" h="2169" extrusionOk="0">
                  <a:moveTo>
                    <a:pt x="968" y="234"/>
                  </a:moveTo>
                  <a:cubicBezTo>
                    <a:pt x="1201" y="234"/>
                    <a:pt x="1401" y="301"/>
                    <a:pt x="1501" y="434"/>
                  </a:cubicBezTo>
                  <a:cubicBezTo>
                    <a:pt x="1635" y="567"/>
                    <a:pt x="1668" y="801"/>
                    <a:pt x="1668" y="1068"/>
                  </a:cubicBezTo>
                  <a:cubicBezTo>
                    <a:pt x="1668" y="1368"/>
                    <a:pt x="1635" y="1568"/>
                    <a:pt x="1501" y="1735"/>
                  </a:cubicBezTo>
                  <a:cubicBezTo>
                    <a:pt x="1401" y="1868"/>
                    <a:pt x="1201" y="1935"/>
                    <a:pt x="968" y="1935"/>
                  </a:cubicBezTo>
                  <a:cubicBezTo>
                    <a:pt x="734" y="1935"/>
                    <a:pt x="567" y="1868"/>
                    <a:pt x="467" y="1735"/>
                  </a:cubicBezTo>
                  <a:cubicBezTo>
                    <a:pt x="334" y="1568"/>
                    <a:pt x="267" y="1368"/>
                    <a:pt x="267" y="1068"/>
                  </a:cubicBezTo>
                  <a:cubicBezTo>
                    <a:pt x="267" y="801"/>
                    <a:pt x="334" y="567"/>
                    <a:pt x="467" y="434"/>
                  </a:cubicBezTo>
                  <a:cubicBezTo>
                    <a:pt x="567" y="301"/>
                    <a:pt x="734" y="234"/>
                    <a:pt x="968" y="234"/>
                  </a:cubicBezTo>
                  <a:close/>
                  <a:moveTo>
                    <a:pt x="968" y="0"/>
                  </a:moveTo>
                  <a:cubicBezTo>
                    <a:pt x="667" y="0"/>
                    <a:pt x="434" y="100"/>
                    <a:pt x="267" y="267"/>
                  </a:cubicBezTo>
                  <a:cubicBezTo>
                    <a:pt x="100" y="467"/>
                    <a:pt x="0" y="734"/>
                    <a:pt x="0" y="1068"/>
                  </a:cubicBezTo>
                  <a:cubicBezTo>
                    <a:pt x="0" y="1401"/>
                    <a:pt x="100" y="1668"/>
                    <a:pt x="267" y="1868"/>
                  </a:cubicBezTo>
                  <a:cubicBezTo>
                    <a:pt x="434" y="2069"/>
                    <a:pt x="667" y="2169"/>
                    <a:pt x="968" y="2169"/>
                  </a:cubicBezTo>
                  <a:cubicBezTo>
                    <a:pt x="1268" y="2169"/>
                    <a:pt x="1501" y="2069"/>
                    <a:pt x="1668" y="1868"/>
                  </a:cubicBezTo>
                  <a:cubicBezTo>
                    <a:pt x="1868" y="1668"/>
                    <a:pt x="1935" y="1401"/>
                    <a:pt x="1935" y="1068"/>
                  </a:cubicBezTo>
                  <a:cubicBezTo>
                    <a:pt x="1935" y="734"/>
                    <a:pt x="1868" y="467"/>
                    <a:pt x="1668" y="301"/>
                  </a:cubicBezTo>
                  <a:cubicBezTo>
                    <a:pt x="1501" y="100"/>
                    <a:pt x="1268" y="0"/>
                    <a:pt x="968" y="0"/>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6" name="Google Shape;3446;p38"/>
            <p:cNvSpPr/>
            <p:nvPr/>
          </p:nvSpPr>
          <p:spPr>
            <a:xfrm>
              <a:off x="3884548" y="2239369"/>
              <a:ext cx="29568" cy="36943"/>
            </a:xfrm>
            <a:custGeom>
              <a:avLst/>
              <a:gdLst/>
              <a:ahLst/>
              <a:cxnLst/>
              <a:rect l="l" t="t" r="r" b="b"/>
              <a:pathLst>
                <a:path w="1736" h="2169" extrusionOk="0">
                  <a:moveTo>
                    <a:pt x="1068" y="0"/>
                  </a:moveTo>
                  <a:cubicBezTo>
                    <a:pt x="868" y="0"/>
                    <a:pt x="668" y="34"/>
                    <a:pt x="501" y="134"/>
                  </a:cubicBezTo>
                  <a:cubicBezTo>
                    <a:pt x="334" y="234"/>
                    <a:pt x="201" y="334"/>
                    <a:pt x="134" y="501"/>
                  </a:cubicBezTo>
                  <a:cubicBezTo>
                    <a:pt x="34" y="668"/>
                    <a:pt x="1" y="868"/>
                    <a:pt x="1" y="1068"/>
                  </a:cubicBezTo>
                  <a:cubicBezTo>
                    <a:pt x="1" y="1401"/>
                    <a:pt x="68" y="1668"/>
                    <a:pt x="268" y="1868"/>
                  </a:cubicBezTo>
                  <a:cubicBezTo>
                    <a:pt x="435" y="2069"/>
                    <a:pt x="668" y="2169"/>
                    <a:pt x="1002" y="2169"/>
                  </a:cubicBezTo>
                  <a:cubicBezTo>
                    <a:pt x="1135" y="2169"/>
                    <a:pt x="1268" y="2135"/>
                    <a:pt x="1402" y="2135"/>
                  </a:cubicBezTo>
                  <a:cubicBezTo>
                    <a:pt x="1502" y="2102"/>
                    <a:pt x="1635" y="2069"/>
                    <a:pt x="1735" y="2035"/>
                  </a:cubicBezTo>
                  <a:lnTo>
                    <a:pt x="1735" y="1034"/>
                  </a:lnTo>
                  <a:lnTo>
                    <a:pt x="1035" y="1034"/>
                  </a:lnTo>
                  <a:lnTo>
                    <a:pt x="1035" y="1235"/>
                  </a:lnTo>
                  <a:lnTo>
                    <a:pt x="1502" y="1235"/>
                  </a:lnTo>
                  <a:lnTo>
                    <a:pt x="1502" y="1902"/>
                  </a:lnTo>
                  <a:cubicBezTo>
                    <a:pt x="1369" y="1935"/>
                    <a:pt x="1202" y="1935"/>
                    <a:pt x="1068" y="1935"/>
                  </a:cubicBezTo>
                  <a:cubicBezTo>
                    <a:pt x="801" y="1935"/>
                    <a:pt x="601" y="1868"/>
                    <a:pt x="468" y="1735"/>
                  </a:cubicBezTo>
                  <a:cubicBezTo>
                    <a:pt x="334" y="1568"/>
                    <a:pt x="268" y="1368"/>
                    <a:pt x="268" y="1068"/>
                  </a:cubicBezTo>
                  <a:cubicBezTo>
                    <a:pt x="268" y="801"/>
                    <a:pt x="334" y="601"/>
                    <a:pt x="468" y="434"/>
                  </a:cubicBezTo>
                  <a:cubicBezTo>
                    <a:pt x="601" y="301"/>
                    <a:pt x="801" y="234"/>
                    <a:pt x="1068" y="234"/>
                  </a:cubicBezTo>
                  <a:cubicBezTo>
                    <a:pt x="1235" y="234"/>
                    <a:pt x="1435" y="267"/>
                    <a:pt x="1602" y="334"/>
                  </a:cubicBezTo>
                  <a:lnTo>
                    <a:pt x="1702" y="134"/>
                  </a:lnTo>
                  <a:cubicBezTo>
                    <a:pt x="1502" y="34"/>
                    <a:pt x="1302" y="0"/>
                    <a:pt x="1068" y="0"/>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7" name="Google Shape;3447;p38"/>
            <p:cNvSpPr/>
            <p:nvPr/>
          </p:nvSpPr>
          <p:spPr>
            <a:xfrm>
              <a:off x="3922614" y="2239931"/>
              <a:ext cx="25021" cy="35819"/>
            </a:xfrm>
            <a:custGeom>
              <a:avLst/>
              <a:gdLst/>
              <a:ahLst/>
              <a:cxnLst/>
              <a:rect l="l" t="t" r="r" b="b"/>
              <a:pathLst>
                <a:path w="1469" h="2103" extrusionOk="0">
                  <a:moveTo>
                    <a:pt x="568" y="201"/>
                  </a:moveTo>
                  <a:cubicBezTo>
                    <a:pt x="735" y="201"/>
                    <a:pt x="868" y="234"/>
                    <a:pt x="968" y="301"/>
                  </a:cubicBezTo>
                  <a:cubicBezTo>
                    <a:pt x="1035" y="368"/>
                    <a:pt x="1068" y="468"/>
                    <a:pt x="1068" y="601"/>
                  </a:cubicBezTo>
                  <a:cubicBezTo>
                    <a:pt x="1068" y="735"/>
                    <a:pt x="1035" y="835"/>
                    <a:pt x="968" y="901"/>
                  </a:cubicBezTo>
                  <a:cubicBezTo>
                    <a:pt x="868" y="968"/>
                    <a:pt x="735" y="1001"/>
                    <a:pt x="568" y="1001"/>
                  </a:cubicBezTo>
                  <a:lnTo>
                    <a:pt x="234" y="1001"/>
                  </a:lnTo>
                  <a:lnTo>
                    <a:pt x="234" y="201"/>
                  </a:lnTo>
                  <a:close/>
                  <a:moveTo>
                    <a:pt x="1" y="1"/>
                  </a:moveTo>
                  <a:lnTo>
                    <a:pt x="1" y="2102"/>
                  </a:lnTo>
                  <a:lnTo>
                    <a:pt x="234" y="2102"/>
                  </a:lnTo>
                  <a:lnTo>
                    <a:pt x="234" y="1235"/>
                  </a:lnTo>
                  <a:lnTo>
                    <a:pt x="668" y="1235"/>
                  </a:lnTo>
                  <a:lnTo>
                    <a:pt x="1202" y="2102"/>
                  </a:lnTo>
                  <a:lnTo>
                    <a:pt x="1469" y="2102"/>
                  </a:lnTo>
                  <a:lnTo>
                    <a:pt x="901" y="1135"/>
                  </a:lnTo>
                  <a:cubicBezTo>
                    <a:pt x="1202" y="1068"/>
                    <a:pt x="1335" y="868"/>
                    <a:pt x="1335" y="601"/>
                  </a:cubicBezTo>
                  <a:cubicBezTo>
                    <a:pt x="1335" y="401"/>
                    <a:pt x="1268" y="234"/>
                    <a:pt x="1135" y="134"/>
                  </a:cubicBezTo>
                  <a:cubicBezTo>
                    <a:pt x="1035" y="34"/>
                    <a:pt x="835" y="1"/>
                    <a:pt x="568" y="1"/>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8" name="Google Shape;3448;p38"/>
            <p:cNvSpPr/>
            <p:nvPr/>
          </p:nvSpPr>
          <p:spPr>
            <a:xfrm>
              <a:off x="3948758" y="2239931"/>
              <a:ext cx="31255" cy="35819"/>
            </a:xfrm>
            <a:custGeom>
              <a:avLst/>
              <a:gdLst/>
              <a:ahLst/>
              <a:cxnLst/>
              <a:rect l="l" t="t" r="r" b="b"/>
              <a:pathLst>
                <a:path w="1835" h="2103" extrusionOk="0">
                  <a:moveTo>
                    <a:pt x="901" y="268"/>
                  </a:moveTo>
                  <a:cubicBezTo>
                    <a:pt x="934" y="368"/>
                    <a:pt x="968" y="468"/>
                    <a:pt x="1001" y="568"/>
                  </a:cubicBezTo>
                  <a:lnTo>
                    <a:pt x="1268" y="1202"/>
                  </a:lnTo>
                  <a:lnTo>
                    <a:pt x="567" y="1202"/>
                  </a:lnTo>
                  <a:lnTo>
                    <a:pt x="834" y="568"/>
                  </a:lnTo>
                  <a:cubicBezTo>
                    <a:pt x="868" y="434"/>
                    <a:pt x="901" y="334"/>
                    <a:pt x="901" y="268"/>
                  </a:cubicBezTo>
                  <a:close/>
                  <a:moveTo>
                    <a:pt x="834" y="1"/>
                  </a:moveTo>
                  <a:lnTo>
                    <a:pt x="0" y="2102"/>
                  </a:lnTo>
                  <a:lnTo>
                    <a:pt x="234" y="2102"/>
                  </a:lnTo>
                  <a:lnTo>
                    <a:pt x="501" y="1435"/>
                  </a:lnTo>
                  <a:lnTo>
                    <a:pt x="1335" y="1435"/>
                  </a:lnTo>
                  <a:lnTo>
                    <a:pt x="1601" y="2102"/>
                  </a:lnTo>
                  <a:lnTo>
                    <a:pt x="1835" y="2102"/>
                  </a:lnTo>
                  <a:lnTo>
                    <a:pt x="10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49" name="Google Shape;3449;p38"/>
            <p:cNvSpPr/>
            <p:nvPr/>
          </p:nvSpPr>
          <p:spPr>
            <a:xfrm>
              <a:off x="3985121" y="2239931"/>
              <a:ext cx="22738" cy="35819"/>
            </a:xfrm>
            <a:custGeom>
              <a:avLst/>
              <a:gdLst/>
              <a:ahLst/>
              <a:cxnLst/>
              <a:rect l="l" t="t" r="r" b="b"/>
              <a:pathLst>
                <a:path w="1335" h="2103" extrusionOk="0">
                  <a:moveTo>
                    <a:pt x="500" y="201"/>
                  </a:moveTo>
                  <a:cubicBezTo>
                    <a:pt x="701" y="201"/>
                    <a:pt x="834" y="234"/>
                    <a:pt x="934" y="301"/>
                  </a:cubicBezTo>
                  <a:cubicBezTo>
                    <a:pt x="1034" y="368"/>
                    <a:pt x="1068" y="468"/>
                    <a:pt x="1068" y="635"/>
                  </a:cubicBezTo>
                  <a:cubicBezTo>
                    <a:pt x="1068" y="768"/>
                    <a:pt x="1034" y="901"/>
                    <a:pt x="934" y="968"/>
                  </a:cubicBezTo>
                  <a:cubicBezTo>
                    <a:pt x="834" y="1035"/>
                    <a:pt x="667" y="1068"/>
                    <a:pt x="467" y="1068"/>
                  </a:cubicBezTo>
                  <a:lnTo>
                    <a:pt x="234" y="1068"/>
                  </a:lnTo>
                  <a:lnTo>
                    <a:pt x="234" y="201"/>
                  </a:lnTo>
                  <a:close/>
                  <a:moveTo>
                    <a:pt x="0" y="1"/>
                  </a:moveTo>
                  <a:lnTo>
                    <a:pt x="0" y="2102"/>
                  </a:lnTo>
                  <a:lnTo>
                    <a:pt x="234" y="2102"/>
                  </a:lnTo>
                  <a:lnTo>
                    <a:pt x="234" y="1268"/>
                  </a:lnTo>
                  <a:lnTo>
                    <a:pt x="500" y="1268"/>
                  </a:lnTo>
                  <a:cubicBezTo>
                    <a:pt x="767" y="1268"/>
                    <a:pt x="967" y="1202"/>
                    <a:pt x="1101" y="1102"/>
                  </a:cubicBezTo>
                  <a:cubicBezTo>
                    <a:pt x="1234" y="968"/>
                    <a:pt x="1334" y="835"/>
                    <a:pt x="1334" y="601"/>
                  </a:cubicBezTo>
                  <a:cubicBezTo>
                    <a:pt x="1334" y="201"/>
                    <a:pt x="1068" y="1"/>
                    <a:pt x="534" y="1"/>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0" name="Google Shape;3450;p38"/>
            <p:cNvSpPr/>
            <p:nvPr/>
          </p:nvSpPr>
          <p:spPr>
            <a:xfrm>
              <a:off x="4015233" y="2239931"/>
              <a:ext cx="26707" cy="35819"/>
            </a:xfrm>
            <a:custGeom>
              <a:avLst/>
              <a:gdLst/>
              <a:ahLst/>
              <a:cxnLst/>
              <a:rect l="l" t="t" r="r" b="b"/>
              <a:pathLst>
                <a:path w="1568" h="2103" extrusionOk="0">
                  <a:moveTo>
                    <a:pt x="0" y="1"/>
                  </a:moveTo>
                  <a:lnTo>
                    <a:pt x="0" y="2102"/>
                  </a:lnTo>
                  <a:lnTo>
                    <a:pt x="234" y="2102"/>
                  </a:lnTo>
                  <a:lnTo>
                    <a:pt x="234" y="1102"/>
                  </a:lnTo>
                  <a:lnTo>
                    <a:pt x="1334" y="1102"/>
                  </a:lnTo>
                  <a:lnTo>
                    <a:pt x="1334" y="2102"/>
                  </a:lnTo>
                  <a:lnTo>
                    <a:pt x="1568" y="2102"/>
                  </a:lnTo>
                  <a:lnTo>
                    <a:pt x="1568" y="1"/>
                  </a:lnTo>
                  <a:lnTo>
                    <a:pt x="1334" y="1"/>
                  </a:lnTo>
                  <a:lnTo>
                    <a:pt x="1334" y="901"/>
                  </a:lnTo>
                  <a:lnTo>
                    <a:pt x="234" y="901"/>
                  </a:lnTo>
                  <a:lnTo>
                    <a:pt x="2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1" name="Google Shape;3451;p38"/>
            <p:cNvSpPr/>
            <p:nvPr/>
          </p:nvSpPr>
          <p:spPr>
            <a:xfrm>
              <a:off x="4052158" y="2239931"/>
              <a:ext cx="3986" cy="35819"/>
            </a:xfrm>
            <a:custGeom>
              <a:avLst/>
              <a:gdLst/>
              <a:ahLst/>
              <a:cxnLst/>
              <a:rect l="l" t="t" r="r" b="b"/>
              <a:pathLst>
                <a:path w="234" h="2103" extrusionOk="0">
                  <a:moveTo>
                    <a:pt x="0" y="1"/>
                  </a:moveTo>
                  <a:lnTo>
                    <a:pt x="0" y="2102"/>
                  </a:lnTo>
                  <a:lnTo>
                    <a:pt x="234" y="2102"/>
                  </a:lnTo>
                  <a:lnTo>
                    <a:pt x="2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2" name="Google Shape;3452;p38"/>
            <p:cNvSpPr/>
            <p:nvPr/>
          </p:nvSpPr>
          <p:spPr>
            <a:xfrm>
              <a:off x="4064080" y="2239369"/>
              <a:ext cx="26724" cy="36943"/>
            </a:xfrm>
            <a:custGeom>
              <a:avLst/>
              <a:gdLst/>
              <a:ahLst/>
              <a:cxnLst/>
              <a:rect l="l" t="t" r="r" b="b"/>
              <a:pathLst>
                <a:path w="1569" h="2169" extrusionOk="0">
                  <a:moveTo>
                    <a:pt x="1001" y="0"/>
                  </a:moveTo>
                  <a:cubicBezTo>
                    <a:pt x="801" y="0"/>
                    <a:pt x="601" y="34"/>
                    <a:pt x="468" y="134"/>
                  </a:cubicBezTo>
                  <a:cubicBezTo>
                    <a:pt x="301" y="234"/>
                    <a:pt x="201" y="334"/>
                    <a:pt x="101" y="501"/>
                  </a:cubicBezTo>
                  <a:cubicBezTo>
                    <a:pt x="34" y="668"/>
                    <a:pt x="1" y="868"/>
                    <a:pt x="1" y="1068"/>
                  </a:cubicBezTo>
                  <a:cubicBezTo>
                    <a:pt x="1" y="1435"/>
                    <a:pt x="67" y="1702"/>
                    <a:pt x="234" y="1868"/>
                  </a:cubicBezTo>
                  <a:cubicBezTo>
                    <a:pt x="401" y="2069"/>
                    <a:pt x="635" y="2169"/>
                    <a:pt x="968" y="2169"/>
                  </a:cubicBezTo>
                  <a:cubicBezTo>
                    <a:pt x="1168" y="2169"/>
                    <a:pt x="1335" y="2135"/>
                    <a:pt x="1502" y="2069"/>
                  </a:cubicBezTo>
                  <a:lnTo>
                    <a:pt x="1502" y="1868"/>
                  </a:lnTo>
                  <a:cubicBezTo>
                    <a:pt x="1302" y="1902"/>
                    <a:pt x="1135" y="1935"/>
                    <a:pt x="1001" y="1935"/>
                  </a:cubicBezTo>
                  <a:cubicBezTo>
                    <a:pt x="768" y="1935"/>
                    <a:pt x="568" y="1868"/>
                    <a:pt x="434" y="1702"/>
                  </a:cubicBezTo>
                  <a:cubicBezTo>
                    <a:pt x="301" y="1568"/>
                    <a:pt x="268" y="1368"/>
                    <a:pt x="268" y="1068"/>
                  </a:cubicBezTo>
                  <a:cubicBezTo>
                    <a:pt x="268" y="801"/>
                    <a:pt x="334" y="601"/>
                    <a:pt x="468" y="467"/>
                  </a:cubicBezTo>
                  <a:cubicBezTo>
                    <a:pt x="601" y="301"/>
                    <a:pt x="768" y="234"/>
                    <a:pt x="1001" y="234"/>
                  </a:cubicBezTo>
                  <a:cubicBezTo>
                    <a:pt x="1168" y="234"/>
                    <a:pt x="1302" y="267"/>
                    <a:pt x="1468" y="334"/>
                  </a:cubicBezTo>
                  <a:lnTo>
                    <a:pt x="1569" y="134"/>
                  </a:lnTo>
                  <a:cubicBezTo>
                    <a:pt x="1402" y="34"/>
                    <a:pt x="1235" y="0"/>
                    <a:pt x="1001" y="0"/>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3" name="Google Shape;3453;p38"/>
            <p:cNvSpPr/>
            <p:nvPr/>
          </p:nvSpPr>
          <p:spPr>
            <a:xfrm>
              <a:off x="3770366" y="2804655"/>
              <a:ext cx="3986" cy="35819"/>
            </a:xfrm>
            <a:custGeom>
              <a:avLst/>
              <a:gdLst/>
              <a:ahLst/>
              <a:cxnLst/>
              <a:rect l="l" t="t" r="r" b="b"/>
              <a:pathLst>
                <a:path w="234" h="2103" extrusionOk="0">
                  <a:moveTo>
                    <a:pt x="0" y="1"/>
                  </a:moveTo>
                  <a:lnTo>
                    <a:pt x="0" y="2102"/>
                  </a:lnTo>
                  <a:lnTo>
                    <a:pt x="234" y="2102"/>
                  </a:lnTo>
                  <a:lnTo>
                    <a:pt x="2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4" name="Google Shape;3454;p38"/>
            <p:cNvSpPr/>
            <p:nvPr/>
          </p:nvSpPr>
          <p:spPr>
            <a:xfrm>
              <a:off x="3783992" y="2804655"/>
              <a:ext cx="27865" cy="35819"/>
            </a:xfrm>
            <a:custGeom>
              <a:avLst/>
              <a:gdLst/>
              <a:ahLst/>
              <a:cxnLst/>
              <a:rect l="l" t="t" r="r" b="b"/>
              <a:pathLst>
                <a:path w="1636" h="2103" extrusionOk="0">
                  <a:moveTo>
                    <a:pt x="1" y="1"/>
                  </a:moveTo>
                  <a:lnTo>
                    <a:pt x="1" y="2102"/>
                  </a:lnTo>
                  <a:lnTo>
                    <a:pt x="234" y="2102"/>
                  </a:lnTo>
                  <a:lnTo>
                    <a:pt x="234" y="901"/>
                  </a:lnTo>
                  <a:cubicBezTo>
                    <a:pt x="234" y="735"/>
                    <a:pt x="234" y="535"/>
                    <a:pt x="201" y="334"/>
                  </a:cubicBezTo>
                  <a:lnTo>
                    <a:pt x="234" y="334"/>
                  </a:lnTo>
                  <a:lnTo>
                    <a:pt x="1368" y="2102"/>
                  </a:lnTo>
                  <a:lnTo>
                    <a:pt x="1635" y="2102"/>
                  </a:lnTo>
                  <a:lnTo>
                    <a:pt x="1635" y="1"/>
                  </a:lnTo>
                  <a:lnTo>
                    <a:pt x="1402" y="1"/>
                  </a:lnTo>
                  <a:lnTo>
                    <a:pt x="1402" y="1202"/>
                  </a:lnTo>
                  <a:cubicBezTo>
                    <a:pt x="1402" y="1268"/>
                    <a:pt x="1402" y="1368"/>
                    <a:pt x="1435" y="1502"/>
                  </a:cubicBezTo>
                  <a:cubicBezTo>
                    <a:pt x="1435" y="1635"/>
                    <a:pt x="1435" y="1735"/>
                    <a:pt x="1435" y="1769"/>
                  </a:cubicBezTo>
                  <a:lnTo>
                    <a:pt x="268"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5" name="Google Shape;3455;p38"/>
            <p:cNvSpPr/>
            <p:nvPr/>
          </p:nvSpPr>
          <p:spPr>
            <a:xfrm>
              <a:off x="3821496" y="2804655"/>
              <a:ext cx="19894" cy="35819"/>
            </a:xfrm>
            <a:custGeom>
              <a:avLst/>
              <a:gdLst/>
              <a:ahLst/>
              <a:cxnLst/>
              <a:rect l="l" t="t" r="r" b="b"/>
              <a:pathLst>
                <a:path w="1168" h="2103" extrusionOk="0">
                  <a:moveTo>
                    <a:pt x="0" y="1"/>
                  </a:moveTo>
                  <a:lnTo>
                    <a:pt x="0" y="2102"/>
                  </a:lnTo>
                  <a:lnTo>
                    <a:pt x="267" y="2102"/>
                  </a:lnTo>
                  <a:lnTo>
                    <a:pt x="267" y="1202"/>
                  </a:lnTo>
                  <a:lnTo>
                    <a:pt x="1134" y="1202"/>
                  </a:lnTo>
                  <a:lnTo>
                    <a:pt x="1134" y="1002"/>
                  </a:lnTo>
                  <a:lnTo>
                    <a:pt x="267" y="1002"/>
                  </a:lnTo>
                  <a:lnTo>
                    <a:pt x="267" y="234"/>
                  </a:lnTo>
                  <a:lnTo>
                    <a:pt x="1168" y="234"/>
                  </a:lnTo>
                  <a:lnTo>
                    <a:pt x="1168"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6" name="Google Shape;3456;p38"/>
            <p:cNvSpPr/>
            <p:nvPr/>
          </p:nvSpPr>
          <p:spPr>
            <a:xfrm>
              <a:off x="3845358" y="2804093"/>
              <a:ext cx="32958" cy="36943"/>
            </a:xfrm>
            <a:custGeom>
              <a:avLst/>
              <a:gdLst/>
              <a:ahLst/>
              <a:cxnLst/>
              <a:rect l="l" t="t" r="r" b="b"/>
              <a:pathLst>
                <a:path w="1935" h="2169" extrusionOk="0">
                  <a:moveTo>
                    <a:pt x="968" y="234"/>
                  </a:moveTo>
                  <a:cubicBezTo>
                    <a:pt x="1201" y="234"/>
                    <a:pt x="1401" y="301"/>
                    <a:pt x="1501" y="434"/>
                  </a:cubicBezTo>
                  <a:cubicBezTo>
                    <a:pt x="1635" y="601"/>
                    <a:pt x="1668" y="801"/>
                    <a:pt x="1668" y="1068"/>
                  </a:cubicBezTo>
                  <a:cubicBezTo>
                    <a:pt x="1668" y="1368"/>
                    <a:pt x="1635" y="1568"/>
                    <a:pt x="1501" y="1735"/>
                  </a:cubicBezTo>
                  <a:cubicBezTo>
                    <a:pt x="1401" y="1868"/>
                    <a:pt x="1201" y="1935"/>
                    <a:pt x="968" y="1935"/>
                  </a:cubicBezTo>
                  <a:cubicBezTo>
                    <a:pt x="734" y="1935"/>
                    <a:pt x="567" y="1868"/>
                    <a:pt x="467" y="1735"/>
                  </a:cubicBezTo>
                  <a:cubicBezTo>
                    <a:pt x="334" y="1568"/>
                    <a:pt x="267" y="1368"/>
                    <a:pt x="267" y="1068"/>
                  </a:cubicBezTo>
                  <a:cubicBezTo>
                    <a:pt x="267" y="801"/>
                    <a:pt x="334" y="601"/>
                    <a:pt x="467" y="434"/>
                  </a:cubicBezTo>
                  <a:cubicBezTo>
                    <a:pt x="567" y="301"/>
                    <a:pt x="734" y="234"/>
                    <a:pt x="968" y="234"/>
                  </a:cubicBezTo>
                  <a:close/>
                  <a:moveTo>
                    <a:pt x="968" y="0"/>
                  </a:moveTo>
                  <a:cubicBezTo>
                    <a:pt x="667" y="0"/>
                    <a:pt x="434" y="101"/>
                    <a:pt x="267" y="301"/>
                  </a:cubicBezTo>
                  <a:cubicBezTo>
                    <a:pt x="100" y="467"/>
                    <a:pt x="0" y="734"/>
                    <a:pt x="0" y="1068"/>
                  </a:cubicBezTo>
                  <a:cubicBezTo>
                    <a:pt x="0" y="1435"/>
                    <a:pt x="100" y="1702"/>
                    <a:pt x="267" y="1868"/>
                  </a:cubicBezTo>
                  <a:cubicBezTo>
                    <a:pt x="434" y="2069"/>
                    <a:pt x="667" y="2169"/>
                    <a:pt x="968" y="2169"/>
                  </a:cubicBezTo>
                  <a:cubicBezTo>
                    <a:pt x="1268" y="2169"/>
                    <a:pt x="1501" y="2069"/>
                    <a:pt x="1668" y="1868"/>
                  </a:cubicBezTo>
                  <a:cubicBezTo>
                    <a:pt x="1868" y="1668"/>
                    <a:pt x="1935" y="1435"/>
                    <a:pt x="1935" y="1068"/>
                  </a:cubicBezTo>
                  <a:cubicBezTo>
                    <a:pt x="1935" y="734"/>
                    <a:pt x="1868" y="501"/>
                    <a:pt x="1668" y="301"/>
                  </a:cubicBezTo>
                  <a:cubicBezTo>
                    <a:pt x="1501" y="101"/>
                    <a:pt x="1268" y="0"/>
                    <a:pt x="968" y="0"/>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7" name="Google Shape;3457;p38"/>
            <p:cNvSpPr/>
            <p:nvPr/>
          </p:nvSpPr>
          <p:spPr>
            <a:xfrm>
              <a:off x="3884548" y="2804093"/>
              <a:ext cx="29568" cy="36943"/>
            </a:xfrm>
            <a:custGeom>
              <a:avLst/>
              <a:gdLst/>
              <a:ahLst/>
              <a:cxnLst/>
              <a:rect l="l" t="t" r="r" b="b"/>
              <a:pathLst>
                <a:path w="1736" h="2169" extrusionOk="0">
                  <a:moveTo>
                    <a:pt x="1068" y="0"/>
                  </a:moveTo>
                  <a:cubicBezTo>
                    <a:pt x="868" y="0"/>
                    <a:pt x="668" y="67"/>
                    <a:pt x="501" y="134"/>
                  </a:cubicBezTo>
                  <a:cubicBezTo>
                    <a:pt x="334" y="234"/>
                    <a:pt x="201" y="367"/>
                    <a:pt x="134" y="501"/>
                  </a:cubicBezTo>
                  <a:cubicBezTo>
                    <a:pt x="34" y="668"/>
                    <a:pt x="1" y="868"/>
                    <a:pt x="1" y="1101"/>
                  </a:cubicBezTo>
                  <a:cubicBezTo>
                    <a:pt x="1" y="1435"/>
                    <a:pt x="68" y="1702"/>
                    <a:pt x="268" y="1868"/>
                  </a:cubicBezTo>
                  <a:cubicBezTo>
                    <a:pt x="435" y="2069"/>
                    <a:pt x="668" y="2169"/>
                    <a:pt x="1002" y="2169"/>
                  </a:cubicBezTo>
                  <a:cubicBezTo>
                    <a:pt x="1135" y="2169"/>
                    <a:pt x="1268" y="2135"/>
                    <a:pt x="1402" y="2135"/>
                  </a:cubicBezTo>
                  <a:cubicBezTo>
                    <a:pt x="1502" y="2102"/>
                    <a:pt x="1635" y="2102"/>
                    <a:pt x="1735" y="2069"/>
                  </a:cubicBezTo>
                  <a:lnTo>
                    <a:pt x="1735" y="1035"/>
                  </a:lnTo>
                  <a:lnTo>
                    <a:pt x="1035" y="1035"/>
                  </a:lnTo>
                  <a:lnTo>
                    <a:pt x="1035" y="1268"/>
                  </a:lnTo>
                  <a:lnTo>
                    <a:pt x="1502" y="1268"/>
                  </a:lnTo>
                  <a:lnTo>
                    <a:pt x="1502" y="1902"/>
                  </a:lnTo>
                  <a:cubicBezTo>
                    <a:pt x="1369" y="1935"/>
                    <a:pt x="1202" y="1935"/>
                    <a:pt x="1068" y="1935"/>
                  </a:cubicBezTo>
                  <a:cubicBezTo>
                    <a:pt x="801" y="1935"/>
                    <a:pt x="601" y="1868"/>
                    <a:pt x="468" y="1735"/>
                  </a:cubicBezTo>
                  <a:cubicBezTo>
                    <a:pt x="334" y="1568"/>
                    <a:pt x="268" y="1368"/>
                    <a:pt x="268" y="1101"/>
                  </a:cubicBezTo>
                  <a:cubicBezTo>
                    <a:pt x="268" y="834"/>
                    <a:pt x="334" y="601"/>
                    <a:pt x="468" y="467"/>
                  </a:cubicBezTo>
                  <a:cubicBezTo>
                    <a:pt x="601" y="301"/>
                    <a:pt x="801" y="234"/>
                    <a:pt x="1068" y="234"/>
                  </a:cubicBezTo>
                  <a:cubicBezTo>
                    <a:pt x="1235" y="234"/>
                    <a:pt x="1435" y="267"/>
                    <a:pt x="1602" y="334"/>
                  </a:cubicBezTo>
                  <a:lnTo>
                    <a:pt x="1702" y="134"/>
                  </a:lnTo>
                  <a:cubicBezTo>
                    <a:pt x="1502" y="67"/>
                    <a:pt x="1302" y="0"/>
                    <a:pt x="1068" y="0"/>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8" name="Google Shape;3458;p38"/>
            <p:cNvSpPr/>
            <p:nvPr/>
          </p:nvSpPr>
          <p:spPr>
            <a:xfrm>
              <a:off x="3922614" y="2804655"/>
              <a:ext cx="25021" cy="35819"/>
            </a:xfrm>
            <a:custGeom>
              <a:avLst/>
              <a:gdLst/>
              <a:ahLst/>
              <a:cxnLst/>
              <a:rect l="l" t="t" r="r" b="b"/>
              <a:pathLst>
                <a:path w="1469" h="2103" extrusionOk="0">
                  <a:moveTo>
                    <a:pt x="568" y="234"/>
                  </a:moveTo>
                  <a:cubicBezTo>
                    <a:pt x="735" y="234"/>
                    <a:pt x="868" y="268"/>
                    <a:pt x="968" y="301"/>
                  </a:cubicBezTo>
                  <a:cubicBezTo>
                    <a:pt x="1035" y="368"/>
                    <a:pt x="1068" y="468"/>
                    <a:pt x="1068" y="601"/>
                  </a:cubicBezTo>
                  <a:cubicBezTo>
                    <a:pt x="1068" y="735"/>
                    <a:pt x="1035" y="835"/>
                    <a:pt x="968" y="935"/>
                  </a:cubicBezTo>
                  <a:cubicBezTo>
                    <a:pt x="868" y="1002"/>
                    <a:pt x="735" y="1035"/>
                    <a:pt x="568" y="1035"/>
                  </a:cubicBezTo>
                  <a:lnTo>
                    <a:pt x="234" y="1035"/>
                  </a:lnTo>
                  <a:lnTo>
                    <a:pt x="234" y="234"/>
                  </a:lnTo>
                  <a:close/>
                  <a:moveTo>
                    <a:pt x="1" y="1"/>
                  </a:moveTo>
                  <a:lnTo>
                    <a:pt x="1" y="2102"/>
                  </a:lnTo>
                  <a:lnTo>
                    <a:pt x="234" y="2102"/>
                  </a:lnTo>
                  <a:lnTo>
                    <a:pt x="234" y="1235"/>
                  </a:lnTo>
                  <a:lnTo>
                    <a:pt x="668" y="1235"/>
                  </a:lnTo>
                  <a:lnTo>
                    <a:pt x="1202" y="2102"/>
                  </a:lnTo>
                  <a:lnTo>
                    <a:pt x="1469" y="2102"/>
                  </a:lnTo>
                  <a:lnTo>
                    <a:pt x="901" y="1168"/>
                  </a:lnTo>
                  <a:cubicBezTo>
                    <a:pt x="1202" y="1068"/>
                    <a:pt x="1335" y="868"/>
                    <a:pt x="1335" y="601"/>
                  </a:cubicBezTo>
                  <a:cubicBezTo>
                    <a:pt x="1335" y="401"/>
                    <a:pt x="1268" y="268"/>
                    <a:pt x="1135" y="168"/>
                  </a:cubicBezTo>
                  <a:cubicBezTo>
                    <a:pt x="1035" y="68"/>
                    <a:pt x="835" y="1"/>
                    <a:pt x="568" y="1"/>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59" name="Google Shape;3459;p38"/>
            <p:cNvSpPr/>
            <p:nvPr/>
          </p:nvSpPr>
          <p:spPr>
            <a:xfrm>
              <a:off x="3948758" y="2804655"/>
              <a:ext cx="31255" cy="35819"/>
            </a:xfrm>
            <a:custGeom>
              <a:avLst/>
              <a:gdLst/>
              <a:ahLst/>
              <a:cxnLst/>
              <a:rect l="l" t="t" r="r" b="b"/>
              <a:pathLst>
                <a:path w="1835" h="2103" extrusionOk="0">
                  <a:moveTo>
                    <a:pt x="901" y="268"/>
                  </a:moveTo>
                  <a:cubicBezTo>
                    <a:pt x="934" y="401"/>
                    <a:pt x="968" y="501"/>
                    <a:pt x="1001" y="568"/>
                  </a:cubicBezTo>
                  <a:lnTo>
                    <a:pt x="1268" y="1202"/>
                  </a:lnTo>
                  <a:lnTo>
                    <a:pt x="567" y="1202"/>
                  </a:lnTo>
                  <a:lnTo>
                    <a:pt x="834" y="568"/>
                  </a:lnTo>
                  <a:cubicBezTo>
                    <a:pt x="868" y="468"/>
                    <a:pt x="901" y="368"/>
                    <a:pt x="901" y="268"/>
                  </a:cubicBezTo>
                  <a:close/>
                  <a:moveTo>
                    <a:pt x="834" y="1"/>
                  </a:moveTo>
                  <a:lnTo>
                    <a:pt x="0" y="2102"/>
                  </a:lnTo>
                  <a:lnTo>
                    <a:pt x="234" y="2102"/>
                  </a:lnTo>
                  <a:lnTo>
                    <a:pt x="501" y="1435"/>
                  </a:lnTo>
                  <a:lnTo>
                    <a:pt x="1335" y="1435"/>
                  </a:lnTo>
                  <a:lnTo>
                    <a:pt x="1601" y="2102"/>
                  </a:lnTo>
                  <a:lnTo>
                    <a:pt x="1835" y="2102"/>
                  </a:lnTo>
                  <a:lnTo>
                    <a:pt x="10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60" name="Google Shape;3460;p38"/>
            <p:cNvSpPr/>
            <p:nvPr/>
          </p:nvSpPr>
          <p:spPr>
            <a:xfrm>
              <a:off x="3985121" y="2804655"/>
              <a:ext cx="22738" cy="35819"/>
            </a:xfrm>
            <a:custGeom>
              <a:avLst/>
              <a:gdLst/>
              <a:ahLst/>
              <a:cxnLst/>
              <a:rect l="l" t="t" r="r" b="b"/>
              <a:pathLst>
                <a:path w="1335" h="2103" extrusionOk="0">
                  <a:moveTo>
                    <a:pt x="500" y="234"/>
                  </a:moveTo>
                  <a:cubicBezTo>
                    <a:pt x="701" y="234"/>
                    <a:pt x="834" y="268"/>
                    <a:pt x="934" y="334"/>
                  </a:cubicBezTo>
                  <a:cubicBezTo>
                    <a:pt x="1034" y="401"/>
                    <a:pt x="1068" y="501"/>
                    <a:pt x="1068" y="635"/>
                  </a:cubicBezTo>
                  <a:cubicBezTo>
                    <a:pt x="1068" y="768"/>
                    <a:pt x="1034" y="901"/>
                    <a:pt x="934" y="968"/>
                  </a:cubicBezTo>
                  <a:cubicBezTo>
                    <a:pt x="834" y="1035"/>
                    <a:pt x="667" y="1068"/>
                    <a:pt x="467" y="1068"/>
                  </a:cubicBezTo>
                  <a:lnTo>
                    <a:pt x="234" y="1068"/>
                  </a:lnTo>
                  <a:lnTo>
                    <a:pt x="234" y="234"/>
                  </a:lnTo>
                  <a:close/>
                  <a:moveTo>
                    <a:pt x="0" y="1"/>
                  </a:moveTo>
                  <a:lnTo>
                    <a:pt x="0" y="2102"/>
                  </a:lnTo>
                  <a:lnTo>
                    <a:pt x="234" y="2102"/>
                  </a:lnTo>
                  <a:lnTo>
                    <a:pt x="234" y="1268"/>
                  </a:lnTo>
                  <a:lnTo>
                    <a:pt x="500" y="1268"/>
                  </a:lnTo>
                  <a:cubicBezTo>
                    <a:pt x="767" y="1268"/>
                    <a:pt x="967" y="1235"/>
                    <a:pt x="1101" y="1102"/>
                  </a:cubicBezTo>
                  <a:cubicBezTo>
                    <a:pt x="1234" y="1002"/>
                    <a:pt x="1334" y="835"/>
                    <a:pt x="1334" y="635"/>
                  </a:cubicBezTo>
                  <a:cubicBezTo>
                    <a:pt x="1334" y="201"/>
                    <a:pt x="1068" y="1"/>
                    <a:pt x="534" y="1"/>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61" name="Google Shape;3461;p38"/>
            <p:cNvSpPr/>
            <p:nvPr/>
          </p:nvSpPr>
          <p:spPr>
            <a:xfrm>
              <a:off x="4015233" y="2804655"/>
              <a:ext cx="26707" cy="35819"/>
            </a:xfrm>
            <a:custGeom>
              <a:avLst/>
              <a:gdLst/>
              <a:ahLst/>
              <a:cxnLst/>
              <a:rect l="l" t="t" r="r" b="b"/>
              <a:pathLst>
                <a:path w="1568" h="2103" extrusionOk="0">
                  <a:moveTo>
                    <a:pt x="0" y="1"/>
                  </a:moveTo>
                  <a:lnTo>
                    <a:pt x="0" y="2102"/>
                  </a:lnTo>
                  <a:lnTo>
                    <a:pt x="234" y="2102"/>
                  </a:lnTo>
                  <a:lnTo>
                    <a:pt x="234" y="1102"/>
                  </a:lnTo>
                  <a:lnTo>
                    <a:pt x="1334" y="1102"/>
                  </a:lnTo>
                  <a:lnTo>
                    <a:pt x="1334" y="2102"/>
                  </a:lnTo>
                  <a:lnTo>
                    <a:pt x="1568" y="2102"/>
                  </a:lnTo>
                  <a:lnTo>
                    <a:pt x="1568" y="1"/>
                  </a:lnTo>
                  <a:lnTo>
                    <a:pt x="1334" y="1"/>
                  </a:lnTo>
                  <a:lnTo>
                    <a:pt x="1334" y="901"/>
                  </a:lnTo>
                  <a:lnTo>
                    <a:pt x="234" y="901"/>
                  </a:lnTo>
                  <a:lnTo>
                    <a:pt x="2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62" name="Google Shape;3462;p38"/>
            <p:cNvSpPr/>
            <p:nvPr/>
          </p:nvSpPr>
          <p:spPr>
            <a:xfrm>
              <a:off x="4052158" y="2804655"/>
              <a:ext cx="3986" cy="35819"/>
            </a:xfrm>
            <a:custGeom>
              <a:avLst/>
              <a:gdLst/>
              <a:ahLst/>
              <a:cxnLst/>
              <a:rect l="l" t="t" r="r" b="b"/>
              <a:pathLst>
                <a:path w="234" h="2103" extrusionOk="0">
                  <a:moveTo>
                    <a:pt x="0" y="1"/>
                  </a:moveTo>
                  <a:lnTo>
                    <a:pt x="0" y="2102"/>
                  </a:lnTo>
                  <a:lnTo>
                    <a:pt x="234" y="2102"/>
                  </a:lnTo>
                  <a:lnTo>
                    <a:pt x="234" y="1"/>
                  </a:ln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63" name="Google Shape;3463;p38"/>
            <p:cNvSpPr/>
            <p:nvPr/>
          </p:nvSpPr>
          <p:spPr>
            <a:xfrm>
              <a:off x="4064080" y="2804093"/>
              <a:ext cx="26724" cy="36943"/>
            </a:xfrm>
            <a:custGeom>
              <a:avLst/>
              <a:gdLst/>
              <a:ahLst/>
              <a:cxnLst/>
              <a:rect l="l" t="t" r="r" b="b"/>
              <a:pathLst>
                <a:path w="1569" h="2169" extrusionOk="0">
                  <a:moveTo>
                    <a:pt x="1001" y="0"/>
                  </a:moveTo>
                  <a:cubicBezTo>
                    <a:pt x="801" y="0"/>
                    <a:pt x="601" y="67"/>
                    <a:pt x="468" y="134"/>
                  </a:cubicBezTo>
                  <a:cubicBezTo>
                    <a:pt x="301" y="234"/>
                    <a:pt x="201" y="367"/>
                    <a:pt x="101" y="534"/>
                  </a:cubicBezTo>
                  <a:cubicBezTo>
                    <a:pt x="34" y="668"/>
                    <a:pt x="1" y="868"/>
                    <a:pt x="1" y="1068"/>
                  </a:cubicBezTo>
                  <a:cubicBezTo>
                    <a:pt x="1" y="1435"/>
                    <a:pt x="67" y="1702"/>
                    <a:pt x="234" y="1868"/>
                  </a:cubicBezTo>
                  <a:cubicBezTo>
                    <a:pt x="401" y="2069"/>
                    <a:pt x="635" y="2169"/>
                    <a:pt x="968" y="2169"/>
                  </a:cubicBezTo>
                  <a:cubicBezTo>
                    <a:pt x="1168" y="2169"/>
                    <a:pt x="1335" y="2135"/>
                    <a:pt x="1502" y="2069"/>
                  </a:cubicBezTo>
                  <a:lnTo>
                    <a:pt x="1502" y="1868"/>
                  </a:lnTo>
                  <a:cubicBezTo>
                    <a:pt x="1302" y="1935"/>
                    <a:pt x="1135" y="1935"/>
                    <a:pt x="1001" y="1935"/>
                  </a:cubicBezTo>
                  <a:cubicBezTo>
                    <a:pt x="768" y="1935"/>
                    <a:pt x="568" y="1868"/>
                    <a:pt x="434" y="1735"/>
                  </a:cubicBezTo>
                  <a:cubicBezTo>
                    <a:pt x="301" y="1568"/>
                    <a:pt x="268" y="1368"/>
                    <a:pt x="268" y="1101"/>
                  </a:cubicBezTo>
                  <a:cubicBezTo>
                    <a:pt x="268" y="834"/>
                    <a:pt x="334" y="601"/>
                    <a:pt x="468" y="467"/>
                  </a:cubicBezTo>
                  <a:cubicBezTo>
                    <a:pt x="601" y="301"/>
                    <a:pt x="768" y="234"/>
                    <a:pt x="1001" y="234"/>
                  </a:cubicBezTo>
                  <a:cubicBezTo>
                    <a:pt x="1168" y="234"/>
                    <a:pt x="1302" y="267"/>
                    <a:pt x="1468" y="334"/>
                  </a:cubicBezTo>
                  <a:lnTo>
                    <a:pt x="1569" y="134"/>
                  </a:lnTo>
                  <a:cubicBezTo>
                    <a:pt x="1402" y="67"/>
                    <a:pt x="1235" y="0"/>
                    <a:pt x="1001" y="0"/>
                  </a:cubicBezTo>
                  <a:close/>
                </a:path>
              </a:pathLst>
            </a:custGeom>
            <a:solidFill>
              <a:srgbClr val="5D5E5E"/>
            </a:solidFill>
            <a:ln>
              <a:noFill/>
            </a:ln>
          </p:spPr>
          <p:txBody>
            <a:bodyPr spcFirstLastPara="1" wrap="square" lIns="121900" tIns="121900" rIns="121900" bIns="121900" anchor="ctr" anchorCtr="0">
              <a:noAutofit/>
            </a:bodyPr>
            <a:lstStyle/>
            <a:p>
              <a:endParaRPr sz="1700"/>
            </a:p>
          </p:txBody>
        </p:sp>
        <p:sp>
          <p:nvSpPr>
            <p:cNvPr id="3464" name="Google Shape;3464;p38"/>
            <p:cNvSpPr/>
            <p:nvPr/>
          </p:nvSpPr>
          <p:spPr>
            <a:xfrm>
              <a:off x="3390846" y="3916492"/>
              <a:ext cx="1297689" cy="410228"/>
            </a:xfrm>
            <a:custGeom>
              <a:avLst/>
              <a:gdLst/>
              <a:ahLst/>
              <a:cxnLst/>
              <a:rect l="l" t="t" r="r" b="b"/>
              <a:pathLst>
                <a:path w="76189" h="24085" extrusionOk="0">
                  <a:moveTo>
                    <a:pt x="5571" y="1"/>
                  </a:moveTo>
                  <a:lnTo>
                    <a:pt x="1" y="12043"/>
                  </a:lnTo>
                  <a:lnTo>
                    <a:pt x="5571" y="24085"/>
                  </a:lnTo>
                  <a:lnTo>
                    <a:pt x="76188" y="24085"/>
                  </a:lnTo>
                  <a:lnTo>
                    <a:pt x="76188" y="12043"/>
                  </a:lnTo>
                  <a:lnTo>
                    <a:pt x="76188" y="1"/>
                  </a:lnTo>
                  <a:close/>
                </a:path>
              </a:pathLst>
            </a:custGeom>
            <a:solidFill>
              <a:schemeClr val="accent6"/>
            </a:solidFill>
            <a:ln>
              <a:noFill/>
            </a:ln>
          </p:spPr>
          <p:txBody>
            <a:bodyPr spcFirstLastPara="1" wrap="square" lIns="121900" tIns="121900" rIns="121900" bIns="121900" anchor="ctr" anchorCtr="0">
              <a:noAutofit/>
            </a:bodyPr>
            <a:lstStyle/>
            <a:p>
              <a:endParaRPr sz="1700"/>
            </a:p>
          </p:txBody>
        </p:sp>
        <p:sp>
          <p:nvSpPr>
            <p:cNvPr id="3465" name="Google Shape;3465;p38"/>
            <p:cNvSpPr/>
            <p:nvPr/>
          </p:nvSpPr>
          <p:spPr>
            <a:xfrm>
              <a:off x="3337434" y="4063647"/>
              <a:ext cx="118206" cy="117626"/>
            </a:xfrm>
            <a:custGeom>
              <a:avLst/>
              <a:gdLst/>
              <a:ahLst/>
              <a:cxnLst/>
              <a:rect l="l" t="t" r="r" b="b"/>
              <a:pathLst>
                <a:path w="6940" h="6906" extrusionOk="0">
                  <a:moveTo>
                    <a:pt x="3470" y="0"/>
                  </a:moveTo>
                  <a:cubicBezTo>
                    <a:pt x="1569" y="0"/>
                    <a:pt x="1" y="1535"/>
                    <a:pt x="1" y="3436"/>
                  </a:cubicBezTo>
                  <a:cubicBezTo>
                    <a:pt x="1" y="5371"/>
                    <a:pt x="1569" y="6905"/>
                    <a:pt x="3470" y="6905"/>
                  </a:cubicBezTo>
                  <a:cubicBezTo>
                    <a:pt x="5371" y="6905"/>
                    <a:pt x="6939" y="5371"/>
                    <a:pt x="6939" y="3436"/>
                  </a:cubicBezTo>
                  <a:cubicBezTo>
                    <a:pt x="6939" y="1535"/>
                    <a:pt x="5371" y="0"/>
                    <a:pt x="3470" y="0"/>
                  </a:cubicBezTo>
                  <a:close/>
                </a:path>
              </a:pathLst>
            </a:custGeom>
            <a:solidFill>
              <a:srgbClr val="FFFFFF"/>
            </a:solidFill>
            <a:ln>
              <a:noFill/>
            </a:ln>
          </p:spPr>
          <p:txBody>
            <a:bodyPr spcFirstLastPara="1" wrap="square" lIns="121900" tIns="121900" rIns="121900" bIns="121900" anchor="ctr" anchorCtr="0">
              <a:noAutofit/>
            </a:bodyPr>
            <a:lstStyle/>
            <a:p>
              <a:endParaRPr sz="1700"/>
            </a:p>
          </p:txBody>
        </p:sp>
        <p:sp>
          <p:nvSpPr>
            <p:cNvPr id="3466" name="Google Shape;3466;p38"/>
            <p:cNvSpPr/>
            <p:nvPr/>
          </p:nvSpPr>
          <p:spPr>
            <a:xfrm>
              <a:off x="3369829" y="4096024"/>
              <a:ext cx="53414" cy="52852"/>
            </a:xfrm>
            <a:custGeom>
              <a:avLst/>
              <a:gdLst/>
              <a:ahLst/>
              <a:cxnLst/>
              <a:rect l="l" t="t" r="r" b="b"/>
              <a:pathLst>
                <a:path w="3136" h="3103" extrusionOk="0">
                  <a:moveTo>
                    <a:pt x="3136" y="1569"/>
                  </a:moveTo>
                  <a:cubicBezTo>
                    <a:pt x="3136" y="2402"/>
                    <a:pt x="2435" y="3103"/>
                    <a:pt x="1568" y="3103"/>
                  </a:cubicBezTo>
                  <a:cubicBezTo>
                    <a:pt x="701" y="3103"/>
                    <a:pt x="0" y="2402"/>
                    <a:pt x="0" y="1569"/>
                  </a:cubicBezTo>
                  <a:cubicBezTo>
                    <a:pt x="0" y="701"/>
                    <a:pt x="701" y="1"/>
                    <a:pt x="1568" y="1"/>
                  </a:cubicBezTo>
                  <a:cubicBezTo>
                    <a:pt x="2435" y="1"/>
                    <a:pt x="3136" y="701"/>
                    <a:pt x="3136" y="1569"/>
                  </a:cubicBezTo>
                  <a:close/>
                </a:path>
              </a:pathLst>
            </a:custGeom>
            <a:solidFill>
              <a:schemeClr val="accent6"/>
            </a:solidFill>
            <a:ln>
              <a:noFill/>
            </a:ln>
          </p:spPr>
          <p:txBody>
            <a:bodyPr spcFirstLastPara="1" wrap="square" lIns="121900" tIns="121900" rIns="121900" bIns="121900" anchor="ctr" anchorCtr="0">
              <a:noAutofit/>
            </a:bodyPr>
            <a:lstStyle/>
            <a:p>
              <a:endParaRPr sz="1700"/>
            </a:p>
          </p:txBody>
        </p:sp>
        <p:sp>
          <p:nvSpPr>
            <p:cNvPr id="3467" name="Google Shape;3467;p38"/>
            <p:cNvSpPr/>
            <p:nvPr/>
          </p:nvSpPr>
          <p:spPr>
            <a:xfrm>
              <a:off x="3390846" y="3350644"/>
              <a:ext cx="1297689" cy="410211"/>
            </a:xfrm>
            <a:custGeom>
              <a:avLst/>
              <a:gdLst/>
              <a:ahLst/>
              <a:cxnLst/>
              <a:rect l="l" t="t" r="r" b="b"/>
              <a:pathLst>
                <a:path w="76189" h="24084" extrusionOk="0">
                  <a:moveTo>
                    <a:pt x="5571" y="0"/>
                  </a:moveTo>
                  <a:lnTo>
                    <a:pt x="1" y="12042"/>
                  </a:lnTo>
                  <a:lnTo>
                    <a:pt x="5571" y="24084"/>
                  </a:lnTo>
                  <a:lnTo>
                    <a:pt x="76188" y="24084"/>
                  </a:lnTo>
                  <a:lnTo>
                    <a:pt x="76188" y="12042"/>
                  </a:lnTo>
                  <a:lnTo>
                    <a:pt x="76188" y="0"/>
                  </a:lnTo>
                  <a:close/>
                </a:path>
              </a:pathLst>
            </a:custGeom>
            <a:solidFill>
              <a:schemeClr val="accent5"/>
            </a:solidFill>
            <a:ln>
              <a:noFill/>
            </a:ln>
          </p:spPr>
          <p:txBody>
            <a:bodyPr spcFirstLastPara="1" wrap="square" lIns="121900" tIns="121900" rIns="121900" bIns="121900" anchor="ctr" anchorCtr="0">
              <a:noAutofit/>
            </a:bodyPr>
            <a:lstStyle/>
            <a:p>
              <a:endParaRPr sz="1700"/>
            </a:p>
          </p:txBody>
        </p:sp>
        <p:sp>
          <p:nvSpPr>
            <p:cNvPr id="3468" name="Google Shape;3468;p38"/>
            <p:cNvSpPr/>
            <p:nvPr/>
          </p:nvSpPr>
          <p:spPr>
            <a:xfrm>
              <a:off x="3337434" y="3491531"/>
              <a:ext cx="118206" cy="117626"/>
            </a:xfrm>
            <a:custGeom>
              <a:avLst/>
              <a:gdLst/>
              <a:ahLst/>
              <a:cxnLst/>
              <a:rect l="l" t="t" r="r" b="b"/>
              <a:pathLst>
                <a:path w="6940" h="6906" extrusionOk="0">
                  <a:moveTo>
                    <a:pt x="3470" y="1"/>
                  </a:moveTo>
                  <a:cubicBezTo>
                    <a:pt x="1569" y="1"/>
                    <a:pt x="1" y="1535"/>
                    <a:pt x="1" y="3470"/>
                  </a:cubicBezTo>
                  <a:cubicBezTo>
                    <a:pt x="1" y="5371"/>
                    <a:pt x="1569" y="6906"/>
                    <a:pt x="3470" y="6906"/>
                  </a:cubicBezTo>
                  <a:cubicBezTo>
                    <a:pt x="5371" y="6906"/>
                    <a:pt x="6939" y="5371"/>
                    <a:pt x="6939" y="3470"/>
                  </a:cubicBezTo>
                  <a:cubicBezTo>
                    <a:pt x="6939" y="1535"/>
                    <a:pt x="5371" y="1"/>
                    <a:pt x="3470" y="1"/>
                  </a:cubicBezTo>
                  <a:close/>
                </a:path>
              </a:pathLst>
            </a:custGeom>
            <a:solidFill>
              <a:srgbClr val="FFFFFF"/>
            </a:solidFill>
            <a:ln>
              <a:noFill/>
            </a:ln>
          </p:spPr>
          <p:txBody>
            <a:bodyPr spcFirstLastPara="1" wrap="square" lIns="121900" tIns="121900" rIns="121900" bIns="121900" anchor="ctr" anchorCtr="0">
              <a:noAutofit/>
            </a:bodyPr>
            <a:lstStyle/>
            <a:p>
              <a:endParaRPr sz="1700"/>
            </a:p>
          </p:txBody>
        </p:sp>
        <p:sp>
          <p:nvSpPr>
            <p:cNvPr id="3469" name="Google Shape;3469;p38"/>
            <p:cNvSpPr/>
            <p:nvPr/>
          </p:nvSpPr>
          <p:spPr>
            <a:xfrm>
              <a:off x="3369829" y="3523926"/>
              <a:ext cx="53414" cy="52852"/>
            </a:xfrm>
            <a:custGeom>
              <a:avLst/>
              <a:gdLst/>
              <a:ahLst/>
              <a:cxnLst/>
              <a:rect l="l" t="t" r="r" b="b"/>
              <a:pathLst>
                <a:path w="3136" h="3103" extrusionOk="0">
                  <a:moveTo>
                    <a:pt x="3136" y="1568"/>
                  </a:moveTo>
                  <a:cubicBezTo>
                    <a:pt x="3136" y="2402"/>
                    <a:pt x="2435" y="3102"/>
                    <a:pt x="1568" y="3102"/>
                  </a:cubicBezTo>
                  <a:cubicBezTo>
                    <a:pt x="701" y="3102"/>
                    <a:pt x="0" y="2402"/>
                    <a:pt x="0" y="1568"/>
                  </a:cubicBezTo>
                  <a:cubicBezTo>
                    <a:pt x="0" y="701"/>
                    <a:pt x="701" y="0"/>
                    <a:pt x="1568" y="0"/>
                  </a:cubicBezTo>
                  <a:cubicBezTo>
                    <a:pt x="2435" y="0"/>
                    <a:pt x="3136" y="701"/>
                    <a:pt x="3136" y="1568"/>
                  </a:cubicBezTo>
                  <a:close/>
                </a:path>
              </a:pathLst>
            </a:custGeo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endParaRPr sz="1700"/>
            </a:p>
          </p:txBody>
        </p:sp>
        <p:sp>
          <p:nvSpPr>
            <p:cNvPr id="3470" name="Google Shape;3470;p38"/>
            <p:cNvSpPr/>
            <p:nvPr/>
          </p:nvSpPr>
          <p:spPr>
            <a:xfrm>
              <a:off x="3390846" y="2777387"/>
              <a:ext cx="1297689" cy="410228"/>
            </a:xfrm>
            <a:custGeom>
              <a:avLst/>
              <a:gdLst/>
              <a:ahLst/>
              <a:cxnLst/>
              <a:rect l="l" t="t" r="r" b="b"/>
              <a:pathLst>
                <a:path w="76189" h="24085" extrusionOk="0">
                  <a:moveTo>
                    <a:pt x="5571" y="1"/>
                  </a:moveTo>
                  <a:lnTo>
                    <a:pt x="1" y="12043"/>
                  </a:lnTo>
                  <a:lnTo>
                    <a:pt x="5571" y="24085"/>
                  </a:lnTo>
                  <a:lnTo>
                    <a:pt x="76188" y="24085"/>
                  </a:lnTo>
                  <a:lnTo>
                    <a:pt x="76188" y="12043"/>
                  </a:lnTo>
                  <a:lnTo>
                    <a:pt x="76188" y="1"/>
                  </a:lnTo>
                  <a:close/>
                </a:path>
              </a:pathLst>
            </a:custGeom>
            <a:solidFill>
              <a:schemeClr val="accent3"/>
            </a:solidFill>
            <a:ln>
              <a:noFill/>
            </a:ln>
          </p:spPr>
          <p:txBody>
            <a:bodyPr spcFirstLastPara="1" wrap="square" lIns="121900" tIns="121900" rIns="121900" bIns="121900" anchor="ctr" anchorCtr="0">
              <a:noAutofit/>
            </a:bodyPr>
            <a:lstStyle/>
            <a:p>
              <a:endParaRPr sz="1700"/>
            </a:p>
          </p:txBody>
        </p:sp>
        <p:sp>
          <p:nvSpPr>
            <p:cNvPr id="3471" name="Google Shape;3471;p38"/>
            <p:cNvSpPr/>
            <p:nvPr/>
          </p:nvSpPr>
          <p:spPr>
            <a:xfrm>
              <a:off x="3337434" y="2926245"/>
              <a:ext cx="118206" cy="118189"/>
            </a:xfrm>
            <a:custGeom>
              <a:avLst/>
              <a:gdLst/>
              <a:ahLst/>
              <a:cxnLst/>
              <a:rect l="l" t="t" r="r" b="b"/>
              <a:pathLst>
                <a:path w="6940" h="6939" extrusionOk="0">
                  <a:moveTo>
                    <a:pt x="3470" y="0"/>
                  </a:moveTo>
                  <a:cubicBezTo>
                    <a:pt x="1569" y="0"/>
                    <a:pt x="1" y="1568"/>
                    <a:pt x="1" y="3469"/>
                  </a:cubicBezTo>
                  <a:cubicBezTo>
                    <a:pt x="1" y="5371"/>
                    <a:pt x="1569" y="6939"/>
                    <a:pt x="3470" y="6939"/>
                  </a:cubicBezTo>
                  <a:cubicBezTo>
                    <a:pt x="5371" y="6939"/>
                    <a:pt x="6939" y="5371"/>
                    <a:pt x="6939" y="3469"/>
                  </a:cubicBezTo>
                  <a:cubicBezTo>
                    <a:pt x="6939" y="1568"/>
                    <a:pt x="5371" y="0"/>
                    <a:pt x="3470" y="0"/>
                  </a:cubicBezTo>
                  <a:close/>
                </a:path>
              </a:pathLst>
            </a:custGeom>
            <a:solidFill>
              <a:srgbClr val="FFFFFF"/>
            </a:solidFill>
            <a:ln>
              <a:noFill/>
            </a:ln>
          </p:spPr>
          <p:txBody>
            <a:bodyPr spcFirstLastPara="1" wrap="square" lIns="121900" tIns="121900" rIns="121900" bIns="121900" anchor="ctr" anchorCtr="0">
              <a:noAutofit/>
            </a:bodyPr>
            <a:lstStyle/>
            <a:p>
              <a:endParaRPr sz="1700"/>
            </a:p>
          </p:txBody>
        </p:sp>
        <p:sp>
          <p:nvSpPr>
            <p:cNvPr id="3472" name="Google Shape;3472;p38"/>
            <p:cNvSpPr/>
            <p:nvPr/>
          </p:nvSpPr>
          <p:spPr>
            <a:xfrm>
              <a:off x="3369829" y="2958623"/>
              <a:ext cx="53414" cy="53431"/>
            </a:xfrm>
            <a:custGeom>
              <a:avLst/>
              <a:gdLst/>
              <a:ahLst/>
              <a:cxnLst/>
              <a:rect l="l" t="t" r="r" b="b"/>
              <a:pathLst>
                <a:path w="3136" h="3137" extrusionOk="0">
                  <a:moveTo>
                    <a:pt x="3136" y="1568"/>
                  </a:moveTo>
                  <a:cubicBezTo>
                    <a:pt x="3136" y="2436"/>
                    <a:pt x="2435" y="3136"/>
                    <a:pt x="1568" y="3136"/>
                  </a:cubicBezTo>
                  <a:cubicBezTo>
                    <a:pt x="701" y="3136"/>
                    <a:pt x="0" y="2436"/>
                    <a:pt x="0" y="1568"/>
                  </a:cubicBezTo>
                  <a:cubicBezTo>
                    <a:pt x="0" y="701"/>
                    <a:pt x="701" y="1"/>
                    <a:pt x="1568" y="1"/>
                  </a:cubicBezTo>
                  <a:cubicBezTo>
                    <a:pt x="2435" y="1"/>
                    <a:pt x="3136" y="701"/>
                    <a:pt x="3136" y="1568"/>
                  </a:cubicBezTo>
                  <a:close/>
                </a:path>
              </a:pathLst>
            </a:custGeom>
            <a:solidFill>
              <a:schemeClr val="accent3"/>
            </a:solidFill>
            <a:ln>
              <a:noFill/>
            </a:ln>
          </p:spPr>
          <p:txBody>
            <a:bodyPr spcFirstLastPara="1" wrap="square" lIns="121900" tIns="121900" rIns="121900" bIns="121900" anchor="ctr" anchorCtr="0">
              <a:noAutofit/>
            </a:bodyPr>
            <a:lstStyle/>
            <a:p>
              <a:endParaRPr sz="1700"/>
            </a:p>
          </p:txBody>
        </p:sp>
        <p:sp>
          <p:nvSpPr>
            <p:cNvPr id="3473" name="Google Shape;3473;p38"/>
            <p:cNvSpPr/>
            <p:nvPr/>
          </p:nvSpPr>
          <p:spPr>
            <a:xfrm>
              <a:off x="3390846" y="2212664"/>
              <a:ext cx="1297689" cy="410228"/>
            </a:xfrm>
            <a:custGeom>
              <a:avLst/>
              <a:gdLst/>
              <a:ahLst/>
              <a:cxnLst/>
              <a:rect l="l" t="t" r="r" b="b"/>
              <a:pathLst>
                <a:path w="76189" h="24085" extrusionOk="0">
                  <a:moveTo>
                    <a:pt x="5571" y="1"/>
                  </a:moveTo>
                  <a:lnTo>
                    <a:pt x="1" y="12043"/>
                  </a:lnTo>
                  <a:lnTo>
                    <a:pt x="5571" y="24084"/>
                  </a:lnTo>
                  <a:lnTo>
                    <a:pt x="76188" y="24084"/>
                  </a:lnTo>
                  <a:lnTo>
                    <a:pt x="76188" y="12043"/>
                  </a:lnTo>
                  <a:lnTo>
                    <a:pt x="76188" y="1"/>
                  </a:lnTo>
                  <a:close/>
                </a:path>
              </a:pathLst>
            </a:custGeom>
            <a:solidFill>
              <a:schemeClr val="accent2"/>
            </a:solidFill>
            <a:ln>
              <a:noFill/>
            </a:ln>
          </p:spPr>
          <p:txBody>
            <a:bodyPr spcFirstLastPara="1" wrap="square" lIns="121900" tIns="121900" rIns="121900" bIns="121900" anchor="ctr" anchorCtr="0">
              <a:noAutofit/>
            </a:bodyPr>
            <a:lstStyle/>
            <a:p>
              <a:endParaRPr sz="1700"/>
            </a:p>
          </p:txBody>
        </p:sp>
        <p:sp>
          <p:nvSpPr>
            <p:cNvPr id="3474" name="Google Shape;3474;p38"/>
            <p:cNvSpPr/>
            <p:nvPr/>
          </p:nvSpPr>
          <p:spPr>
            <a:xfrm>
              <a:off x="3337434" y="2351865"/>
              <a:ext cx="118206" cy="117609"/>
            </a:xfrm>
            <a:custGeom>
              <a:avLst/>
              <a:gdLst/>
              <a:ahLst/>
              <a:cxnLst/>
              <a:rect l="l" t="t" r="r" b="b"/>
              <a:pathLst>
                <a:path w="6940" h="6905" extrusionOk="0">
                  <a:moveTo>
                    <a:pt x="3470" y="0"/>
                  </a:moveTo>
                  <a:cubicBezTo>
                    <a:pt x="1569" y="0"/>
                    <a:pt x="1" y="1535"/>
                    <a:pt x="1" y="3436"/>
                  </a:cubicBezTo>
                  <a:cubicBezTo>
                    <a:pt x="1" y="5371"/>
                    <a:pt x="1569" y="6905"/>
                    <a:pt x="3470" y="6905"/>
                  </a:cubicBezTo>
                  <a:cubicBezTo>
                    <a:pt x="5371" y="6905"/>
                    <a:pt x="6939" y="5371"/>
                    <a:pt x="6939" y="3436"/>
                  </a:cubicBezTo>
                  <a:cubicBezTo>
                    <a:pt x="6939" y="1535"/>
                    <a:pt x="5371" y="0"/>
                    <a:pt x="3470" y="0"/>
                  </a:cubicBezTo>
                  <a:close/>
                </a:path>
              </a:pathLst>
            </a:custGeom>
            <a:solidFill>
              <a:srgbClr val="FFFFFF"/>
            </a:solidFill>
            <a:ln>
              <a:noFill/>
            </a:ln>
          </p:spPr>
          <p:txBody>
            <a:bodyPr spcFirstLastPara="1" wrap="square" lIns="121900" tIns="121900" rIns="121900" bIns="121900" anchor="ctr" anchorCtr="0">
              <a:noAutofit/>
            </a:bodyPr>
            <a:lstStyle/>
            <a:p>
              <a:endParaRPr sz="1700"/>
            </a:p>
          </p:txBody>
        </p:sp>
        <p:sp>
          <p:nvSpPr>
            <p:cNvPr id="3475" name="Google Shape;3475;p38"/>
            <p:cNvSpPr/>
            <p:nvPr/>
          </p:nvSpPr>
          <p:spPr>
            <a:xfrm>
              <a:off x="3369829" y="2383680"/>
              <a:ext cx="53414" cy="53414"/>
            </a:xfrm>
            <a:custGeom>
              <a:avLst/>
              <a:gdLst/>
              <a:ahLst/>
              <a:cxnLst/>
              <a:rect l="l" t="t" r="r" b="b"/>
              <a:pathLst>
                <a:path w="3136" h="3136" extrusionOk="0">
                  <a:moveTo>
                    <a:pt x="3136" y="1568"/>
                  </a:moveTo>
                  <a:cubicBezTo>
                    <a:pt x="3136" y="2435"/>
                    <a:pt x="2435" y="3136"/>
                    <a:pt x="1568" y="3136"/>
                  </a:cubicBezTo>
                  <a:cubicBezTo>
                    <a:pt x="701" y="3136"/>
                    <a:pt x="0" y="2435"/>
                    <a:pt x="0" y="1568"/>
                  </a:cubicBezTo>
                  <a:cubicBezTo>
                    <a:pt x="0" y="734"/>
                    <a:pt x="701" y="33"/>
                    <a:pt x="1568" y="33"/>
                  </a:cubicBezTo>
                  <a:cubicBezTo>
                    <a:pt x="2435" y="0"/>
                    <a:pt x="3136" y="701"/>
                    <a:pt x="3136" y="1568"/>
                  </a:cubicBezTo>
                  <a:close/>
                </a:path>
              </a:pathLst>
            </a:custGeom>
            <a:solidFill>
              <a:schemeClr val="accent2"/>
            </a:solidFill>
            <a:ln>
              <a:noFill/>
            </a:ln>
          </p:spPr>
          <p:txBody>
            <a:bodyPr spcFirstLastPara="1" wrap="square" lIns="121900" tIns="121900" rIns="121900" bIns="121900" anchor="ctr" anchorCtr="0">
              <a:noAutofit/>
            </a:bodyPr>
            <a:lstStyle/>
            <a:p>
              <a:endParaRPr sz="1700"/>
            </a:p>
          </p:txBody>
        </p:sp>
        <p:sp>
          <p:nvSpPr>
            <p:cNvPr id="3476" name="Google Shape;3476;p38"/>
            <p:cNvSpPr/>
            <p:nvPr/>
          </p:nvSpPr>
          <p:spPr>
            <a:xfrm>
              <a:off x="3390846" y="1639424"/>
              <a:ext cx="1297689" cy="410211"/>
            </a:xfrm>
            <a:custGeom>
              <a:avLst/>
              <a:gdLst/>
              <a:ahLst/>
              <a:cxnLst/>
              <a:rect l="l" t="t" r="r" b="b"/>
              <a:pathLst>
                <a:path w="76189" h="24084" extrusionOk="0">
                  <a:moveTo>
                    <a:pt x="5571" y="0"/>
                  </a:moveTo>
                  <a:lnTo>
                    <a:pt x="1" y="12042"/>
                  </a:lnTo>
                  <a:lnTo>
                    <a:pt x="5571" y="24084"/>
                  </a:lnTo>
                  <a:lnTo>
                    <a:pt x="76188" y="24084"/>
                  </a:lnTo>
                  <a:lnTo>
                    <a:pt x="76188" y="12042"/>
                  </a:lnTo>
                  <a:lnTo>
                    <a:pt x="76188" y="0"/>
                  </a:lnTo>
                  <a:close/>
                </a:path>
              </a:pathLst>
            </a:custGeom>
            <a:solidFill>
              <a:schemeClr val="accent1"/>
            </a:solidFill>
            <a:ln>
              <a:noFill/>
            </a:ln>
          </p:spPr>
          <p:txBody>
            <a:bodyPr spcFirstLastPara="1" wrap="square" lIns="121900" tIns="121900" rIns="121900" bIns="121900" anchor="ctr" anchorCtr="0">
              <a:noAutofit/>
            </a:bodyPr>
            <a:lstStyle/>
            <a:p>
              <a:endParaRPr sz="1700"/>
            </a:p>
          </p:txBody>
        </p:sp>
        <p:sp>
          <p:nvSpPr>
            <p:cNvPr id="3477" name="Google Shape;3477;p38"/>
            <p:cNvSpPr/>
            <p:nvPr/>
          </p:nvSpPr>
          <p:spPr>
            <a:xfrm>
              <a:off x="3337434" y="1786562"/>
              <a:ext cx="118206" cy="118189"/>
            </a:xfrm>
            <a:custGeom>
              <a:avLst/>
              <a:gdLst/>
              <a:ahLst/>
              <a:cxnLst/>
              <a:rect l="l" t="t" r="r" b="b"/>
              <a:pathLst>
                <a:path w="6940" h="6939" extrusionOk="0">
                  <a:moveTo>
                    <a:pt x="3470" y="1"/>
                  </a:moveTo>
                  <a:cubicBezTo>
                    <a:pt x="1569" y="1"/>
                    <a:pt x="1" y="1568"/>
                    <a:pt x="1" y="3470"/>
                  </a:cubicBezTo>
                  <a:cubicBezTo>
                    <a:pt x="1" y="5371"/>
                    <a:pt x="1569" y="6939"/>
                    <a:pt x="3470" y="6939"/>
                  </a:cubicBezTo>
                  <a:cubicBezTo>
                    <a:pt x="5371" y="6939"/>
                    <a:pt x="6939" y="5371"/>
                    <a:pt x="6939" y="3470"/>
                  </a:cubicBezTo>
                  <a:cubicBezTo>
                    <a:pt x="6939" y="1568"/>
                    <a:pt x="5371" y="1"/>
                    <a:pt x="3470" y="1"/>
                  </a:cubicBezTo>
                  <a:close/>
                </a:path>
              </a:pathLst>
            </a:custGeom>
            <a:solidFill>
              <a:srgbClr val="FFFFFF"/>
            </a:solidFill>
            <a:ln>
              <a:noFill/>
            </a:ln>
          </p:spPr>
          <p:txBody>
            <a:bodyPr spcFirstLastPara="1" wrap="square" lIns="121900" tIns="121900" rIns="121900" bIns="121900" anchor="ctr" anchorCtr="0">
              <a:noAutofit/>
            </a:bodyPr>
            <a:lstStyle/>
            <a:p>
              <a:endParaRPr sz="1700"/>
            </a:p>
          </p:txBody>
        </p:sp>
        <p:sp>
          <p:nvSpPr>
            <p:cNvPr id="3478" name="Google Shape;3478;p38"/>
            <p:cNvSpPr/>
            <p:nvPr/>
          </p:nvSpPr>
          <p:spPr>
            <a:xfrm>
              <a:off x="3369829" y="1818956"/>
              <a:ext cx="53414" cy="53414"/>
            </a:xfrm>
            <a:custGeom>
              <a:avLst/>
              <a:gdLst/>
              <a:ahLst/>
              <a:cxnLst/>
              <a:rect l="l" t="t" r="r" b="b"/>
              <a:pathLst>
                <a:path w="3136" h="3136" extrusionOk="0">
                  <a:moveTo>
                    <a:pt x="3136" y="1568"/>
                  </a:moveTo>
                  <a:cubicBezTo>
                    <a:pt x="3136" y="2435"/>
                    <a:pt x="2435" y="3136"/>
                    <a:pt x="1568" y="3136"/>
                  </a:cubicBezTo>
                  <a:cubicBezTo>
                    <a:pt x="701" y="3136"/>
                    <a:pt x="0" y="2435"/>
                    <a:pt x="0" y="1568"/>
                  </a:cubicBezTo>
                  <a:cubicBezTo>
                    <a:pt x="0" y="701"/>
                    <a:pt x="701" y="0"/>
                    <a:pt x="1568" y="0"/>
                  </a:cubicBezTo>
                  <a:cubicBezTo>
                    <a:pt x="2435" y="0"/>
                    <a:pt x="3136" y="701"/>
                    <a:pt x="3136" y="1568"/>
                  </a:cubicBezTo>
                  <a:close/>
                </a:path>
              </a:pathLst>
            </a:custGeom>
            <a:solidFill>
              <a:schemeClr val="accent1"/>
            </a:solidFill>
            <a:ln>
              <a:noFill/>
            </a:ln>
          </p:spPr>
          <p:txBody>
            <a:bodyPr spcFirstLastPara="1" wrap="square" lIns="121900" tIns="121900" rIns="121900" bIns="121900" anchor="ctr" anchorCtr="0">
              <a:noAutofit/>
            </a:bodyPr>
            <a:lstStyle/>
            <a:p>
              <a:endParaRPr sz="1700"/>
            </a:p>
          </p:txBody>
        </p:sp>
        <p:sp>
          <p:nvSpPr>
            <p:cNvPr id="3479" name="Google Shape;3479;p38"/>
            <p:cNvSpPr/>
            <p:nvPr/>
          </p:nvSpPr>
          <p:spPr>
            <a:xfrm>
              <a:off x="3515600" y="1577325"/>
              <a:ext cx="4358550" cy="534642"/>
            </a:xfrm>
            <a:custGeom>
              <a:avLst/>
              <a:gdLst/>
              <a:ahLst/>
              <a:cxnLst/>
              <a:rect l="l" t="t" r="r" b="b"/>
              <a:pathLst>
                <a:path w="174342" h="21256" extrusionOk="0">
                  <a:moveTo>
                    <a:pt x="0" y="10823"/>
                  </a:moveTo>
                  <a:lnTo>
                    <a:pt x="5168" y="0"/>
                  </a:lnTo>
                  <a:lnTo>
                    <a:pt x="174342" y="0"/>
                  </a:lnTo>
                  <a:lnTo>
                    <a:pt x="169565" y="10628"/>
                  </a:lnTo>
                  <a:lnTo>
                    <a:pt x="174342" y="21256"/>
                  </a:lnTo>
                  <a:lnTo>
                    <a:pt x="5070" y="21256"/>
                  </a:lnTo>
                  <a:close/>
                </a:path>
              </a:pathLst>
            </a:custGeom>
            <a:solidFill>
              <a:schemeClr val="lt2"/>
            </a:solidFill>
            <a:ln>
              <a:noFill/>
            </a:ln>
          </p:spPr>
        </p:sp>
        <p:sp>
          <p:nvSpPr>
            <p:cNvPr id="3480" name="Google Shape;3480;p38"/>
            <p:cNvSpPr/>
            <p:nvPr/>
          </p:nvSpPr>
          <p:spPr>
            <a:xfrm>
              <a:off x="3515600" y="2146040"/>
              <a:ext cx="4358550" cy="537033"/>
            </a:xfrm>
            <a:custGeom>
              <a:avLst/>
              <a:gdLst/>
              <a:ahLst/>
              <a:cxnLst/>
              <a:rect l="l" t="t" r="r" b="b"/>
              <a:pathLst>
                <a:path w="174342" h="21256" extrusionOk="0">
                  <a:moveTo>
                    <a:pt x="0" y="10823"/>
                  </a:moveTo>
                  <a:lnTo>
                    <a:pt x="5168" y="0"/>
                  </a:lnTo>
                  <a:lnTo>
                    <a:pt x="174342" y="0"/>
                  </a:lnTo>
                  <a:lnTo>
                    <a:pt x="169565" y="10628"/>
                  </a:lnTo>
                  <a:lnTo>
                    <a:pt x="174342" y="21256"/>
                  </a:lnTo>
                  <a:lnTo>
                    <a:pt x="5070" y="21256"/>
                  </a:lnTo>
                  <a:close/>
                </a:path>
              </a:pathLst>
            </a:custGeom>
            <a:solidFill>
              <a:schemeClr val="lt2"/>
            </a:solidFill>
            <a:ln>
              <a:noFill/>
            </a:ln>
          </p:spPr>
        </p:sp>
        <p:sp>
          <p:nvSpPr>
            <p:cNvPr id="3481" name="Google Shape;3481;p38"/>
            <p:cNvSpPr/>
            <p:nvPr/>
          </p:nvSpPr>
          <p:spPr>
            <a:xfrm>
              <a:off x="3515600" y="2717146"/>
              <a:ext cx="4358550" cy="534642"/>
            </a:xfrm>
            <a:custGeom>
              <a:avLst/>
              <a:gdLst/>
              <a:ahLst/>
              <a:cxnLst/>
              <a:rect l="l" t="t" r="r" b="b"/>
              <a:pathLst>
                <a:path w="174342" h="21256" extrusionOk="0">
                  <a:moveTo>
                    <a:pt x="0" y="10823"/>
                  </a:moveTo>
                  <a:lnTo>
                    <a:pt x="5168" y="0"/>
                  </a:lnTo>
                  <a:lnTo>
                    <a:pt x="174342" y="0"/>
                  </a:lnTo>
                  <a:lnTo>
                    <a:pt x="169565" y="10628"/>
                  </a:lnTo>
                  <a:lnTo>
                    <a:pt x="174342" y="21256"/>
                  </a:lnTo>
                  <a:lnTo>
                    <a:pt x="5070" y="21256"/>
                  </a:lnTo>
                  <a:close/>
                </a:path>
              </a:pathLst>
            </a:custGeom>
            <a:solidFill>
              <a:schemeClr val="lt2"/>
            </a:solidFill>
            <a:ln>
              <a:noFill/>
            </a:ln>
          </p:spPr>
        </p:sp>
        <p:sp>
          <p:nvSpPr>
            <p:cNvPr id="3482" name="Google Shape;3482;p38"/>
            <p:cNvSpPr/>
            <p:nvPr/>
          </p:nvSpPr>
          <p:spPr>
            <a:xfrm>
              <a:off x="3515600" y="3285860"/>
              <a:ext cx="4358550" cy="534642"/>
            </a:xfrm>
            <a:custGeom>
              <a:avLst/>
              <a:gdLst/>
              <a:ahLst/>
              <a:cxnLst/>
              <a:rect l="l" t="t" r="r" b="b"/>
              <a:pathLst>
                <a:path w="174342" h="21256" extrusionOk="0">
                  <a:moveTo>
                    <a:pt x="0" y="10823"/>
                  </a:moveTo>
                  <a:lnTo>
                    <a:pt x="5168" y="0"/>
                  </a:lnTo>
                  <a:lnTo>
                    <a:pt x="174342" y="0"/>
                  </a:lnTo>
                  <a:lnTo>
                    <a:pt x="169565" y="10628"/>
                  </a:lnTo>
                  <a:lnTo>
                    <a:pt x="174342" y="21256"/>
                  </a:lnTo>
                  <a:lnTo>
                    <a:pt x="5070" y="21256"/>
                  </a:lnTo>
                  <a:close/>
                </a:path>
              </a:pathLst>
            </a:custGeom>
            <a:solidFill>
              <a:schemeClr val="lt2"/>
            </a:solidFill>
            <a:ln>
              <a:noFill/>
            </a:ln>
          </p:spPr>
        </p:sp>
        <p:sp>
          <p:nvSpPr>
            <p:cNvPr id="3483" name="Google Shape;3483;p38"/>
            <p:cNvSpPr/>
            <p:nvPr/>
          </p:nvSpPr>
          <p:spPr>
            <a:xfrm>
              <a:off x="3515600" y="3854575"/>
              <a:ext cx="4358550" cy="534642"/>
            </a:xfrm>
            <a:custGeom>
              <a:avLst/>
              <a:gdLst/>
              <a:ahLst/>
              <a:cxnLst/>
              <a:rect l="l" t="t" r="r" b="b"/>
              <a:pathLst>
                <a:path w="174342" h="21256" extrusionOk="0">
                  <a:moveTo>
                    <a:pt x="0" y="10823"/>
                  </a:moveTo>
                  <a:lnTo>
                    <a:pt x="5168" y="0"/>
                  </a:lnTo>
                  <a:lnTo>
                    <a:pt x="174342" y="0"/>
                  </a:lnTo>
                  <a:lnTo>
                    <a:pt x="169565" y="10628"/>
                  </a:lnTo>
                  <a:lnTo>
                    <a:pt x="174342" y="21256"/>
                  </a:lnTo>
                  <a:lnTo>
                    <a:pt x="5070" y="21256"/>
                  </a:lnTo>
                  <a:close/>
                </a:path>
              </a:pathLst>
            </a:custGeom>
            <a:solidFill>
              <a:schemeClr val="lt2"/>
            </a:solidFill>
            <a:ln>
              <a:noFill/>
            </a:ln>
          </p:spPr>
        </p:sp>
        <p:sp>
          <p:nvSpPr>
            <p:cNvPr id="3484" name="Google Shape;3484;p38"/>
            <p:cNvSpPr/>
            <p:nvPr/>
          </p:nvSpPr>
          <p:spPr>
            <a:xfrm>
              <a:off x="7731368" y="3854564"/>
              <a:ext cx="264787" cy="534650"/>
            </a:xfrm>
            <a:custGeom>
              <a:avLst/>
              <a:gdLst/>
              <a:ahLst/>
              <a:cxnLst/>
              <a:rect l="l" t="t" r="r" b="b"/>
              <a:pathLst>
                <a:path w="15546" h="31390" extrusionOk="0">
                  <a:moveTo>
                    <a:pt x="8440" y="15679"/>
                  </a:moveTo>
                  <a:lnTo>
                    <a:pt x="15545" y="31390"/>
                  </a:lnTo>
                  <a:lnTo>
                    <a:pt x="7273" y="31390"/>
                  </a:lnTo>
                  <a:lnTo>
                    <a:pt x="1" y="15479"/>
                  </a:lnTo>
                  <a:lnTo>
                    <a:pt x="6939" y="1"/>
                  </a:lnTo>
                  <a:lnTo>
                    <a:pt x="15545" y="1"/>
                  </a:lnTo>
                  <a:close/>
                </a:path>
              </a:pathLst>
            </a:custGeom>
            <a:solidFill>
              <a:schemeClr val="accent6"/>
            </a:solidFill>
            <a:ln>
              <a:noFill/>
            </a:ln>
          </p:spPr>
          <p:txBody>
            <a:bodyPr spcFirstLastPara="1" wrap="square" lIns="121900" tIns="121900" rIns="121900" bIns="121900" anchor="ctr" anchorCtr="0">
              <a:noAutofit/>
            </a:bodyPr>
            <a:lstStyle/>
            <a:p>
              <a:endParaRPr sz="1700"/>
            </a:p>
          </p:txBody>
        </p:sp>
        <p:sp>
          <p:nvSpPr>
            <p:cNvPr id="3485" name="Google Shape;3485;p38"/>
            <p:cNvSpPr/>
            <p:nvPr/>
          </p:nvSpPr>
          <p:spPr>
            <a:xfrm>
              <a:off x="7731368" y="3285446"/>
              <a:ext cx="264787" cy="534071"/>
            </a:xfrm>
            <a:custGeom>
              <a:avLst/>
              <a:gdLst/>
              <a:ahLst/>
              <a:cxnLst/>
              <a:rect l="l" t="t" r="r" b="b"/>
              <a:pathLst>
                <a:path w="15546" h="31356" extrusionOk="0">
                  <a:moveTo>
                    <a:pt x="8440" y="15678"/>
                  </a:moveTo>
                  <a:lnTo>
                    <a:pt x="15545" y="31356"/>
                  </a:lnTo>
                  <a:lnTo>
                    <a:pt x="7273" y="31356"/>
                  </a:lnTo>
                  <a:lnTo>
                    <a:pt x="1" y="15478"/>
                  </a:lnTo>
                  <a:lnTo>
                    <a:pt x="6939" y="0"/>
                  </a:lnTo>
                  <a:lnTo>
                    <a:pt x="15545" y="0"/>
                  </a:lnTo>
                  <a:close/>
                </a:path>
              </a:pathLst>
            </a:custGeom>
            <a:solidFill>
              <a:schemeClr val="accent5"/>
            </a:solidFill>
            <a:ln>
              <a:noFill/>
            </a:ln>
          </p:spPr>
          <p:txBody>
            <a:bodyPr spcFirstLastPara="1" wrap="square" lIns="121900" tIns="121900" rIns="121900" bIns="121900" anchor="ctr" anchorCtr="0">
              <a:noAutofit/>
            </a:bodyPr>
            <a:lstStyle/>
            <a:p>
              <a:endParaRPr sz="1700"/>
            </a:p>
          </p:txBody>
        </p:sp>
        <p:sp>
          <p:nvSpPr>
            <p:cNvPr id="3486" name="Google Shape;3486;p38"/>
            <p:cNvSpPr/>
            <p:nvPr/>
          </p:nvSpPr>
          <p:spPr>
            <a:xfrm>
              <a:off x="7731368" y="2716311"/>
              <a:ext cx="264787" cy="534088"/>
            </a:xfrm>
            <a:custGeom>
              <a:avLst/>
              <a:gdLst/>
              <a:ahLst/>
              <a:cxnLst/>
              <a:rect l="l" t="t" r="r" b="b"/>
              <a:pathLst>
                <a:path w="15546" h="31357" extrusionOk="0">
                  <a:moveTo>
                    <a:pt x="8440" y="15679"/>
                  </a:moveTo>
                  <a:lnTo>
                    <a:pt x="15545" y="31356"/>
                  </a:lnTo>
                  <a:lnTo>
                    <a:pt x="7273" y="31356"/>
                  </a:lnTo>
                  <a:lnTo>
                    <a:pt x="1" y="15478"/>
                  </a:lnTo>
                  <a:lnTo>
                    <a:pt x="6939" y="1"/>
                  </a:lnTo>
                  <a:lnTo>
                    <a:pt x="15545" y="1"/>
                  </a:lnTo>
                  <a:close/>
                </a:path>
              </a:pathLst>
            </a:custGeom>
            <a:solidFill>
              <a:schemeClr val="accent3"/>
            </a:solidFill>
            <a:ln>
              <a:noFill/>
            </a:ln>
          </p:spPr>
          <p:txBody>
            <a:bodyPr spcFirstLastPara="1" wrap="square" lIns="121900" tIns="121900" rIns="121900" bIns="121900" anchor="ctr" anchorCtr="0">
              <a:noAutofit/>
            </a:bodyPr>
            <a:lstStyle/>
            <a:p>
              <a:endParaRPr sz="1700"/>
            </a:p>
          </p:txBody>
        </p:sp>
        <p:sp>
          <p:nvSpPr>
            <p:cNvPr id="3487" name="Google Shape;3487;p38"/>
            <p:cNvSpPr/>
            <p:nvPr/>
          </p:nvSpPr>
          <p:spPr>
            <a:xfrm>
              <a:off x="7731368" y="2146614"/>
              <a:ext cx="264787" cy="534650"/>
            </a:xfrm>
            <a:custGeom>
              <a:avLst/>
              <a:gdLst/>
              <a:ahLst/>
              <a:cxnLst/>
              <a:rect l="l" t="t" r="r" b="b"/>
              <a:pathLst>
                <a:path w="15546" h="31390" extrusionOk="0">
                  <a:moveTo>
                    <a:pt x="8440" y="15712"/>
                  </a:moveTo>
                  <a:lnTo>
                    <a:pt x="15545" y="31389"/>
                  </a:lnTo>
                  <a:lnTo>
                    <a:pt x="7273" y="31389"/>
                  </a:lnTo>
                  <a:lnTo>
                    <a:pt x="1" y="15511"/>
                  </a:lnTo>
                  <a:lnTo>
                    <a:pt x="6939" y="0"/>
                  </a:lnTo>
                  <a:lnTo>
                    <a:pt x="15545" y="0"/>
                  </a:lnTo>
                  <a:close/>
                </a:path>
              </a:pathLst>
            </a:custGeom>
            <a:solidFill>
              <a:schemeClr val="accent2"/>
            </a:solidFill>
            <a:ln>
              <a:noFill/>
            </a:ln>
          </p:spPr>
          <p:txBody>
            <a:bodyPr spcFirstLastPara="1" wrap="square" lIns="121900" tIns="121900" rIns="121900" bIns="121900" anchor="ctr" anchorCtr="0">
              <a:noAutofit/>
            </a:bodyPr>
            <a:lstStyle/>
            <a:p>
              <a:endParaRPr sz="1700"/>
            </a:p>
          </p:txBody>
        </p:sp>
        <p:sp>
          <p:nvSpPr>
            <p:cNvPr id="3488" name="Google Shape;3488;p38"/>
            <p:cNvSpPr/>
            <p:nvPr/>
          </p:nvSpPr>
          <p:spPr>
            <a:xfrm>
              <a:off x="7731368" y="1576917"/>
              <a:ext cx="264787" cy="534650"/>
            </a:xfrm>
            <a:custGeom>
              <a:avLst/>
              <a:gdLst/>
              <a:ahLst/>
              <a:cxnLst/>
              <a:rect l="l" t="t" r="r" b="b"/>
              <a:pathLst>
                <a:path w="15546" h="31390" extrusionOk="0">
                  <a:moveTo>
                    <a:pt x="8440" y="15712"/>
                  </a:moveTo>
                  <a:lnTo>
                    <a:pt x="15545" y="31390"/>
                  </a:lnTo>
                  <a:lnTo>
                    <a:pt x="7273" y="31390"/>
                  </a:lnTo>
                  <a:lnTo>
                    <a:pt x="1" y="15512"/>
                  </a:lnTo>
                  <a:lnTo>
                    <a:pt x="6939" y="1"/>
                  </a:lnTo>
                  <a:lnTo>
                    <a:pt x="15545" y="1"/>
                  </a:lnTo>
                  <a:close/>
                </a:path>
              </a:pathLst>
            </a:custGeom>
            <a:solidFill>
              <a:schemeClr val="accent1"/>
            </a:solidFill>
            <a:ln>
              <a:noFill/>
            </a:ln>
          </p:spPr>
          <p:txBody>
            <a:bodyPr spcFirstLastPara="1" wrap="square" lIns="121900" tIns="121900" rIns="121900" bIns="121900" anchor="ctr" anchorCtr="0">
              <a:noAutofit/>
            </a:bodyPr>
            <a:lstStyle/>
            <a:p>
              <a:endParaRPr sz="1700"/>
            </a:p>
          </p:txBody>
        </p:sp>
      </p:grpSp>
      <p:sp>
        <p:nvSpPr>
          <p:cNvPr id="3489" name="Google Shape;3489;p38"/>
          <p:cNvSpPr txBox="1"/>
          <p:nvPr/>
        </p:nvSpPr>
        <p:spPr>
          <a:xfrm flipH="1">
            <a:off x="4465010" y="2264035"/>
            <a:ext cx="5006505" cy="659200"/>
          </a:xfrm>
          <a:prstGeom prst="rect">
            <a:avLst/>
          </a:prstGeom>
          <a:solidFill>
            <a:srgbClr val="EEEEEE"/>
          </a:solidFill>
          <a:ln>
            <a:noFill/>
          </a:ln>
        </p:spPr>
        <p:txBody>
          <a:bodyPr spcFirstLastPara="1" wrap="square" lIns="365733" tIns="121900" rIns="365733" bIns="121900" anchor="ctr" anchorCtr="0">
            <a:noAutofit/>
          </a:bodyPr>
          <a:lstStyle/>
          <a:p>
            <a:pPr algn="r"/>
            <a:r>
              <a:rPr lang="es-ES" dirty="0">
                <a:effectLst/>
                <a:ea typeface="Calibri" panose="020F0502020204030204" pitchFamily="34" charset="0"/>
                <a:cs typeface="Times New Roman" panose="02020603050405020304" pitchFamily="18" charset="0"/>
              </a:rPr>
              <a:t>Optimizan la programación financiera y un manejo eficiente del disponible de tesorería</a:t>
            </a:r>
            <a:endParaRPr lang="es-ES" dirty="0">
              <a:ea typeface="Roboto"/>
              <a:cs typeface="Roboto"/>
              <a:sym typeface="Roboto"/>
            </a:endParaRPr>
          </a:p>
        </p:txBody>
      </p:sp>
      <p:sp>
        <p:nvSpPr>
          <p:cNvPr id="3490" name="Google Shape;3490;p38"/>
          <p:cNvSpPr txBox="1"/>
          <p:nvPr/>
        </p:nvSpPr>
        <p:spPr>
          <a:xfrm flipH="1">
            <a:off x="4470400" y="3803439"/>
            <a:ext cx="5001114" cy="659200"/>
          </a:xfrm>
          <a:prstGeom prst="rect">
            <a:avLst/>
          </a:prstGeom>
          <a:solidFill>
            <a:srgbClr val="EEEEEE"/>
          </a:solidFill>
          <a:ln>
            <a:noFill/>
          </a:ln>
        </p:spPr>
        <p:txBody>
          <a:bodyPr spcFirstLastPara="1" wrap="square" lIns="365733" tIns="121900" rIns="365733" bIns="121900" anchor="ctr" anchorCtr="0">
            <a:noAutofit/>
          </a:bodyPr>
          <a:lstStyle/>
          <a:p>
            <a:pPr algn="r"/>
            <a:r>
              <a:rPr lang="es-ES" dirty="0">
                <a:ea typeface="Roboto"/>
                <a:cs typeface="Roboto"/>
                <a:sym typeface="Roboto"/>
              </a:rPr>
              <a:t>Genera beneficios de oportunidad, calidad y economías de escala en funcionamiento e inversión  </a:t>
            </a:r>
            <a:endParaRPr dirty="0">
              <a:ea typeface="Roboto"/>
              <a:cs typeface="Roboto"/>
              <a:sym typeface="Roboto"/>
            </a:endParaRPr>
          </a:p>
        </p:txBody>
      </p:sp>
      <p:sp>
        <p:nvSpPr>
          <p:cNvPr id="3491" name="Google Shape;3491;p38"/>
          <p:cNvSpPr txBox="1"/>
          <p:nvPr/>
        </p:nvSpPr>
        <p:spPr>
          <a:xfrm flipH="1">
            <a:off x="4465010" y="4548907"/>
            <a:ext cx="4997699" cy="659200"/>
          </a:xfrm>
          <a:prstGeom prst="rect">
            <a:avLst/>
          </a:prstGeom>
          <a:solidFill>
            <a:srgbClr val="EEEEEE"/>
          </a:solidFill>
          <a:ln>
            <a:noFill/>
          </a:ln>
        </p:spPr>
        <p:txBody>
          <a:bodyPr spcFirstLastPara="1" wrap="square" lIns="365733" tIns="121900" rIns="365733" bIns="121900" anchor="ctr" anchorCtr="0">
            <a:noAutofit/>
          </a:bodyPr>
          <a:lstStyle/>
          <a:p>
            <a:pPr algn="r"/>
            <a:r>
              <a:rPr lang="es-ES" dirty="0">
                <a:ea typeface="Roboto"/>
                <a:cs typeface="Roboto"/>
                <a:sym typeface="Roboto"/>
              </a:rPr>
              <a:t>Facilitan la planeación y ejecución de los objetivos trazados en los planes de desarrollo</a:t>
            </a:r>
          </a:p>
        </p:txBody>
      </p:sp>
      <p:sp>
        <p:nvSpPr>
          <p:cNvPr id="3492" name="Google Shape;3492;p38"/>
          <p:cNvSpPr txBox="1"/>
          <p:nvPr/>
        </p:nvSpPr>
        <p:spPr>
          <a:xfrm flipH="1">
            <a:off x="4446462" y="3028772"/>
            <a:ext cx="5025053" cy="659200"/>
          </a:xfrm>
          <a:prstGeom prst="rect">
            <a:avLst/>
          </a:prstGeom>
          <a:solidFill>
            <a:srgbClr val="EEEEEE"/>
          </a:solidFill>
          <a:ln>
            <a:noFill/>
          </a:ln>
        </p:spPr>
        <p:txBody>
          <a:bodyPr spcFirstLastPara="1" wrap="square" lIns="365733" tIns="121900" rIns="365733" bIns="121900" anchor="ctr" anchorCtr="0">
            <a:noAutofit/>
          </a:bodyPr>
          <a:lstStyle/>
          <a:p>
            <a:pPr lvl="0" algn="r"/>
            <a:r>
              <a:rPr lang="es-CO" dirty="0"/>
              <a:t>Se reduce la constitución de reservas presupuestales</a:t>
            </a:r>
          </a:p>
        </p:txBody>
      </p:sp>
      <p:sp>
        <p:nvSpPr>
          <p:cNvPr id="3493" name="Google Shape;3493;p38"/>
          <p:cNvSpPr txBox="1"/>
          <p:nvPr/>
        </p:nvSpPr>
        <p:spPr>
          <a:xfrm flipH="1">
            <a:off x="4465009" y="5325908"/>
            <a:ext cx="4997699" cy="659200"/>
          </a:xfrm>
          <a:prstGeom prst="rect">
            <a:avLst/>
          </a:prstGeom>
          <a:solidFill>
            <a:srgbClr val="EEEEEE"/>
          </a:solidFill>
          <a:ln>
            <a:noFill/>
          </a:ln>
        </p:spPr>
        <p:txBody>
          <a:bodyPr spcFirstLastPara="1" wrap="square" lIns="365733" tIns="121900" rIns="365733" bIns="121900" anchor="ctr" anchorCtr="0">
            <a:noAutofit/>
          </a:bodyPr>
          <a:lstStyle/>
          <a:p>
            <a:pPr lvl="0" algn="r"/>
            <a:r>
              <a:rPr lang="es-CO" dirty="0"/>
              <a:t>Optimización (racionalización de recursos) de trámites administrativos en los procesos contractuales</a:t>
            </a:r>
          </a:p>
        </p:txBody>
      </p:sp>
      <p:sp>
        <p:nvSpPr>
          <p:cNvPr id="94" name="Google Shape;189;p16">
            <a:extLst>
              <a:ext uri="{FF2B5EF4-FFF2-40B4-BE49-F238E27FC236}">
                <a16:creationId xmlns:a16="http://schemas.microsoft.com/office/drawing/2014/main" id="{7429BB4D-B04D-44E2-8E61-3F31AEC9FD12}"/>
              </a:ext>
            </a:extLst>
          </p:cNvPr>
          <p:cNvSpPr/>
          <p:nvPr/>
        </p:nvSpPr>
        <p:spPr>
          <a:xfrm>
            <a:off x="10443065" y="2515097"/>
            <a:ext cx="264017" cy="207037"/>
          </a:xfrm>
          <a:custGeom>
            <a:avLst/>
            <a:gdLst/>
            <a:ahLst/>
            <a:cxnLst/>
            <a:rect l="l" t="t" r="r" b="b"/>
            <a:pathLst>
              <a:path w="5335" h="8776" extrusionOk="0">
                <a:moveTo>
                  <a:pt x="2287" y="2275"/>
                </a:moveTo>
                <a:lnTo>
                  <a:pt x="2287" y="3608"/>
                </a:lnTo>
                <a:cubicBezTo>
                  <a:pt x="1882" y="3477"/>
                  <a:pt x="1608" y="3299"/>
                  <a:pt x="1608" y="2965"/>
                </a:cubicBezTo>
                <a:cubicBezTo>
                  <a:pt x="1608" y="2656"/>
                  <a:pt x="1799" y="2394"/>
                  <a:pt x="2287" y="2275"/>
                </a:cubicBezTo>
                <a:close/>
                <a:moveTo>
                  <a:pt x="3192" y="5216"/>
                </a:moveTo>
                <a:cubicBezTo>
                  <a:pt x="3596" y="5346"/>
                  <a:pt x="3858" y="5525"/>
                  <a:pt x="3858" y="5858"/>
                </a:cubicBezTo>
                <a:cubicBezTo>
                  <a:pt x="3858" y="6156"/>
                  <a:pt x="3656" y="6394"/>
                  <a:pt x="3192" y="6501"/>
                </a:cubicBezTo>
                <a:lnTo>
                  <a:pt x="3192" y="5216"/>
                </a:lnTo>
                <a:close/>
                <a:moveTo>
                  <a:pt x="2287" y="1"/>
                </a:moveTo>
                <a:lnTo>
                  <a:pt x="2287" y="1036"/>
                </a:lnTo>
                <a:cubicBezTo>
                  <a:pt x="834" y="1203"/>
                  <a:pt x="132" y="2048"/>
                  <a:pt x="132" y="3037"/>
                </a:cubicBezTo>
                <a:cubicBezTo>
                  <a:pt x="132" y="4382"/>
                  <a:pt x="1263" y="4727"/>
                  <a:pt x="2287" y="4977"/>
                </a:cubicBezTo>
                <a:lnTo>
                  <a:pt x="2287" y="6537"/>
                </a:lnTo>
                <a:cubicBezTo>
                  <a:pt x="1620" y="6478"/>
                  <a:pt x="965" y="6216"/>
                  <a:pt x="501" y="5870"/>
                </a:cubicBezTo>
                <a:lnTo>
                  <a:pt x="1" y="7013"/>
                </a:lnTo>
                <a:cubicBezTo>
                  <a:pt x="501" y="7418"/>
                  <a:pt x="1370" y="7704"/>
                  <a:pt x="2287" y="7763"/>
                </a:cubicBezTo>
                <a:lnTo>
                  <a:pt x="2287" y="8775"/>
                </a:lnTo>
                <a:lnTo>
                  <a:pt x="3192" y="8775"/>
                </a:lnTo>
                <a:lnTo>
                  <a:pt x="3192" y="7740"/>
                </a:lnTo>
                <a:cubicBezTo>
                  <a:pt x="4632" y="7561"/>
                  <a:pt x="5335" y="6716"/>
                  <a:pt x="5335" y="5739"/>
                </a:cubicBezTo>
                <a:cubicBezTo>
                  <a:pt x="5335" y="4430"/>
                  <a:pt x="4216" y="4084"/>
                  <a:pt x="3192" y="3834"/>
                </a:cubicBezTo>
                <a:lnTo>
                  <a:pt x="3192" y="2251"/>
                </a:lnTo>
                <a:cubicBezTo>
                  <a:pt x="3656" y="2299"/>
                  <a:pt x="4132" y="2465"/>
                  <a:pt x="4597" y="2739"/>
                </a:cubicBezTo>
                <a:lnTo>
                  <a:pt x="5061" y="1584"/>
                </a:lnTo>
                <a:cubicBezTo>
                  <a:pt x="4549" y="1263"/>
                  <a:pt x="3882" y="1072"/>
                  <a:pt x="3192" y="1013"/>
                </a:cubicBezTo>
                <a:lnTo>
                  <a:pt x="319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734;p34">
            <a:extLst>
              <a:ext uri="{FF2B5EF4-FFF2-40B4-BE49-F238E27FC236}">
                <a16:creationId xmlns:a16="http://schemas.microsoft.com/office/drawing/2014/main" id="{E7455CA0-607A-4DBA-AB45-B07BCF51DC95}"/>
              </a:ext>
            </a:extLst>
          </p:cNvPr>
          <p:cNvGrpSpPr/>
          <p:nvPr/>
        </p:nvGrpSpPr>
        <p:grpSpPr>
          <a:xfrm>
            <a:off x="10469807" y="4588823"/>
            <a:ext cx="522344" cy="588357"/>
            <a:chOff x="-31094343" y="3194000"/>
            <a:chExt cx="292218" cy="291638"/>
          </a:xfrm>
        </p:grpSpPr>
        <p:sp>
          <p:nvSpPr>
            <p:cNvPr id="103" name="Google Shape;1735;p34">
              <a:extLst>
                <a:ext uri="{FF2B5EF4-FFF2-40B4-BE49-F238E27FC236}">
                  <a16:creationId xmlns:a16="http://schemas.microsoft.com/office/drawing/2014/main" id="{27C29D47-E255-47F1-BC93-EC759CA01E0B}"/>
                </a:ext>
              </a:extLst>
            </p:cNvPr>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36;p34">
              <a:extLst>
                <a:ext uri="{FF2B5EF4-FFF2-40B4-BE49-F238E27FC236}">
                  <a16:creationId xmlns:a16="http://schemas.microsoft.com/office/drawing/2014/main" id="{13CBAF64-94A5-4AAE-8DD4-A5253C4F0BE4}"/>
                </a:ext>
              </a:extLst>
            </p:cNvPr>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37;p34">
              <a:extLst>
                <a:ext uri="{FF2B5EF4-FFF2-40B4-BE49-F238E27FC236}">
                  <a16:creationId xmlns:a16="http://schemas.microsoft.com/office/drawing/2014/main" id="{E821F73C-1AEB-45BC-AB22-8079DD9D65DB}"/>
                </a:ext>
              </a:extLst>
            </p:cNvPr>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38;p34">
              <a:extLst>
                <a:ext uri="{FF2B5EF4-FFF2-40B4-BE49-F238E27FC236}">
                  <a16:creationId xmlns:a16="http://schemas.microsoft.com/office/drawing/2014/main" id="{CEBBDC69-54C3-44FC-A289-D9818C05112C}"/>
                </a:ext>
              </a:extLst>
            </p:cNvPr>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39;p34">
              <a:extLst>
                <a:ext uri="{FF2B5EF4-FFF2-40B4-BE49-F238E27FC236}">
                  <a16:creationId xmlns:a16="http://schemas.microsoft.com/office/drawing/2014/main" id="{A958D053-19BE-4E3B-B6A3-2033AD3E04CD}"/>
                </a:ext>
              </a:extLst>
            </p:cNvPr>
            <p:cNvSpPr/>
            <p:nvPr/>
          </p:nvSpPr>
          <p:spPr>
            <a:xfrm>
              <a:off x="-31094343" y="3210713"/>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40;p34">
              <a:extLst>
                <a:ext uri="{FF2B5EF4-FFF2-40B4-BE49-F238E27FC236}">
                  <a16:creationId xmlns:a16="http://schemas.microsoft.com/office/drawing/2014/main" id="{D337DF1D-7FEB-4E68-A487-A9374006D406}"/>
                </a:ext>
              </a:extLst>
            </p:cNvPr>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41;p34">
              <a:extLst>
                <a:ext uri="{FF2B5EF4-FFF2-40B4-BE49-F238E27FC236}">
                  <a16:creationId xmlns:a16="http://schemas.microsoft.com/office/drawing/2014/main" id="{D26F0FC6-1D9D-4754-A938-E8CE1A86C1F2}"/>
                </a:ext>
              </a:extLst>
            </p:cNvPr>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42;p34">
              <a:extLst>
                <a:ext uri="{FF2B5EF4-FFF2-40B4-BE49-F238E27FC236}">
                  <a16:creationId xmlns:a16="http://schemas.microsoft.com/office/drawing/2014/main" id="{36110BB9-064A-46B9-9A5E-F56989CAE4A4}"/>
                </a:ext>
              </a:extLst>
            </p:cNvPr>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273;p22">
            <a:extLst>
              <a:ext uri="{FF2B5EF4-FFF2-40B4-BE49-F238E27FC236}">
                <a16:creationId xmlns:a16="http://schemas.microsoft.com/office/drawing/2014/main" id="{8D01D423-C649-4AC1-8296-2226596A8155}"/>
              </a:ext>
            </a:extLst>
          </p:cNvPr>
          <p:cNvGrpSpPr/>
          <p:nvPr/>
        </p:nvGrpSpPr>
        <p:grpSpPr>
          <a:xfrm>
            <a:off x="10326357" y="2335108"/>
            <a:ext cx="667368" cy="578456"/>
            <a:chOff x="2508825" y="2318350"/>
            <a:chExt cx="297750" cy="295400"/>
          </a:xfrm>
          <a:solidFill>
            <a:srgbClr val="0070C0"/>
          </a:solidFill>
        </p:grpSpPr>
        <p:sp>
          <p:nvSpPr>
            <p:cNvPr id="122" name="Google Shape;274;p22">
              <a:extLst>
                <a:ext uri="{FF2B5EF4-FFF2-40B4-BE49-F238E27FC236}">
                  <a16:creationId xmlns:a16="http://schemas.microsoft.com/office/drawing/2014/main" id="{438ACD3C-6E0C-434A-8F8F-7DB0F870FB36}"/>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3022E"/>
                </a:solidFill>
              </a:endParaRPr>
            </a:p>
          </p:txBody>
        </p:sp>
        <p:sp>
          <p:nvSpPr>
            <p:cNvPr id="123" name="Google Shape;275;p22">
              <a:extLst>
                <a:ext uri="{FF2B5EF4-FFF2-40B4-BE49-F238E27FC236}">
                  <a16:creationId xmlns:a16="http://schemas.microsoft.com/office/drawing/2014/main" id="{90528156-0661-4FB3-866E-00CD57905CC6}"/>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3022E"/>
                </a:solidFill>
              </a:endParaRPr>
            </a:p>
          </p:txBody>
        </p:sp>
      </p:grpSp>
      <p:grpSp>
        <p:nvGrpSpPr>
          <p:cNvPr id="129" name="Google Shape;357;p24">
            <a:extLst>
              <a:ext uri="{FF2B5EF4-FFF2-40B4-BE49-F238E27FC236}">
                <a16:creationId xmlns:a16="http://schemas.microsoft.com/office/drawing/2014/main" id="{15FDDC6E-BD38-47BE-82A1-17DF4AA592FD}"/>
              </a:ext>
            </a:extLst>
          </p:cNvPr>
          <p:cNvGrpSpPr/>
          <p:nvPr/>
        </p:nvGrpSpPr>
        <p:grpSpPr>
          <a:xfrm>
            <a:off x="10315574" y="3727421"/>
            <a:ext cx="779763" cy="610119"/>
            <a:chOff x="1487200" y="2615920"/>
            <a:chExt cx="483125" cy="483155"/>
          </a:xfrm>
          <a:solidFill>
            <a:schemeClr val="bg1">
              <a:lumMod val="65000"/>
            </a:schemeClr>
          </a:solidFill>
        </p:grpSpPr>
        <p:sp>
          <p:nvSpPr>
            <p:cNvPr id="130" name="Google Shape;358;p24">
              <a:extLst>
                <a:ext uri="{FF2B5EF4-FFF2-40B4-BE49-F238E27FC236}">
                  <a16:creationId xmlns:a16="http://schemas.microsoft.com/office/drawing/2014/main" id="{53E48784-521D-4BC5-9CDC-6BF026EFA278}"/>
                </a:ext>
              </a:extLst>
            </p:cNvPr>
            <p:cNvSpPr/>
            <p:nvPr/>
          </p:nvSpPr>
          <p:spPr>
            <a:xfrm>
              <a:off x="1601400" y="2844275"/>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solidFill>
                <a:schemeClr val="bg1">
                  <a:lumMod val="6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 name="Google Shape;359;p24">
              <a:extLst>
                <a:ext uri="{FF2B5EF4-FFF2-40B4-BE49-F238E27FC236}">
                  <a16:creationId xmlns:a16="http://schemas.microsoft.com/office/drawing/2014/main" id="{0D3E6BB5-3914-4ACD-8E45-1342EBE64F81}"/>
                </a:ext>
              </a:extLst>
            </p:cNvPr>
            <p:cNvSpPr/>
            <p:nvPr/>
          </p:nvSpPr>
          <p:spPr>
            <a:xfrm>
              <a:off x="1487200" y="2731050"/>
              <a:ext cx="483125" cy="368025"/>
            </a:xfrm>
            <a:custGeom>
              <a:avLst/>
              <a:gdLst/>
              <a:ahLst/>
              <a:cxnLst/>
              <a:rect l="l" t="t" r="r" b="b"/>
              <a:pathLst>
                <a:path w="19325" h="14721" extrusionOk="0">
                  <a:moveTo>
                    <a:pt x="4566" y="1232"/>
                  </a:moveTo>
                  <a:cubicBezTo>
                    <a:pt x="4994" y="1386"/>
                    <a:pt x="5342" y="1703"/>
                    <a:pt x="5535" y="2117"/>
                  </a:cubicBezTo>
                  <a:cubicBezTo>
                    <a:pt x="5630" y="2320"/>
                    <a:pt x="5833" y="2444"/>
                    <a:pt x="6050" y="2444"/>
                  </a:cubicBezTo>
                  <a:cubicBezTo>
                    <a:pt x="6094" y="2444"/>
                    <a:pt x="6139" y="2439"/>
                    <a:pt x="6184" y="2428"/>
                  </a:cubicBezTo>
                  <a:cubicBezTo>
                    <a:pt x="6580" y="2322"/>
                    <a:pt x="6987" y="2268"/>
                    <a:pt x="7398" y="2265"/>
                  </a:cubicBezTo>
                  <a:lnTo>
                    <a:pt x="11927" y="2265"/>
                  </a:lnTo>
                  <a:cubicBezTo>
                    <a:pt x="14738" y="2265"/>
                    <a:pt x="17024" y="4551"/>
                    <a:pt x="17024" y="7362"/>
                  </a:cubicBezTo>
                  <a:cubicBezTo>
                    <a:pt x="17021" y="9385"/>
                    <a:pt x="15819" y="11215"/>
                    <a:pt x="13965" y="12024"/>
                  </a:cubicBezTo>
                  <a:cubicBezTo>
                    <a:pt x="13760" y="12114"/>
                    <a:pt x="13624" y="12320"/>
                    <a:pt x="13627" y="12543"/>
                  </a:cubicBezTo>
                  <a:lnTo>
                    <a:pt x="13627" y="13588"/>
                  </a:lnTo>
                  <a:lnTo>
                    <a:pt x="12495" y="13588"/>
                  </a:lnTo>
                  <a:lnTo>
                    <a:pt x="12495" y="13023"/>
                  </a:lnTo>
                  <a:cubicBezTo>
                    <a:pt x="12495" y="12709"/>
                    <a:pt x="12241" y="12456"/>
                    <a:pt x="11927" y="12456"/>
                  </a:cubicBezTo>
                  <a:lnTo>
                    <a:pt x="7398" y="12456"/>
                  </a:lnTo>
                  <a:cubicBezTo>
                    <a:pt x="7084" y="12456"/>
                    <a:pt x="6833" y="12709"/>
                    <a:pt x="6833" y="13023"/>
                  </a:cubicBezTo>
                  <a:lnTo>
                    <a:pt x="6833" y="13588"/>
                  </a:lnTo>
                  <a:lnTo>
                    <a:pt x="5701" y="13588"/>
                  </a:lnTo>
                  <a:lnTo>
                    <a:pt x="5701" y="12537"/>
                  </a:lnTo>
                  <a:cubicBezTo>
                    <a:pt x="5698" y="12314"/>
                    <a:pt x="5565" y="12108"/>
                    <a:pt x="5360" y="12021"/>
                  </a:cubicBezTo>
                  <a:cubicBezTo>
                    <a:pt x="4185" y="11508"/>
                    <a:pt x="3249" y="10572"/>
                    <a:pt x="2733" y="9400"/>
                  </a:cubicBezTo>
                  <a:cubicBezTo>
                    <a:pt x="2642" y="9192"/>
                    <a:pt x="2440" y="9059"/>
                    <a:pt x="2213" y="9059"/>
                  </a:cubicBezTo>
                  <a:lnTo>
                    <a:pt x="1132" y="9059"/>
                  </a:lnTo>
                  <a:lnTo>
                    <a:pt x="1132" y="6794"/>
                  </a:lnTo>
                  <a:lnTo>
                    <a:pt x="1851" y="6794"/>
                  </a:lnTo>
                  <a:cubicBezTo>
                    <a:pt x="2120" y="6794"/>
                    <a:pt x="2349" y="6604"/>
                    <a:pt x="2404" y="6341"/>
                  </a:cubicBezTo>
                  <a:cubicBezTo>
                    <a:pt x="2651" y="5130"/>
                    <a:pt x="3349" y="4046"/>
                    <a:pt x="4369" y="3286"/>
                  </a:cubicBezTo>
                  <a:cubicBezTo>
                    <a:pt x="4566" y="3138"/>
                    <a:pt x="4644" y="2884"/>
                    <a:pt x="4569" y="2652"/>
                  </a:cubicBezTo>
                  <a:lnTo>
                    <a:pt x="4566" y="2645"/>
                  </a:lnTo>
                  <a:lnTo>
                    <a:pt x="4566" y="1232"/>
                  </a:lnTo>
                  <a:close/>
                  <a:moveTo>
                    <a:pt x="4001" y="0"/>
                  </a:moveTo>
                  <a:cubicBezTo>
                    <a:pt x="3687" y="0"/>
                    <a:pt x="3436" y="254"/>
                    <a:pt x="3436" y="568"/>
                  </a:cubicBezTo>
                  <a:lnTo>
                    <a:pt x="3436" y="2582"/>
                  </a:lnTo>
                  <a:cubicBezTo>
                    <a:pt x="2461" y="3379"/>
                    <a:pt x="1754" y="4454"/>
                    <a:pt x="1407" y="5662"/>
                  </a:cubicBezTo>
                  <a:lnTo>
                    <a:pt x="568" y="5662"/>
                  </a:lnTo>
                  <a:cubicBezTo>
                    <a:pt x="254" y="5662"/>
                    <a:pt x="0" y="5916"/>
                    <a:pt x="0" y="6230"/>
                  </a:cubicBezTo>
                  <a:lnTo>
                    <a:pt x="0" y="9626"/>
                  </a:lnTo>
                  <a:cubicBezTo>
                    <a:pt x="0" y="9937"/>
                    <a:pt x="254" y="10191"/>
                    <a:pt x="568" y="10191"/>
                  </a:cubicBezTo>
                  <a:lnTo>
                    <a:pt x="1857" y="10191"/>
                  </a:lnTo>
                  <a:cubicBezTo>
                    <a:pt x="2452" y="11357"/>
                    <a:pt x="3400" y="12302"/>
                    <a:pt x="4569" y="12897"/>
                  </a:cubicBezTo>
                  <a:lnTo>
                    <a:pt x="4569" y="14156"/>
                  </a:lnTo>
                  <a:cubicBezTo>
                    <a:pt x="4569" y="14467"/>
                    <a:pt x="4819" y="14720"/>
                    <a:pt x="5133" y="14720"/>
                  </a:cubicBezTo>
                  <a:lnTo>
                    <a:pt x="7398" y="14720"/>
                  </a:lnTo>
                  <a:cubicBezTo>
                    <a:pt x="7712" y="14720"/>
                    <a:pt x="7965" y="14467"/>
                    <a:pt x="7965" y="14156"/>
                  </a:cubicBezTo>
                  <a:lnTo>
                    <a:pt x="7965" y="13588"/>
                  </a:lnTo>
                  <a:lnTo>
                    <a:pt x="11362" y="13588"/>
                  </a:lnTo>
                  <a:lnTo>
                    <a:pt x="11362" y="14156"/>
                  </a:lnTo>
                  <a:cubicBezTo>
                    <a:pt x="11362" y="14467"/>
                    <a:pt x="11613" y="14720"/>
                    <a:pt x="11927" y="14720"/>
                  </a:cubicBezTo>
                  <a:lnTo>
                    <a:pt x="14192" y="14720"/>
                  </a:lnTo>
                  <a:cubicBezTo>
                    <a:pt x="14506" y="14720"/>
                    <a:pt x="14759" y="14467"/>
                    <a:pt x="14759" y="14156"/>
                  </a:cubicBezTo>
                  <a:lnTo>
                    <a:pt x="14759" y="12903"/>
                  </a:lnTo>
                  <a:cubicBezTo>
                    <a:pt x="16689" y="11915"/>
                    <a:pt x="17969" y="9998"/>
                    <a:pt x="18135" y="7839"/>
                  </a:cubicBezTo>
                  <a:cubicBezTo>
                    <a:pt x="18383" y="7754"/>
                    <a:pt x="18612" y="7618"/>
                    <a:pt x="18799" y="7437"/>
                  </a:cubicBezTo>
                  <a:cubicBezTo>
                    <a:pt x="19134" y="7123"/>
                    <a:pt x="19325" y="6685"/>
                    <a:pt x="19325" y="6230"/>
                  </a:cubicBezTo>
                  <a:lnTo>
                    <a:pt x="19325" y="5097"/>
                  </a:lnTo>
                  <a:cubicBezTo>
                    <a:pt x="19325" y="4783"/>
                    <a:pt x="19071" y="4530"/>
                    <a:pt x="18760" y="4530"/>
                  </a:cubicBezTo>
                  <a:cubicBezTo>
                    <a:pt x="18446" y="4530"/>
                    <a:pt x="18192" y="4783"/>
                    <a:pt x="18192" y="5097"/>
                  </a:cubicBezTo>
                  <a:lnTo>
                    <a:pt x="18192" y="6230"/>
                  </a:lnTo>
                  <a:cubicBezTo>
                    <a:pt x="18192" y="6332"/>
                    <a:pt x="18159" y="6435"/>
                    <a:pt x="18099" y="6522"/>
                  </a:cubicBezTo>
                  <a:cubicBezTo>
                    <a:pt x="17688" y="3482"/>
                    <a:pt x="15079" y="1133"/>
                    <a:pt x="11927" y="1133"/>
                  </a:cubicBezTo>
                  <a:lnTo>
                    <a:pt x="7398" y="1133"/>
                  </a:lnTo>
                  <a:cubicBezTo>
                    <a:pt x="7041" y="1136"/>
                    <a:pt x="6685" y="1169"/>
                    <a:pt x="6332" y="1238"/>
                  </a:cubicBezTo>
                  <a:cubicBezTo>
                    <a:pt x="5807" y="465"/>
                    <a:pt x="4934" y="3"/>
                    <a:pt x="4001" y="0"/>
                  </a:cubicBezTo>
                  <a:close/>
                </a:path>
              </a:pathLst>
            </a:custGeom>
            <a:grpFill/>
            <a:ln>
              <a:solidFill>
                <a:schemeClr val="bg1">
                  <a:lumMod val="6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 name="Google Shape;360;p24">
              <a:extLst>
                <a:ext uri="{FF2B5EF4-FFF2-40B4-BE49-F238E27FC236}">
                  <a16:creationId xmlns:a16="http://schemas.microsoft.com/office/drawing/2014/main" id="{C39A6ADE-BE96-4FF7-B4AD-7FC4E37CFE21}"/>
                </a:ext>
              </a:extLst>
            </p:cNvPr>
            <p:cNvSpPr/>
            <p:nvPr/>
          </p:nvSpPr>
          <p:spPr>
            <a:xfrm>
              <a:off x="1658025" y="2615920"/>
              <a:ext cx="141550" cy="143450"/>
            </a:xfrm>
            <a:custGeom>
              <a:avLst/>
              <a:gdLst/>
              <a:ahLst/>
              <a:cxnLst/>
              <a:rect l="l" t="t" r="r" b="b"/>
              <a:pathLst>
                <a:path w="5662" h="5738" extrusionOk="0">
                  <a:moveTo>
                    <a:pt x="2829" y="1133"/>
                  </a:moveTo>
                  <a:cubicBezTo>
                    <a:pt x="3750" y="1133"/>
                    <a:pt x="4529" y="1945"/>
                    <a:pt x="4529" y="2908"/>
                  </a:cubicBezTo>
                  <a:cubicBezTo>
                    <a:pt x="4526" y="3845"/>
                    <a:pt x="3768" y="4605"/>
                    <a:pt x="2829" y="4605"/>
                  </a:cubicBezTo>
                  <a:cubicBezTo>
                    <a:pt x="1890" y="4605"/>
                    <a:pt x="1132" y="3845"/>
                    <a:pt x="1132" y="2908"/>
                  </a:cubicBezTo>
                  <a:cubicBezTo>
                    <a:pt x="1132" y="1945"/>
                    <a:pt x="1908" y="1133"/>
                    <a:pt x="2829" y="1133"/>
                  </a:cubicBezTo>
                  <a:close/>
                  <a:moveTo>
                    <a:pt x="2829" y="1"/>
                  </a:moveTo>
                  <a:cubicBezTo>
                    <a:pt x="2075" y="1"/>
                    <a:pt x="1359" y="312"/>
                    <a:pt x="818" y="876"/>
                  </a:cubicBezTo>
                  <a:cubicBezTo>
                    <a:pt x="293" y="1423"/>
                    <a:pt x="0" y="2151"/>
                    <a:pt x="0" y="2908"/>
                  </a:cubicBezTo>
                  <a:cubicBezTo>
                    <a:pt x="0" y="4470"/>
                    <a:pt x="1265" y="5738"/>
                    <a:pt x="2829" y="5738"/>
                  </a:cubicBezTo>
                  <a:cubicBezTo>
                    <a:pt x="4393" y="5738"/>
                    <a:pt x="5662" y="4470"/>
                    <a:pt x="5662" y="2908"/>
                  </a:cubicBezTo>
                  <a:cubicBezTo>
                    <a:pt x="5659" y="2151"/>
                    <a:pt x="5366" y="1423"/>
                    <a:pt x="4840" y="876"/>
                  </a:cubicBezTo>
                  <a:cubicBezTo>
                    <a:pt x="4303" y="312"/>
                    <a:pt x="3584" y="1"/>
                    <a:pt x="2829" y="1"/>
                  </a:cubicBezTo>
                  <a:close/>
                </a:path>
              </a:pathLst>
            </a:custGeom>
            <a:grpFill/>
            <a:ln>
              <a:solidFill>
                <a:schemeClr val="bg1">
                  <a:lumMod val="6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sp>
        <p:nvSpPr>
          <p:cNvPr id="3" name="Título 2">
            <a:extLst>
              <a:ext uri="{FF2B5EF4-FFF2-40B4-BE49-F238E27FC236}">
                <a16:creationId xmlns:a16="http://schemas.microsoft.com/office/drawing/2014/main" id="{B927C06A-FA9C-41CE-8886-D46D6BBCED73}"/>
              </a:ext>
            </a:extLst>
          </p:cNvPr>
          <p:cNvSpPr>
            <a:spLocks noGrp="1"/>
          </p:cNvSpPr>
          <p:nvPr>
            <p:ph type="title"/>
          </p:nvPr>
        </p:nvSpPr>
        <p:spPr>
          <a:xfrm>
            <a:off x="1185032" y="413095"/>
            <a:ext cx="10515600" cy="612613"/>
          </a:xfrm>
        </p:spPr>
        <p:txBody>
          <a:bodyPr>
            <a:normAutofit/>
          </a:bodyPr>
          <a:lstStyle/>
          <a:p>
            <a:pPr algn="ctr"/>
            <a:r>
              <a:rPr lang="es-CO" sz="3600" dirty="0">
                <a:latin typeface="+mn-lt"/>
                <a:ea typeface="+mn-ea"/>
                <a:cs typeface="+mn-cs"/>
              </a:rPr>
              <a:t>BENEFICIOS DE SU UTILIZACIÓN</a:t>
            </a:r>
          </a:p>
        </p:txBody>
      </p:sp>
      <p:grpSp>
        <p:nvGrpSpPr>
          <p:cNvPr id="112" name="Google Shape;562;p29">
            <a:extLst>
              <a:ext uri="{FF2B5EF4-FFF2-40B4-BE49-F238E27FC236}">
                <a16:creationId xmlns:a16="http://schemas.microsoft.com/office/drawing/2014/main" id="{F83A788A-7DB5-4562-BF77-2FC5CCAF6F32}"/>
              </a:ext>
            </a:extLst>
          </p:cNvPr>
          <p:cNvGrpSpPr/>
          <p:nvPr/>
        </p:nvGrpSpPr>
        <p:grpSpPr>
          <a:xfrm>
            <a:off x="10456721" y="2994383"/>
            <a:ext cx="419437" cy="545098"/>
            <a:chOff x="3299850" y="238575"/>
            <a:chExt cx="427725" cy="482225"/>
          </a:xfrm>
        </p:grpSpPr>
        <p:sp>
          <p:nvSpPr>
            <p:cNvPr id="113" name="Google Shape;563;p29">
              <a:extLst>
                <a:ext uri="{FF2B5EF4-FFF2-40B4-BE49-F238E27FC236}">
                  <a16:creationId xmlns:a16="http://schemas.microsoft.com/office/drawing/2014/main" id="{FACF089B-3814-4783-9855-BFD81C9360FD}"/>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 name="Google Shape;564;p29">
              <a:extLst>
                <a:ext uri="{FF2B5EF4-FFF2-40B4-BE49-F238E27FC236}">
                  <a16:creationId xmlns:a16="http://schemas.microsoft.com/office/drawing/2014/main" id="{2146EAE4-96CA-4519-ABBF-0741028180D1}"/>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 name="Google Shape;565;p29">
              <a:extLst>
                <a:ext uri="{FF2B5EF4-FFF2-40B4-BE49-F238E27FC236}">
                  <a16:creationId xmlns:a16="http://schemas.microsoft.com/office/drawing/2014/main" id="{4D9636B0-30EA-4AE4-A6AD-8C3878882076}"/>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 name="Google Shape;566;p29">
              <a:extLst>
                <a:ext uri="{FF2B5EF4-FFF2-40B4-BE49-F238E27FC236}">
                  <a16:creationId xmlns:a16="http://schemas.microsoft.com/office/drawing/2014/main" id="{B5F297F7-9349-4471-AC06-0A840F93F131}"/>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 name="Google Shape;567;p29">
              <a:extLst>
                <a:ext uri="{FF2B5EF4-FFF2-40B4-BE49-F238E27FC236}">
                  <a16:creationId xmlns:a16="http://schemas.microsoft.com/office/drawing/2014/main" id="{D80D25EA-AC8E-4E28-8ECA-19DB3B261323}"/>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0" name="Google Shape;443;p24">
            <a:extLst>
              <a:ext uri="{FF2B5EF4-FFF2-40B4-BE49-F238E27FC236}">
                <a16:creationId xmlns:a16="http://schemas.microsoft.com/office/drawing/2014/main" id="{D2E7EB49-3594-4B49-8BE4-49BB94D2CB72}"/>
              </a:ext>
            </a:extLst>
          </p:cNvPr>
          <p:cNvGrpSpPr/>
          <p:nvPr/>
        </p:nvGrpSpPr>
        <p:grpSpPr>
          <a:xfrm>
            <a:off x="10455941" y="5371013"/>
            <a:ext cx="515366" cy="566939"/>
            <a:chOff x="-61784125" y="1931250"/>
            <a:chExt cx="316650" cy="317050"/>
          </a:xfrm>
        </p:grpSpPr>
        <p:sp>
          <p:nvSpPr>
            <p:cNvPr id="141" name="Google Shape;444;p24">
              <a:extLst>
                <a:ext uri="{FF2B5EF4-FFF2-40B4-BE49-F238E27FC236}">
                  <a16:creationId xmlns:a16="http://schemas.microsoft.com/office/drawing/2014/main" id="{FA826EE0-748E-4203-B7F9-571B2550EA92}"/>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45;p24">
              <a:extLst>
                <a:ext uri="{FF2B5EF4-FFF2-40B4-BE49-F238E27FC236}">
                  <a16:creationId xmlns:a16="http://schemas.microsoft.com/office/drawing/2014/main" id="{BC49598A-6BCE-41E6-99E1-36785533312B}"/>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46;p24">
              <a:extLst>
                <a:ext uri="{FF2B5EF4-FFF2-40B4-BE49-F238E27FC236}">
                  <a16:creationId xmlns:a16="http://schemas.microsoft.com/office/drawing/2014/main" id="{3AB2EE50-6B23-4E40-A0DF-F5ECD6ED901E}"/>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47;p24">
              <a:extLst>
                <a:ext uri="{FF2B5EF4-FFF2-40B4-BE49-F238E27FC236}">
                  <a16:creationId xmlns:a16="http://schemas.microsoft.com/office/drawing/2014/main" id="{AF3C1371-FAD9-4918-BE89-6ABBC99730B2}"/>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3419;p38">
            <a:extLst>
              <a:ext uri="{FF2B5EF4-FFF2-40B4-BE49-F238E27FC236}">
                <a16:creationId xmlns:a16="http://schemas.microsoft.com/office/drawing/2014/main" id="{1E6B532B-54C2-4C23-AA5D-8ACC2A3B5208}"/>
              </a:ext>
            </a:extLst>
          </p:cNvPr>
          <p:cNvGrpSpPr/>
          <p:nvPr/>
        </p:nvGrpSpPr>
        <p:grpSpPr>
          <a:xfrm>
            <a:off x="990553" y="1104686"/>
            <a:ext cx="1982476" cy="1377202"/>
            <a:chOff x="1320311" y="3597214"/>
            <a:chExt cx="1486857" cy="1032901"/>
          </a:xfrm>
        </p:grpSpPr>
        <p:sp>
          <p:nvSpPr>
            <p:cNvPr id="120" name="Google Shape;3421;p38">
              <a:extLst>
                <a:ext uri="{FF2B5EF4-FFF2-40B4-BE49-F238E27FC236}">
                  <a16:creationId xmlns:a16="http://schemas.microsoft.com/office/drawing/2014/main" id="{01D1F611-4E05-4DE4-A2E4-C09AB3E1E7EA}"/>
                </a:ext>
              </a:extLst>
            </p:cNvPr>
            <p:cNvSpPr/>
            <p:nvPr/>
          </p:nvSpPr>
          <p:spPr>
            <a:xfrm>
              <a:off x="1320311" y="3597214"/>
              <a:ext cx="1486307" cy="860192"/>
            </a:xfrm>
            <a:custGeom>
              <a:avLst/>
              <a:gdLst/>
              <a:ahLst/>
              <a:cxnLst/>
              <a:rect l="l" t="t" r="r" b="b"/>
              <a:pathLst>
                <a:path w="87263" h="50503" extrusionOk="0">
                  <a:moveTo>
                    <a:pt x="1" y="25318"/>
                  </a:moveTo>
                  <a:lnTo>
                    <a:pt x="43398" y="50503"/>
                  </a:lnTo>
                  <a:lnTo>
                    <a:pt x="87263" y="25185"/>
                  </a:lnTo>
                  <a:lnTo>
                    <a:pt x="43865" y="0"/>
                  </a:lnTo>
                  <a:close/>
                </a:path>
              </a:pathLst>
            </a:cu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124" name="Google Shape;3422;p38">
              <a:extLst>
                <a:ext uri="{FF2B5EF4-FFF2-40B4-BE49-F238E27FC236}">
                  <a16:creationId xmlns:a16="http://schemas.microsoft.com/office/drawing/2014/main" id="{1100E022-417A-4971-9F43-87C2A2D553E6}"/>
                </a:ext>
              </a:extLst>
            </p:cNvPr>
            <p:cNvSpPr/>
            <p:nvPr/>
          </p:nvSpPr>
          <p:spPr>
            <a:xfrm>
              <a:off x="1320311" y="4028425"/>
              <a:ext cx="739756" cy="601690"/>
            </a:xfrm>
            <a:custGeom>
              <a:avLst/>
              <a:gdLst/>
              <a:ahLst/>
              <a:cxnLst/>
              <a:rect l="l" t="t" r="r" b="b"/>
              <a:pathLst>
                <a:path w="43432" h="35326" extrusionOk="0">
                  <a:moveTo>
                    <a:pt x="1" y="0"/>
                  </a:moveTo>
                  <a:lnTo>
                    <a:pt x="1" y="10141"/>
                  </a:lnTo>
                  <a:lnTo>
                    <a:pt x="43432" y="35326"/>
                  </a:lnTo>
                  <a:lnTo>
                    <a:pt x="43398" y="25185"/>
                  </a:lnTo>
                  <a:close/>
                </a:path>
              </a:pathLst>
            </a:cu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125" name="Google Shape;3423;p38">
              <a:extLst>
                <a:ext uri="{FF2B5EF4-FFF2-40B4-BE49-F238E27FC236}">
                  <a16:creationId xmlns:a16="http://schemas.microsoft.com/office/drawing/2014/main" id="{CB0CC551-F43C-49F0-8347-E9F8F8BB03AD}"/>
                </a:ext>
              </a:extLst>
            </p:cNvPr>
            <p:cNvSpPr/>
            <p:nvPr/>
          </p:nvSpPr>
          <p:spPr>
            <a:xfrm>
              <a:off x="2059458" y="4026143"/>
              <a:ext cx="747710" cy="603972"/>
            </a:xfrm>
            <a:custGeom>
              <a:avLst/>
              <a:gdLst/>
              <a:ahLst/>
              <a:cxnLst/>
              <a:rect l="l" t="t" r="r" b="b"/>
              <a:pathLst>
                <a:path w="43899" h="35460" extrusionOk="0">
                  <a:moveTo>
                    <a:pt x="0" y="25319"/>
                  </a:moveTo>
                  <a:lnTo>
                    <a:pt x="34" y="35460"/>
                  </a:lnTo>
                  <a:lnTo>
                    <a:pt x="43898" y="10141"/>
                  </a:lnTo>
                  <a:lnTo>
                    <a:pt x="43865" y="1"/>
                  </a:lnTo>
                  <a:close/>
                </a:path>
              </a:pathLst>
            </a:cu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spcFirstLastPara="1" wrap="square" lIns="121900" tIns="121900" rIns="121900" bIns="121900" anchor="ctr" anchorCtr="0">
              <a:noAutofit/>
            </a:bodyPr>
            <a:lstStyle/>
            <a:p>
              <a:endParaRPr sz="2400"/>
            </a:p>
          </p:txBody>
        </p:sp>
      </p:grpSp>
      <p:sp>
        <p:nvSpPr>
          <p:cNvPr id="126" name="Google Shape;3437;p38">
            <a:extLst>
              <a:ext uri="{FF2B5EF4-FFF2-40B4-BE49-F238E27FC236}">
                <a16:creationId xmlns:a16="http://schemas.microsoft.com/office/drawing/2014/main" id="{2CF6307D-8228-4CD7-9348-8FFA35008C44}"/>
              </a:ext>
            </a:extLst>
          </p:cNvPr>
          <p:cNvSpPr/>
          <p:nvPr/>
        </p:nvSpPr>
        <p:spPr>
          <a:xfrm>
            <a:off x="1405164" y="1943203"/>
            <a:ext cx="1675703" cy="833299"/>
          </a:xfrm>
          <a:custGeom>
            <a:avLst/>
            <a:gdLst/>
            <a:ahLst/>
            <a:cxnLst/>
            <a:rect l="l" t="t" r="r" b="b"/>
            <a:pathLst>
              <a:path w="73787" h="36693" extrusionOk="0">
                <a:moveTo>
                  <a:pt x="31323" y="0"/>
                </a:moveTo>
                <a:lnTo>
                  <a:pt x="1" y="18080"/>
                </a:lnTo>
                <a:cubicBezTo>
                  <a:pt x="2936" y="28621"/>
                  <a:pt x="19181" y="36693"/>
                  <a:pt x="38762" y="36693"/>
                </a:cubicBezTo>
                <a:cubicBezTo>
                  <a:pt x="47768" y="36693"/>
                  <a:pt x="56074" y="34992"/>
                  <a:pt x="62679" y="32123"/>
                </a:cubicBezTo>
                <a:lnTo>
                  <a:pt x="70518" y="27620"/>
                </a:lnTo>
                <a:cubicBezTo>
                  <a:pt x="71752" y="26686"/>
                  <a:pt x="72820" y="25685"/>
                  <a:pt x="73787" y="24618"/>
                </a:cubicBezTo>
                <a:lnTo>
                  <a:pt x="31323" y="0"/>
                </a:lnTo>
                <a:close/>
              </a:path>
            </a:pathLst>
          </a:custGeom>
          <a:solidFill>
            <a:srgbClr val="000000">
              <a:alpha val="27230"/>
            </a:srgbClr>
          </a:solidFill>
          <a:ln>
            <a:noFill/>
          </a:ln>
        </p:spPr>
        <p:txBody>
          <a:bodyPr spcFirstLastPara="1" wrap="square" lIns="121900" tIns="121900" rIns="121900" bIns="121900" anchor="ctr" anchorCtr="0">
            <a:noAutofit/>
          </a:bodyPr>
          <a:lstStyle/>
          <a:p>
            <a:endParaRPr sz="2400"/>
          </a:p>
        </p:txBody>
      </p:sp>
      <p:sp>
        <p:nvSpPr>
          <p:cNvPr id="127" name="Google Shape;3483;p38">
            <a:extLst>
              <a:ext uri="{FF2B5EF4-FFF2-40B4-BE49-F238E27FC236}">
                <a16:creationId xmlns:a16="http://schemas.microsoft.com/office/drawing/2014/main" id="{7E92B08D-450A-4B25-A890-8F7EEB3D1961}"/>
              </a:ext>
            </a:extLst>
          </p:cNvPr>
          <p:cNvSpPr/>
          <p:nvPr/>
        </p:nvSpPr>
        <p:spPr>
          <a:xfrm>
            <a:off x="3977094" y="1454550"/>
            <a:ext cx="6054128" cy="712856"/>
          </a:xfrm>
          <a:custGeom>
            <a:avLst/>
            <a:gdLst/>
            <a:ahLst/>
            <a:cxnLst/>
            <a:rect l="l" t="t" r="r" b="b"/>
            <a:pathLst>
              <a:path w="174342" h="21256" extrusionOk="0">
                <a:moveTo>
                  <a:pt x="0" y="10823"/>
                </a:moveTo>
                <a:lnTo>
                  <a:pt x="5168" y="0"/>
                </a:lnTo>
                <a:lnTo>
                  <a:pt x="174342" y="0"/>
                </a:lnTo>
                <a:lnTo>
                  <a:pt x="169565" y="10628"/>
                </a:lnTo>
                <a:lnTo>
                  <a:pt x="174342" y="21256"/>
                </a:lnTo>
                <a:lnTo>
                  <a:pt x="5070" y="21256"/>
                </a:lnTo>
                <a:close/>
              </a:path>
            </a:pathLst>
          </a:custGeom>
          <a:solidFill>
            <a:schemeClr val="lt2"/>
          </a:solidFill>
          <a:ln>
            <a:noFill/>
          </a:ln>
        </p:spPr>
      </p:sp>
      <p:sp>
        <p:nvSpPr>
          <p:cNvPr id="128" name="Google Shape;3493;p38">
            <a:extLst>
              <a:ext uri="{FF2B5EF4-FFF2-40B4-BE49-F238E27FC236}">
                <a16:creationId xmlns:a16="http://schemas.microsoft.com/office/drawing/2014/main" id="{E8CD4A39-E46D-4376-9C08-2B62BC28C492}"/>
              </a:ext>
            </a:extLst>
          </p:cNvPr>
          <p:cNvSpPr txBox="1"/>
          <p:nvPr/>
        </p:nvSpPr>
        <p:spPr>
          <a:xfrm flipH="1">
            <a:off x="4415004" y="1494027"/>
            <a:ext cx="5020439" cy="659200"/>
          </a:xfrm>
          <a:prstGeom prst="rect">
            <a:avLst/>
          </a:prstGeom>
          <a:solidFill>
            <a:srgbClr val="EEEEEE"/>
          </a:solidFill>
          <a:ln>
            <a:noFill/>
          </a:ln>
        </p:spPr>
        <p:txBody>
          <a:bodyPr spcFirstLastPara="1" wrap="square" lIns="365733" tIns="121900" rIns="365733" bIns="121900" anchor="ctr" anchorCtr="0">
            <a:noAutofit/>
          </a:bodyPr>
          <a:lstStyle/>
          <a:p>
            <a:pPr lvl="0" algn="r"/>
            <a:r>
              <a:rPr lang="es-CO" dirty="0"/>
              <a:t>Excepción principio de anualidad</a:t>
            </a:r>
          </a:p>
        </p:txBody>
      </p:sp>
      <p:cxnSp>
        <p:nvCxnSpPr>
          <p:cNvPr id="5" name="Conector recto 4">
            <a:extLst>
              <a:ext uri="{FF2B5EF4-FFF2-40B4-BE49-F238E27FC236}">
                <a16:creationId xmlns:a16="http://schemas.microsoft.com/office/drawing/2014/main" id="{89563E27-9295-4570-8E29-FEAFCAD40C80}"/>
              </a:ext>
            </a:extLst>
          </p:cNvPr>
          <p:cNvCxnSpPr>
            <a:cxnSpLocks/>
          </p:cNvCxnSpPr>
          <p:nvPr/>
        </p:nvCxnSpPr>
        <p:spPr>
          <a:xfrm>
            <a:off x="3063934" y="1813496"/>
            <a:ext cx="67148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Google Shape;3488;p38">
            <a:extLst>
              <a:ext uri="{FF2B5EF4-FFF2-40B4-BE49-F238E27FC236}">
                <a16:creationId xmlns:a16="http://schemas.microsoft.com/office/drawing/2014/main" id="{36262A76-DD89-4B51-91BD-B56F0A08B687}"/>
              </a:ext>
            </a:extLst>
          </p:cNvPr>
          <p:cNvSpPr/>
          <p:nvPr/>
        </p:nvSpPr>
        <p:spPr>
          <a:xfrm>
            <a:off x="9672777" y="1444933"/>
            <a:ext cx="353049" cy="712867"/>
          </a:xfrm>
          <a:custGeom>
            <a:avLst/>
            <a:gdLst/>
            <a:ahLst/>
            <a:cxnLst/>
            <a:rect l="l" t="t" r="r" b="b"/>
            <a:pathLst>
              <a:path w="15546" h="31390" extrusionOk="0">
                <a:moveTo>
                  <a:pt x="8440" y="15712"/>
                </a:moveTo>
                <a:lnTo>
                  <a:pt x="15545" y="31390"/>
                </a:lnTo>
                <a:lnTo>
                  <a:pt x="7273" y="31390"/>
                </a:lnTo>
                <a:lnTo>
                  <a:pt x="1" y="15512"/>
                </a:lnTo>
                <a:lnTo>
                  <a:pt x="6939" y="1"/>
                </a:lnTo>
                <a:lnTo>
                  <a:pt x="15545" y="1"/>
                </a:lnTo>
                <a:close/>
              </a:path>
            </a:pathLst>
          </a:custGeom>
          <a:ln>
            <a:solidFill>
              <a:srgbClr val="FFC000"/>
            </a:solidFill>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1700"/>
          </a:p>
        </p:txBody>
      </p:sp>
      <p:grpSp>
        <p:nvGrpSpPr>
          <p:cNvPr id="146" name="Google Shape;647;p31">
            <a:extLst>
              <a:ext uri="{FF2B5EF4-FFF2-40B4-BE49-F238E27FC236}">
                <a16:creationId xmlns:a16="http://schemas.microsoft.com/office/drawing/2014/main" id="{9F8D32BD-AFD4-4A87-AAD1-9CCCC09419C9}"/>
              </a:ext>
            </a:extLst>
          </p:cNvPr>
          <p:cNvGrpSpPr/>
          <p:nvPr/>
        </p:nvGrpSpPr>
        <p:grpSpPr>
          <a:xfrm>
            <a:off x="10292637" y="1509385"/>
            <a:ext cx="624882" cy="578456"/>
            <a:chOff x="5660400" y="238125"/>
            <a:chExt cx="481825" cy="481825"/>
          </a:xfrm>
        </p:grpSpPr>
        <p:sp>
          <p:nvSpPr>
            <p:cNvPr id="147" name="Google Shape;648;p31">
              <a:extLst>
                <a:ext uri="{FF2B5EF4-FFF2-40B4-BE49-F238E27FC236}">
                  <a16:creationId xmlns:a16="http://schemas.microsoft.com/office/drawing/2014/main" id="{F2E5F63A-E2F3-4FC2-8FAE-5D76DD94B7DF}"/>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 name="Google Shape;649;p31">
              <a:extLst>
                <a:ext uri="{FF2B5EF4-FFF2-40B4-BE49-F238E27FC236}">
                  <a16:creationId xmlns:a16="http://schemas.microsoft.com/office/drawing/2014/main" id="{9136E657-2AC4-4DD9-B7B9-5F7AB9B90E3B}"/>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6" name="Google Shape;3475;p38">
            <a:extLst>
              <a:ext uri="{FF2B5EF4-FFF2-40B4-BE49-F238E27FC236}">
                <a16:creationId xmlns:a16="http://schemas.microsoft.com/office/drawing/2014/main" id="{E4169086-DB6C-4FE4-9BB3-0C66A1840851}"/>
              </a:ext>
            </a:extLst>
          </p:cNvPr>
          <p:cNvSpPr/>
          <p:nvPr/>
        </p:nvSpPr>
        <p:spPr>
          <a:xfrm>
            <a:off x="3751206" y="1729707"/>
            <a:ext cx="122057" cy="130619"/>
          </a:xfrm>
          <a:custGeom>
            <a:avLst/>
            <a:gdLst/>
            <a:ahLst/>
            <a:cxnLst/>
            <a:rect l="l" t="t" r="r" b="b"/>
            <a:pathLst>
              <a:path w="3136" h="3136" extrusionOk="0">
                <a:moveTo>
                  <a:pt x="3136" y="1568"/>
                </a:moveTo>
                <a:cubicBezTo>
                  <a:pt x="3136" y="2435"/>
                  <a:pt x="2435" y="3136"/>
                  <a:pt x="1568" y="3136"/>
                </a:cubicBezTo>
                <a:cubicBezTo>
                  <a:pt x="701" y="3136"/>
                  <a:pt x="0" y="2435"/>
                  <a:pt x="0" y="1568"/>
                </a:cubicBezTo>
                <a:cubicBezTo>
                  <a:pt x="0" y="734"/>
                  <a:pt x="701" y="33"/>
                  <a:pt x="1568" y="33"/>
                </a:cubicBezTo>
                <a:cubicBezTo>
                  <a:pt x="2435" y="0"/>
                  <a:pt x="3136" y="701"/>
                  <a:pt x="3136" y="1568"/>
                </a:cubicBezTo>
                <a:close/>
              </a:path>
            </a:pathLst>
          </a:custGeom>
          <a:ln w="41275">
            <a:solidFill>
              <a:schemeClr val="bg1"/>
            </a:solidFill>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1700"/>
          </a:p>
        </p:txBody>
      </p:sp>
    </p:spTree>
    <p:extLst>
      <p:ext uri="{BB962C8B-B14F-4D97-AF65-F5344CB8AC3E}">
        <p14:creationId xmlns:p14="http://schemas.microsoft.com/office/powerpoint/2010/main" val="101536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3418" name="Google Shape;3418;p38"/>
          <p:cNvSpPr txBox="1">
            <a:spLocks noGrp="1"/>
          </p:cNvSpPr>
          <p:nvPr>
            <p:ph type="title"/>
          </p:nvPr>
        </p:nvSpPr>
        <p:spPr>
          <a:xfrm>
            <a:off x="1846179" y="338819"/>
            <a:ext cx="8772400" cy="641600"/>
          </a:xfrm>
          <a:prstGeom prst="rect">
            <a:avLst/>
          </a:prstGeom>
        </p:spPr>
        <p:txBody>
          <a:bodyPr spcFirstLastPara="1" vert="horz" wrap="square" lIns="121900" tIns="121900" rIns="121900" bIns="121900" rtlCol="0" anchor="ctr" anchorCtr="0">
            <a:noAutofit/>
          </a:bodyPr>
          <a:lstStyle/>
          <a:p>
            <a:pPr algn="ctr"/>
            <a:r>
              <a:rPr lang="es-CO" sz="3600" dirty="0">
                <a:latin typeface="+mn-lt"/>
                <a:ea typeface="+mn-ea"/>
                <a:cs typeface="+mn-cs"/>
              </a:rPr>
              <a:t>PRÁCTICAS INADECUADAS</a:t>
            </a:r>
          </a:p>
        </p:txBody>
      </p:sp>
      <p:grpSp>
        <p:nvGrpSpPr>
          <p:cNvPr id="160" name="Google Shape;625;p27">
            <a:extLst>
              <a:ext uri="{FF2B5EF4-FFF2-40B4-BE49-F238E27FC236}">
                <a16:creationId xmlns:a16="http://schemas.microsoft.com/office/drawing/2014/main" id="{9472830C-320B-41D7-99F3-5C03D4D3DEE5}"/>
              </a:ext>
            </a:extLst>
          </p:cNvPr>
          <p:cNvGrpSpPr/>
          <p:nvPr/>
        </p:nvGrpSpPr>
        <p:grpSpPr>
          <a:xfrm>
            <a:off x="2616029" y="1453671"/>
            <a:ext cx="7065712" cy="1171255"/>
            <a:chOff x="457188" y="1314700"/>
            <a:chExt cx="4515000" cy="866700"/>
          </a:xfrm>
        </p:grpSpPr>
        <p:sp>
          <p:nvSpPr>
            <p:cNvPr id="161" name="Google Shape;626;p27">
              <a:extLst>
                <a:ext uri="{FF2B5EF4-FFF2-40B4-BE49-F238E27FC236}">
                  <a16:creationId xmlns:a16="http://schemas.microsoft.com/office/drawing/2014/main" id="{CE64F7FE-7EC2-43B1-9235-8C578B6E92E7}"/>
                </a:ext>
              </a:extLst>
            </p:cNvPr>
            <p:cNvSpPr/>
            <p:nvPr/>
          </p:nvSpPr>
          <p:spPr>
            <a:xfrm>
              <a:off x="457188" y="1314700"/>
              <a:ext cx="4515000" cy="866700"/>
            </a:xfrm>
            <a:prstGeom prst="roundRect">
              <a:avLst>
                <a:gd name="adj" fmla="val 50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27;p27">
              <a:extLst>
                <a:ext uri="{FF2B5EF4-FFF2-40B4-BE49-F238E27FC236}">
                  <a16:creationId xmlns:a16="http://schemas.microsoft.com/office/drawing/2014/main" id="{07168C0F-22B2-41B0-96E2-1FF8499EBB54}"/>
                </a:ext>
              </a:extLst>
            </p:cNvPr>
            <p:cNvSpPr/>
            <p:nvPr/>
          </p:nvSpPr>
          <p:spPr>
            <a:xfrm>
              <a:off x="1224711" y="1481275"/>
              <a:ext cx="3566203" cy="533400"/>
            </a:xfrm>
            <a:prstGeom prst="roundRect">
              <a:avLst>
                <a:gd name="adj" fmla="val 50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2000" dirty="0"/>
            </a:p>
          </p:txBody>
        </p:sp>
        <p:sp>
          <p:nvSpPr>
            <p:cNvPr id="163" name="Google Shape;628;p27">
              <a:extLst>
                <a:ext uri="{FF2B5EF4-FFF2-40B4-BE49-F238E27FC236}">
                  <a16:creationId xmlns:a16="http://schemas.microsoft.com/office/drawing/2014/main" id="{C5901FBF-3C9B-4C7A-B59E-7A5EE9AED60C}"/>
                </a:ext>
              </a:extLst>
            </p:cNvPr>
            <p:cNvSpPr/>
            <p:nvPr/>
          </p:nvSpPr>
          <p:spPr>
            <a:xfrm>
              <a:off x="581012" y="1424200"/>
              <a:ext cx="590252" cy="590475"/>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2800" b="1" dirty="0">
                  <a:solidFill>
                    <a:schemeClr val="bg1"/>
                  </a:solidFill>
                </a:rPr>
                <a:t>1</a:t>
              </a:r>
              <a:endParaRPr sz="2800" b="1" dirty="0">
                <a:solidFill>
                  <a:schemeClr val="bg1"/>
                </a:solidFill>
              </a:endParaRPr>
            </a:p>
          </p:txBody>
        </p:sp>
      </p:grpSp>
      <p:grpSp>
        <p:nvGrpSpPr>
          <p:cNvPr id="168" name="Google Shape;625;p27">
            <a:extLst>
              <a:ext uri="{FF2B5EF4-FFF2-40B4-BE49-F238E27FC236}">
                <a16:creationId xmlns:a16="http://schemas.microsoft.com/office/drawing/2014/main" id="{D0FD655B-EDA9-4278-B15D-BC8A71F82314}"/>
              </a:ext>
            </a:extLst>
          </p:cNvPr>
          <p:cNvGrpSpPr/>
          <p:nvPr/>
        </p:nvGrpSpPr>
        <p:grpSpPr>
          <a:xfrm>
            <a:off x="2681554" y="3018941"/>
            <a:ext cx="7065713" cy="1155228"/>
            <a:chOff x="457187" y="1279226"/>
            <a:chExt cx="4668741" cy="902174"/>
          </a:xfrm>
        </p:grpSpPr>
        <p:sp>
          <p:nvSpPr>
            <p:cNvPr id="169" name="Google Shape;626;p27">
              <a:extLst>
                <a:ext uri="{FF2B5EF4-FFF2-40B4-BE49-F238E27FC236}">
                  <a16:creationId xmlns:a16="http://schemas.microsoft.com/office/drawing/2014/main" id="{E1697887-190E-4345-BF84-EDDD6DD5BA81}"/>
                </a:ext>
              </a:extLst>
            </p:cNvPr>
            <p:cNvSpPr/>
            <p:nvPr/>
          </p:nvSpPr>
          <p:spPr>
            <a:xfrm>
              <a:off x="457187" y="1279226"/>
              <a:ext cx="4668741" cy="902174"/>
            </a:xfrm>
            <a:prstGeom prst="roundRect">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27;p27">
              <a:extLst>
                <a:ext uri="{FF2B5EF4-FFF2-40B4-BE49-F238E27FC236}">
                  <a16:creationId xmlns:a16="http://schemas.microsoft.com/office/drawing/2014/main" id="{34374750-33F6-4A23-978F-0E7242EF674E}"/>
                </a:ext>
              </a:extLst>
            </p:cNvPr>
            <p:cNvSpPr/>
            <p:nvPr/>
          </p:nvSpPr>
          <p:spPr>
            <a:xfrm>
              <a:off x="1283922" y="1424200"/>
              <a:ext cx="3672578" cy="613488"/>
            </a:xfrm>
            <a:prstGeom prst="roundRect">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08000" tIns="91425" rIns="91425" bIns="91425" anchor="ctr" anchorCtr="0">
              <a:noAutofit/>
            </a:bodyPr>
            <a:lstStyle/>
            <a:p>
              <a:endParaRPr lang="es-CO" sz="1200" dirty="0"/>
            </a:p>
            <a:p>
              <a:pPr algn="just"/>
              <a:endParaRPr lang="es-CO" sz="1400" dirty="0"/>
            </a:p>
            <a:p>
              <a:pPr marL="0" lvl="0" indent="0" algn="l" rtl="0">
                <a:spcBef>
                  <a:spcPts val="0"/>
                </a:spcBef>
                <a:spcAft>
                  <a:spcPts val="0"/>
                </a:spcAft>
                <a:buNone/>
              </a:pPr>
              <a:endParaRPr sz="1200" dirty="0"/>
            </a:p>
          </p:txBody>
        </p:sp>
        <p:sp>
          <p:nvSpPr>
            <p:cNvPr id="171" name="Google Shape;628;p27">
              <a:extLst>
                <a:ext uri="{FF2B5EF4-FFF2-40B4-BE49-F238E27FC236}">
                  <a16:creationId xmlns:a16="http://schemas.microsoft.com/office/drawing/2014/main" id="{DAD5FDC8-0529-4E02-8D28-E8552CD3E869}"/>
                </a:ext>
              </a:extLst>
            </p:cNvPr>
            <p:cNvSpPr/>
            <p:nvPr/>
          </p:nvSpPr>
          <p:spPr>
            <a:xfrm>
              <a:off x="581013" y="1424200"/>
              <a:ext cx="616118" cy="63728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O" sz="2800" b="1" dirty="0">
                  <a:solidFill>
                    <a:schemeClr val="bg1"/>
                  </a:solidFill>
                </a:rPr>
                <a:t>2</a:t>
              </a:r>
              <a:endParaRPr sz="2800" b="1" dirty="0">
                <a:solidFill>
                  <a:schemeClr val="bg1"/>
                </a:solidFill>
              </a:endParaRPr>
            </a:p>
          </p:txBody>
        </p:sp>
      </p:grpSp>
      <p:sp>
        <p:nvSpPr>
          <p:cNvPr id="173" name="CuadroTexto 172">
            <a:extLst>
              <a:ext uri="{FF2B5EF4-FFF2-40B4-BE49-F238E27FC236}">
                <a16:creationId xmlns:a16="http://schemas.microsoft.com/office/drawing/2014/main" id="{627C4427-7CA2-4E7E-A7EB-5CE617197315}"/>
              </a:ext>
            </a:extLst>
          </p:cNvPr>
          <p:cNvSpPr txBox="1"/>
          <p:nvPr/>
        </p:nvSpPr>
        <p:spPr>
          <a:xfrm>
            <a:off x="4149902" y="3216948"/>
            <a:ext cx="5246308" cy="707886"/>
          </a:xfrm>
          <a:prstGeom prst="rect">
            <a:avLst/>
          </a:prstGeom>
          <a:noFill/>
        </p:spPr>
        <p:txBody>
          <a:bodyPr wrap="square">
            <a:spAutoFit/>
          </a:bodyPr>
          <a:lstStyle/>
          <a:p>
            <a:r>
              <a:rPr lang="es-CO" sz="2000" dirty="0"/>
              <a:t>Solicitar aprobación sin tener claro los términos de referencia del proyecto a realizar y sus costos</a:t>
            </a:r>
          </a:p>
        </p:txBody>
      </p:sp>
      <p:grpSp>
        <p:nvGrpSpPr>
          <p:cNvPr id="174" name="Google Shape;625;p27">
            <a:extLst>
              <a:ext uri="{FF2B5EF4-FFF2-40B4-BE49-F238E27FC236}">
                <a16:creationId xmlns:a16="http://schemas.microsoft.com/office/drawing/2014/main" id="{CA76A09B-B96D-43CD-95A5-EDF111E77FF0}"/>
              </a:ext>
            </a:extLst>
          </p:cNvPr>
          <p:cNvGrpSpPr/>
          <p:nvPr/>
        </p:nvGrpSpPr>
        <p:grpSpPr>
          <a:xfrm>
            <a:off x="2697319" y="4653700"/>
            <a:ext cx="7065711" cy="1171255"/>
            <a:chOff x="457188" y="1314700"/>
            <a:chExt cx="4515000" cy="866700"/>
          </a:xfrm>
        </p:grpSpPr>
        <p:sp>
          <p:nvSpPr>
            <p:cNvPr id="175" name="Google Shape;626;p27">
              <a:extLst>
                <a:ext uri="{FF2B5EF4-FFF2-40B4-BE49-F238E27FC236}">
                  <a16:creationId xmlns:a16="http://schemas.microsoft.com/office/drawing/2014/main" id="{CDB06913-49CF-4916-ADC1-E00DB3E074DE}"/>
                </a:ext>
              </a:extLst>
            </p:cNvPr>
            <p:cNvSpPr/>
            <p:nvPr/>
          </p:nvSpPr>
          <p:spPr>
            <a:xfrm>
              <a:off x="457188" y="1314700"/>
              <a:ext cx="4515000" cy="866700"/>
            </a:xfrm>
            <a:prstGeom prst="roundRect">
              <a:avLst>
                <a:gd name="adj" fmla="val 50000"/>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27;p27">
              <a:extLst>
                <a:ext uri="{FF2B5EF4-FFF2-40B4-BE49-F238E27FC236}">
                  <a16:creationId xmlns:a16="http://schemas.microsoft.com/office/drawing/2014/main" id="{740585E2-DF4D-40AB-A4C9-4DCE2CEDEB5B}"/>
                </a:ext>
              </a:extLst>
            </p:cNvPr>
            <p:cNvSpPr/>
            <p:nvPr/>
          </p:nvSpPr>
          <p:spPr>
            <a:xfrm>
              <a:off x="1208728" y="1481275"/>
              <a:ext cx="3591985" cy="533400"/>
            </a:xfrm>
            <a:prstGeom prst="roundRect">
              <a:avLst>
                <a:gd name="adj" fmla="val 50000"/>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endParaRPr dirty="0"/>
            </a:p>
          </p:txBody>
        </p:sp>
        <p:sp>
          <p:nvSpPr>
            <p:cNvPr id="177" name="Google Shape;628;p27">
              <a:extLst>
                <a:ext uri="{FF2B5EF4-FFF2-40B4-BE49-F238E27FC236}">
                  <a16:creationId xmlns:a16="http://schemas.microsoft.com/office/drawing/2014/main" id="{167CDE2E-6AE7-444F-8004-A04FF172D0B8}"/>
                </a:ext>
              </a:extLst>
            </p:cNvPr>
            <p:cNvSpPr/>
            <p:nvPr/>
          </p:nvSpPr>
          <p:spPr>
            <a:xfrm>
              <a:off x="566745" y="1459561"/>
              <a:ext cx="572724" cy="555114"/>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O" sz="2800" b="1" dirty="0">
                  <a:solidFill>
                    <a:schemeClr val="bg1"/>
                  </a:solidFill>
                </a:rPr>
                <a:t>3</a:t>
              </a:r>
              <a:endParaRPr sz="2800" b="1" dirty="0">
                <a:solidFill>
                  <a:schemeClr val="bg1"/>
                </a:solidFill>
              </a:endParaRPr>
            </a:p>
          </p:txBody>
        </p:sp>
      </p:grpSp>
      <p:sp>
        <p:nvSpPr>
          <p:cNvPr id="178" name="CuadroTexto 177">
            <a:extLst>
              <a:ext uri="{FF2B5EF4-FFF2-40B4-BE49-F238E27FC236}">
                <a16:creationId xmlns:a16="http://schemas.microsoft.com/office/drawing/2014/main" id="{84FB35C9-3FBA-4409-A1ED-9DB89FE5C10E}"/>
              </a:ext>
            </a:extLst>
          </p:cNvPr>
          <p:cNvSpPr txBox="1"/>
          <p:nvPr/>
        </p:nvSpPr>
        <p:spPr>
          <a:xfrm>
            <a:off x="4149902" y="5001337"/>
            <a:ext cx="3828119" cy="461665"/>
          </a:xfrm>
          <a:prstGeom prst="rect">
            <a:avLst/>
          </a:prstGeom>
          <a:noFill/>
        </p:spPr>
        <p:txBody>
          <a:bodyPr wrap="square">
            <a:spAutoFit/>
          </a:bodyPr>
          <a:lstStyle/>
          <a:p>
            <a:pPr algn="just"/>
            <a:r>
              <a:rPr lang="es-CO" sz="2400" dirty="0"/>
              <a:t>No utilizarlas</a:t>
            </a:r>
          </a:p>
        </p:txBody>
      </p:sp>
      <p:sp>
        <p:nvSpPr>
          <p:cNvPr id="22" name="CuadroTexto 21">
            <a:extLst>
              <a:ext uri="{FF2B5EF4-FFF2-40B4-BE49-F238E27FC236}">
                <a16:creationId xmlns:a16="http://schemas.microsoft.com/office/drawing/2014/main" id="{2B64EA73-527A-4FE8-BDED-12EBF9D1C595}"/>
              </a:ext>
            </a:extLst>
          </p:cNvPr>
          <p:cNvSpPr txBox="1"/>
          <p:nvPr/>
        </p:nvSpPr>
        <p:spPr>
          <a:xfrm>
            <a:off x="3948508" y="1658418"/>
            <a:ext cx="5305863" cy="707886"/>
          </a:xfrm>
          <a:prstGeom prst="rect">
            <a:avLst/>
          </a:prstGeom>
          <a:noFill/>
        </p:spPr>
        <p:txBody>
          <a:bodyPr wrap="square">
            <a:spAutoFit/>
          </a:bodyPr>
          <a:lstStyle/>
          <a:p>
            <a:pPr algn="just"/>
            <a:r>
              <a:rPr lang="es-CO" sz="2000" dirty="0"/>
              <a:t>Constituir reservas con la apropiación del 15% o con las vigencias aprobadas</a:t>
            </a:r>
          </a:p>
        </p:txBody>
      </p:sp>
    </p:spTree>
    <p:extLst>
      <p:ext uri="{BB962C8B-B14F-4D97-AF65-F5344CB8AC3E}">
        <p14:creationId xmlns:p14="http://schemas.microsoft.com/office/powerpoint/2010/main" val="369064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55EBD-0106-49C1-9B7B-125F67F12394}"/>
              </a:ext>
            </a:extLst>
          </p:cNvPr>
          <p:cNvSpPr>
            <a:spLocks noGrp="1"/>
          </p:cNvSpPr>
          <p:nvPr>
            <p:ph type="ctrTitle"/>
          </p:nvPr>
        </p:nvSpPr>
        <p:spPr>
          <a:xfrm>
            <a:off x="891783" y="2220128"/>
            <a:ext cx="8360703" cy="1809429"/>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s-CO" sz="5300" dirty="0">
                <a:ln w="0"/>
                <a:solidFill>
                  <a:schemeClr val="tx1"/>
                </a:solidFill>
                <a:effectLst>
                  <a:outerShdw blurRad="38100" dist="19050" dir="2700000" algn="tl" rotWithShape="0">
                    <a:schemeClr val="dk1">
                      <a:alpha val="40000"/>
                    </a:schemeClr>
                  </a:outerShdw>
                </a:effectLst>
                <a:latin typeface="+mn-lt"/>
              </a:rPr>
              <a:t>CASOS O PREGUNTAS FRECUENTES</a:t>
            </a:r>
            <a:endParaRPr lang="es-CO" sz="4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81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258449"/>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¿CÓMO SE CALCULA EL 15% MÍNIMO DE LAS V.F. ORDINARIAS?</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258289"/>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01</a:t>
            </a:r>
            <a:endParaRPr sz="4000" b="1" dirty="0">
              <a:solidFill>
                <a:srgbClr val="FFFFFF"/>
              </a:solidFill>
              <a:ea typeface="Fira Sans Extra Condensed Medium"/>
              <a:cs typeface="Fira Sans Extra Condensed Medium"/>
              <a:sym typeface="Fira Sans Extra Condensed Medium"/>
            </a:endParaRPr>
          </a:p>
        </p:txBody>
      </p:sp>
      <p:sp>
        <p:nvSpPr>
          <p:cNvPr id="13" name="CuadroTexto 12">
            <a:extLst>
              <a:ext uri="{FF2B5EF4-FFF2-40B4-BE49-F238E27FC236}">
                <a16:creationId xmlns:a16="http://schemas.microsoft.com/office/drawing/2014/main" id="{80DC5860-BC45-4F3C-B2DA-B2E81DF85AC6}"/>
              </a:ext>
            </a:extLst>
          </p:cNvPr>
          <p:cNvSpPr txBox="1"/>
          <p:nvPr/>
        </p:nvSpPr>
        <p:spPr>
          <a:xfrm>
            <a:off x="743824" y="1644348"/>
            <a:ext cx="10440204" cy="4585871"/>
          </a:xfrm>
          <a:prstGeom prst="rect">
            <a:avLst/>
          </a:prstGeom>
          <a:noFill/>
        </p:spPr>
        <p:txBody>
          <a:bodyPr wrap="square">
            <a:spAutoFit/>
          </a:bodyPr>
          <a:lstStyle/>
          <a:p>
            <a:r>
              <a:rPr lang="es-CO" sz="2400" dirty="0"/>
              <a:t>Costo total Proyecto de $1.000 millones que se ejecutarán así: </a:t>
            </a:r>
          </a:p>
          <a:p>
            <a:endParaRPr lang="es-CO" sz="1400" dirty="0"/>
          </a:p>
          <a:p>
            <a:endParaRPr lang="es-CO" sz="1400" dirty="0"/>
          </a:p>
          <a:p>
            <a:pPr algn="just"/>
            <a:r>
              <a:rPr lang="es-CO" sz="2400" dirty="0"/>
              <a:t>		Vigencia 2021 (vigencia actual)               $350 millones </a:t>
            </a:r>
          </a:p>
          <a:p>
            <a:pPr algn="just"/>
            <a:r>
              <a:rPr lang="es-CO" sz="2400" dirty="0"/>
              <a:t>     </a:t>
            </a:r>
          </a:p>
          <a:p>
            <a:pPr algn="just"/>
            <a:r>
              <a:rPr lang="es-CO" sz="2400" dirty="0"/>
              <a:t>                    	Vigencia 2022:                    	                  $250 millones</a:t>
            </a:r>
          </a:p>
          <a:p>
            <a:pPr algn="just"/>
            <a:r>
              <a:rPr lang="es-CO" sz="2400" dirty="0"/>
              <a:t>                     	Vigencia 2023:                                             $400 millones</a:t>
            </a:r>
          </a:p>
          <a:p>
            <a:pPr algn="just"/>
            <a:endParaRPr lang="es-CO" sz="2400" dirty="0"/>
          </a:p>
          <a:p>
            <a:pPr algn="just"/>
            <a:r>
              <a:rPr lang="es-CO" sz="2400" b="1" dirty="0"/>
              <a:t>	         </a:t>
            </a:r>
            <a:r>
              <a:rPr lang="es-CO" sz="2400" b="1" dirty="0">
                <a:highlight>
                  <a:srgbClr val="C0C0C0"/>
                </a:highlight>
              </a:rPr>
              <a:t>Valor de las Vigencias Futuras a autorizar:   $650 millones</a:t>
            </a:r>
          </a:p>
          <a:p>
            <a:pPr algn="just"/>
            <a:endParaRPr lang="es-CO" sz="2400" b="1" dirty="0">
              <a:highlight>
                <a:srgbClr val="C0C0C0"/>
              </a:highlight>
            </a:endParaRPr>
          </a:p>
          <a:p>
            <a:pPr algn="just"/>
            <a:r>
              <a:rPr lang="es-CO" sz="2400" dirty="0"/>
              <a:t>Por lo tanto, en el año 2021 la entidad deberá apropiar y ejecutar como mínimo $97.5 millones (15% de $650 millones), como tiene apropiados $350 millones, cumple con este requisito. </a:t>
            </a:r>
          </a:p>
        </p:txBody>
      </p:sp>
    </p:spTree>
    <p:extLst>
      <p:ext uri="{BB962C8B-B14F-4D97-AF65-F5344CB8AC3E}">
        <p14:creationId xmlns:p14="http://schemas.microsoft.com/office/powerpoint/2010/main" val="2002823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4">
            <a:extLst>
              <a:ext uri="{FF2B5EF4-FFF2-40B4-BE49-F238E27FC236}">
                <a16:creationId xmlns:a16="http://schemas.microsoft.com/office/drawing/2014/main" id="{C001A174-4268-411A-ACEE-D013E9814DD0}"/>
              </a:ext>
            </a:extLst>
          </p:cNvPr>
          <p:cNvGrpSpPr>
            <a:grpSpLocks noChangeAspect="1"/>
          </p:cNvGrpSpPr>
          <p:nvPr/>
        </p:nvGrpSpPr>
        <p:grpSpPr bwMode="auto">
          <a:xfrm>
            <a:off x="546210" y="2179151"/>
            <a:ext cx="10799763" cy="3870325"/>
            <a:chOff x="354" y="752"/>
            <a:chExt cx="6803" cy="2438"/>
          </a:xfrm>
        </p:grpSpPr>
        <p:sp>
          <p:nvSpPr>
            <p:cNvPr id="66" name="Freeform 5">
              <a:extLst>
                <a:ext uri="{FF2B5EF4-FFF2-40B4-BE49-F238E27FC236}">
                  <a16:creationId xmlns:a16="http://schemas.microsoft.com/office/drawing/2014/main" id="{85C754DE-EFC0-4377-A52B-ED097C57F19C}"/>
                </a:ext>
              </a:extLst>
            </p:cNvPr>
            <p:cNvSpPr>
              <a:spLocks/>
            </p:cNvSpPr>
            <p:nvPr/>
          </p:nvSpPr>
          <p:spPr bwMode="auto">
            <a:xfrm>
              <a:off x="4423" y="795"/>
              <a:ext cx="1903" cy="1017"/>
            </a:xfrm>
            <a:custGeom>
              <a:avLst/>
              <a:gdLst>
                <a:gd name="T0" fmla="*/ 65 w 1230"/>
                <a:gd name="T1" fmla="*/ 657 h 657"/>
                <a:gd name="T2" fmla="*/ 0 w 1230"/>
                <a:gd name="T3" fmla="*/ 657 h 657"/>
                <a:gd name="T4" fmla="*/ 0 w 1230"/>
                <a:gd name="T5" fmla="*/ 641 h 657"/>
                <a:gd name="T6" fmla="*/ 65 w 1230"/>
                <a:gd name="T7" fmla="*/ 641 h 657"/>
                <a:gd name="T8" fmla="*/ 164 w 1230"/>
                <a:gd name="T9" fmla="*/ 542 h 657"/>
                <a:gd name="T10" fmla="*/ 165 w 1230"/>
                <a:gd name="T11" fmla="*/ 116 h 657"/>
                <a:gd name="T12" fmla="*/ 281 w 1230"/>
                <a:gd name="T13" fmla="*/ 0 h 657"/>
                <a:gd name="T14" fmla="*/ 1230 w 1230"/>
                <a:gd name="T15" fmla="*/ 0 h 657"/>
                <a:gd name="T16" fmla="*/ 1230 w 1230"/>
                <a:gd name="T17" fmla="*/ 16 h 657"/>
                <a:gd name="T18" fmla="*/ 281 w 1230"/>
                <a:gd name="T19" fmla="*/ 16 h 657"/>
                <a:gd name="T20" fmla="*/ 181 w 1230"/>
                <a:gd name="T21" fmla="*/ 116 h 657"/>
                <a:gd name="T22" fmla="*/ 180 w 1230"/>
                <a:gd name="T23" fmla="*/ 542 h 657"/>
                <a:gd name="T24" fmla="*/ 65 w 1230"/>
                <a:gd name="T25"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0" h="657">
                  <a:moveTo>
                    <a:pt x="65" y="657"/>
                  </a:moveTo>
                  <a:cubicBezTo>
                    <a:pt x="0" y="657"/>
                    <a:pt x="0" y="657"/>
                    <a:pt x="0" y="657"/>
                  </a:cubicBezTo>
                  <a:cubicBezTo>
                    <a:pt x="0" y="641"/>
                    <a:pt x="0" y="641"/>
                    <a:pt x="0" y="641"/>
                  </a:cubicBezTo>
                  <a:cubicBezTo>
                    <a:pt x="65" y="641"/>
                    <a:pt x="65" y="641"/>
                    <a:pt x="65" y="641"/>
                  </a:cubicBezTo>
                  <a:cubicBezTo>
                    <a:pt x="120" y="641"/>
                    <a:pt x="164" y="597"/>
                    <a:pt x="164" y="542"/>
                  </a:cubicBezTo>
                  <a:cubicBezTo>
                    <a:pt x="165" y="116"/>
                    <a:pt x="165" y="116"/>
                    <a:pt x="165" y="116"/>
                  </a:cubicBezTo>
                  <a:cubicBezTo>
                    <a:pt x="165" y="52"/>
                    <a:pt x="217" y="0"/>
                    <a:pt x="281" y="0"/>
                  </a:cubicBezTo>
                  <a:cubicBezTo>
                    <a:pt x="1230" y="0"/>
                    <a:pt x="1230" y="0"/>
                    <a:pt x="1230" y="0"/>
                  </a:cubicBezTo>
                  <a:cubicBezTo>
                    <a:pt x="1230" y="16"/>
                    <a:pt x="1230" y="16"/>
                    <a:pt x="1230" y="16"/>
                  </a:cubicBezTo>
                  <a:cubicBezTo>
                    <a:pt x="281" y="16"/>
                    <a:pt x="281" y="16"/>
                    <a:pt x="281" y="16"/>
                  </a:cubicBezTo>
                  <a:cubicBezTo>
                    <a:pt x="226" y="16"/>
                    <a:pt x="181" y="61"/>
                    <a:pt x="181" y="116"/>
                  </a:cubicBezTo>
                  <a:cubicBezTo>
                    <a:pt x="180" y="542"/>
                    <a:pt x="180" y="542"/>
                    <a:pt x="180" y="542"/>
                  </a:cubicBezTo>
                  <a:cubicBezTo>
                    <a:pt x="180" y="606"/>
                    <a:pt x="129" y="657"/>
                    <a:pt x="65" y="657"/>
                  </a:cubicBez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67" name="Freeform 6">
              <a:extLst>
                <a:ext uri="{FF2B5EF4-FFF2-40B4-BE49-F238E27FC236}">
                  <a16:creationId xmlns:a16="http://schemas.microsoft.com/office/drawing/2014/main" id="{1B9FABDD-5352-4749-9805-755A90D89E38}"/>
                </a:ext>
              </a:extLst>
            </p:cNvPr>
            <p:cNvSpPr>
              <a:spLocks/>
            </p:cNvSpPr>
            <p:nvPr/>
          </p:nvSpPr>
          <p:spPr bwMode="auto">
            <a:xfrm>
              <a:off x="5084" y="800"/>
              <a:ext cx="17" cy="17"/>
            </a:xfrm>
            <a:custGeom>
              <a:avLst/>
              <a:gdLst>
                <a:gd name="T0" fmla="*/ 5 w 11"/>
                <a:gd name="T1" fmla="*/ 11 h 11"/>
                <a:gd name="T2" fmla="*/ 0 w 11"/>
                <a:gd name="T3" fmla="*/ 6 h 11"/>
                <a:gd name="T4" fmla="*/ 0 w 11"/>
                <a:gd name="T5" fmla="*/ 5 h 11"/>
                <a:gd name="T6" fmla="*/ 5 w 11"/>
                <a:gd name="T7" fmla="*/ 0 h 11"/>
                <a:gd name="T8" fmla="*/ 11 w 11"/>
                <a:gd name="T9" fmla="*/ 5 h 11"/>
                <a:gd name="T10" fmla="*/ 11 w 11"/>
                <a:gd name="T11" fmla="*/ 6 h 11"/>
                <a:gd name="T12" fmla="*/ 5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5" y="11"/>
                  </a:moveTo>
                  <a:cubicBezTo>
                    <a:pt x="2" y="11"/>
                    <a:pt x="0" y="9"/>
                    <a:pt x="0" y="6"/>
                  </a:cubicBezTo>
                  <a:cubicBezTo>
                    <a:pt x="0" y="5"/>
                    <a:pt x="0" y="5"/>
                    <a:pt x="0" y="5"/>
                  </a:cubicBezTo>
                  <a:cubicBezTo>
                    <a:pt x="0" y="2"/>
                    <a:pt x="2" y="0"/>
                    <a:pt x="5" y="0"/>
                  </a:cubicBezTo>
                  <a:cubicBezTo>
                    <a:pt x="8" y="0"/>
                    <a:pt x="11" y="2"/>
                    <a:pt x="11" y="5"/>
                  </a:cubicBezTo>
                  <a:cubicBezTo>
                    <a:pt x="11" y="6"/>
                    <a:pt x="11" y="6"/>
                    <a:pt x="11" y="6"/>
                  </a:cubicBezTo>
                  <a:cubicBezTo>
                    <a:pt x="11" y="9"/>
                    <a:pt x="8" y="11"/>
                    <a:pt x="5"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68" name="Freeform 7">
              <a:extLst>
                <a:ext uri="{FF2B5EF4-FFF2-40B4-BE49-F238E27FC236}">
                  <a16:creationId xmlns:a16="http://schemas.microsoft.com/office/drawing/2014/main" id="{9937EA2A-57B8-40A5-8D66-60D2075DF16A}"/>
                </a:ext>
              </a:extLst>
            </p:cNvPr>
            <p:cNvSpPr>
              <a:spLocks noEditPoints="1"/>
            </p:cNvSpPr>
            <p:nvPr/>
          </p:nvSpPr>
          <p:spPr bwMode="auto">
            <a:xfrm>
              <a:off x="5084" y="841"/>
              <a:ext cx="832" cy="400"/>
            </a:xfrm>
            <a:custGeom>
              <a:avLst/>
              <a:gdLst>
                <a:gd name="T0" fmla="*/ 532 w 538"/>
                <a:gd name="T1" fmla="*/ 248 h 258"/>
                <a:gd name="T2" fmla="*/ 505 w 538"/>
                <a:gd name="T3" fmla="*/ 258 h 258"/>
                <a:gd name="T4" fmla="*/ 505 w 538"/>
                <a:gd name="T5" fmla="*/ 248 h 258"/>
                <a:gd name="T6" fmla="*/ 476 w 538"/>
                <a:gd name="T7" fmla="*/ 258 h 258"/>
                <a:gd name="T8" fmla="*/ 483 w 538"/>
                <a:gd name="T9" fmla="*/ 253 h 258"/>
                <a:gd name="T10" fmla="*/ 443 w 538"/>
                <a:gd name="T11" fmla="*/ 253 h 258"/>
                <a:gd name="T12" fmla="*/ 449 w 538"/>
                <a:gd name="T13" fmla="*/ 258 h 258"/>
                <a:gd name="T14" fmla="*/ 420 w 538"/>
                <a:gd name="T15" fmla="*/ 248 h 258"/>
                <a:gd name="T16" fmla="*/ 394 w 538"/>
                <a:gd name="T17" fmla="*/ 258 h 258"/>
                <a:gd name="T18" fmla="*/ 394 w 538"/>
                <a:gd name="T19" fmla="*/ 248 h 258"/>
                <a:gd name="T20" fmla="*/ 364 w 538"/>
                <a:gd name="T21" fmla="*/ 258 h 258"/>
                <a:gd name="T22" fmla="*/ 371 w 538"/>
                <a:gd name="T23" fmla="*/ 253 h 258"/>
                <a:gd name="T24" fmla="*/ 331 w 538"/>
                <a:gd name="T25" fmla="*/ 253 h 258"/>
                <a:gd name="T26" fmla="*/ 338 w 538"/>
                <a:gd name="T27" fmla="*/ 258 h 258"/>
                <a:gd name="T28" fmla="*/ 308 w 538"/>
                <a:gd name="T29" fmla="*/ 248 h 258"/>
                <a:gd name="T30" fmla="*/ 282 w 538"/>
                <a:gd name="T31" fmla="*/ 258 h 258"/>
                <a:gd name="T32" fmla="*/ 282 w 538"/>
                <a:gd name="T33" fmla="*/ 248 h 258"/>
                <a:gd name="T34" fmla="*/ 253 w 538"/>
                <a:gd name="T35" fmla="*/ 258 h 258"/>
                <a:gd name="T36" fmla="*/ 259 w 538"/>
                <a:gd name="T37" fmla="*/ 253 h 258"/>
                <a:gd name="T38" fmla="*/ 219 w 538"/>
                <a:gd name="T39" fmla="*/ 253 h 258"/>
                <a:gd name="T40" fmla="*/ 226 w 538"/>
                <a:gd name="T41" fmla="*/ 258 h 258"/>
                <a:gd name="T42" fmla="*/ 197 w 538"/>
                <a:gd name="T43" fmla="*/ 248 h 258"/>
                <a:gd name="T44" fmla="*/ 170 w 538"/>
                <a:gd name="T45" fmla="*/ 258 h 258"/>
                <a:gd name="T46" fmla="*/ 170 w 538"/>
                <a:gd name="T47" fmla="*/ 248 h 258"/>
                <a:gd name="T48" fmla="*/ 141 w 538"/>
                <a:gd name="T49" fmla="*/ 258 h 258"/>
                <a:gd name="T50" fmla="*/ 148 w 538"/>
                <a:gd name="T51" fmla="*/ 253 h 258"/>
                <a:gd name="T52" fmla="*/ 108 w 538"/>
                <a:gd name="T53" fmla="*/ 253 h 258"/>
                <a:gd name="T54" fmla="*/ 87 w 538"/>
                <a:gd name="T55" fmla="*/ 254 h 258"/>
                <a:gd name="T56" fmla="*/ 87 w 538"/>
                <a:gd name="T57" fmla="*/ 243 h 258"/>
                <a:gd name="T58" fmla="*/ 61 w 538"/>
                <a:gd name="T59" fmla="*/ 243 h 258"/>
                <a:gd name="T60" fmla="*/ 63 w 538"/>
                <a:gd name="T61" fmla="*/ 232 h 258"/>
                <a:gd name="T62" fmla="*/ 39 w 538"/>
                <a:gd name="T63" fmla="*/ 226 h 258"/>
                <a:gd name="T64" fmla="*/ 42 w 538"/>
                <a:gd name="T65" fmla="*/ 216 h 258"/>
                <a:gd name="T66" fmla="*/ 22 w 538"/>
                <a:gd name="T67" fmla="*/ 204 h 258"/>
                <a:gd name="T68" fmla="*/ 26 w 538"/>
                <a:gd name="T69" fmla="*/ 195 h 258"/>
                <a:gd name="T70" fmla="*/ 10 w 538"/>
                <a:gd name="T71" fmla="*/ 179 h 258"/>
                <a:gd name="T72" fmla="*/ 15 w 538"/>
                <a:gd name="T73" fmla="*/ 171 h 258"/>
                <a:gd name="T74" fmla="*/ 5 w 538"/>
                <a:gd name="T75" fmla="*/ 152 h 258"/>
                <a:gd name="T76" fmla="*/ 5 w 538"/>
                <a:gd name="T77" fmla="*/ 140 h 258"/>
                <a:gd name="T78" fmla="*/ 5 w 538"/>
                <a:gd name="T79" fmla="*/ 152 h 258"/>
                <a:gd name="T80" fmla="*/ 5 w 538"/>
                <a:gd name="T81" fmla="*/ 112 h 258"/>
                <a:gd name="T82" fmla="*/ 5 w 538"/>
                <a:gd name="T83" fmla="*/ 96 h 258"/>
                <a:gd name="T84" fmla="*/ 11 w 538"/>
                <a:gd name="T85" fmla="*/ 89 h 258"/>
                <a:gd name="T86" fmla="*/ 0 w 538"/>
                <a:gd name="T87" fmla="*/ 62 h 258"/>
                <a:gd name="T88" fmla="*/ 11 w 538"/>
                <a:gd name="T89" fmla="*/ 62 h 258"/>
                <a:gd name="T90" fmla="*/ 0 w 538"/>
                <a:gd name="T91" fmla="*/ 33 h 258"/>
                <a:gd name="T92" fmla="*/ 5 w 538"/>
                <a:gd name="T93" fmla="*/ 40 h 258"/>
                <a:gd name="T94" fmla="*/ 5 w 538"/>
                <a:gd name="T9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8" h="258">
                  <a:moveTo>
                    <a:pt x="533" y="258"/>
                  </a:moveTo>
                  <a:cubicBezTo>
                    <a:pt x="532" y="258"/>
                    <a:pt x="532" y="258"/>
                    <a:pt x="532" y="258"/>
                  </a:cubicBezTo>
                  <a:cubicBezTo>
                    <a:pt x="529" y="258"/>
                    <a:pt x="526" y="256"/>
                    <a:pt x="526" y="253"/>
                  </a:cubicBezTo>
                  <a:cubicBezTo>
                    <a:pt x="526" y="250"/>
                    <a:pt x="529" y="248"/>
                    <a:pt x="532" y="248"/>
                  </a:cubicBezTo>
                  <a:cubicBezTo>
                    <a:pt x="533" y="248"/>
                    <a:pt x="533" y="248"/>
                    <a:pt x="533" y="248"/>
                  </a:cubicBezTo>
                  <a:cubicBezTo>
                    <a:pt x="536" y="248"/>
                    <a:pt x="538" y="250"/>
                    <a:pt x="538" y="253"/>
                  </a:cubicBezTo>
                  <a:cubicBezTo>
                    <a:pt x="538" y="256"/>
                    <a:pt x="536" y="258"/>
                    <a:pt x="533" y="258"/>
                  </a:cubicBezTo>
                  <a:close/>
                  <a:moveTo>
                    <a:pt x="505" y="258"/>
                  </a:moveTo>
                  <a:cubicBezTo>
                    <a:pt x="504" y="258"/>
                    <a:pt x="504" y="258"/>
                    <a:pt x="504" y="258"/>
                  </a:cubicBezTo>
                  <a:cubicBezTo>
                    <a:pt x="501" y="258"/>
                    <a:pt x="499" y="256"/>
                    <a:pt x="499" y="253"/>
                  </a:cubicBezTo>
                  <a:cubicBezTo>
                    <a:pt x="499" y="250"/>
                    <a:pt x="501" y="248"/>
                    <a:pt x="504" y="248"/>
                  </a:cubicBezTo>
                  <a:cubicBezTo>
                    <a:pt x="505" y="248"/>
                    <a:pt x="505" y="248"/>
                    <a:pt x="505" y="248"/>
                  </a:cubicBezTo>
                  <a:cubicBezTo>
                    <a:pt x="508" y="248"/>
                    <a:pt x="511" y="250"/>
                    <a:pt x="511" y="253"/>
                  </a:cubicBezTo>
                  <a:cubicBezTo>
                    <a:pt x="511" y="256"/>
                    <a:pt x="508" y="258"/>
                    <a:pt x="505" y="258"/>
                  </a:cubicBezTo>
                  <a:close/>
                  <a:moveTo>
                    <a:pt x="477" y="258"/>
                  </a:moveTo>
                  <a:cubicBezTo>
                    <a:pt x="476" y="258"/>
                    <a:pt x="476" y="258"/>
                    <a:pt x="476" y="258"/>
                  </a:cubicBezTo>
                  <a:cubicBezTo>
                    <a:pt x="473" y="258"/>
                    <a:pt x="471" y="256"/>
                    <a:pt x="471" y="253"/>
                  </a:cubicBezTo>
                  <a:cubicBezTo>
                    <a:pt x="471" y="250"/>
                    <a:pt x="473" y="248"/>
                    <a:pt x="476" y="248"/>
                  </a:cubicBezTo>
                  <a:cubicBezTo>
                    <a:pt x="477" y="248"/>
                    <a:pt x="477" y="248"/>
                    <a:pt x="477" y="248"/>
                  </a:cubicBezTo>
                  <a:cubicBezTo>
                    <a:pt x="480" y="248"/>
                    <a:pt x="483" y="250"/>
                    <a:pt x="483" y="253"/>
                  </a:cubicBezTo>
                  <a:cubicBezTo>
                    <a:pt x="483" y="256"/>
                    <a:pt x="480" y="258"/>
                    <a:pt x="477" y="258"/>
                  </a:cubicBezTo>
                  <a:close/>
                  <a:moveTo>
                    <a:pt x="449" y="258"/>
                  </a:moveTo>
                  <a:cubicBezTo>
                    <a:pt x="448" y="258"/>
                    <a:pt x="448" y="258"/>
                    <a:pt x="448" y="258"/>
                  </a:cubicBezTo>
                  <a:cubicBezTo>
                    <a:pt x="445" y="258"/>
                    <a:pt x="443" y="256"/>
                    <a:pt x="443" y="253"/>
                  </a:cubicBezTo>
                  <a:cubicBezTo>
                    <a:pt x="443" y="250"/>
                    <a:pt x="445" y="248"/>
                    <a:pt x="448" y="248"/>
                  </a:cubicBezTo>
                  <a:cubicBezTo>
                    <a:pt x="449" y="248"/>
                    <a:pt x="449" y="248"/>
                    <a:pt x="449" y="248"/>
                  </a:cubicBezTo>
                  <a:cubicBezTo>
                    <a:pt x="452" y="248"/>
                    <a:pt x="455" y="250"/>
                    <a:pt x="455" y="253"/>
                  </a:cubicBezTo>
                  <a:cubicBezTo>
                    <a:pt x="455" y="256"/>
                    <a:pt x="452" y="258"/>
                    <a:pt x="449" y="258"/>
                  </a:cubicBezTo>
                  <a:close/>
                  <a:moveTo>
                    <a:pt x="421" y="258"/>
                  </a:moveTo>
                  <a:cubicBezTo>
                    <a:pt x="420" y="258"/>
                    <a:pt x="420" y="258"/>
                    <a:pt x="420" y="258"/>
                  </a:cubicBezTo>
                  <a:cubicBezTo>
                    <a:pt x="417" y="258"/>
                    <a:pt x="415" y="256"/>
                    <a:pt x="415" y="253"/>
                  </a:cubicBezTo>
                  <a:cubicBezTo>
                    <a:pt x="415" y="250"/>
                    <a:pt x="417" y="248"/>
                    <a:pt x="420" y="248"/>
                  </a:cubicBezTo>
                  <a:cubicBezTo>
                    <a:pt x="421" y="248"/>
                    <a:pt x="421" y="248"/>
                    <a:pt x="421" y="248"/>
                  </a:cubicBezTo>
                  <a:cubicBezTo>
                    <a:pt x="424" y="248"/>
                    <a:pt x="427" y="250"/>
                    <a:pt x="427" y="253"/>
                  </a:cubicBezTo>
                  <a:cubicBezTo>
                    <a:pt x="427" y="256"/>
                    <a:pt x="424" y="258"/>
                    <a:pt x="421" y="258"/>
                  </a:cubicBezTo>
                  <a:close/>
                  <a:moveTo>
                    <a:pt x="394" y="258"/>
                  </a:moveTo>
                  <a:cubicBezTo>
                    <a:pt x="392" y="258"/>
                    <a:pt x="392" y="258"/>
                    <a:pt x="392" y="258"/>
                  </a:cubicBezTo>
                  <a:cubicBezTo>
                    <a:pt x="389" y="258"/>
                    <a:pt x="387" y="256"/>
                    <a:pt x="387" y="253"/>
                  </a:cubicBezTo>
                  <a:cubicBezTo>
                    <a:pt x="387" y="250"/>
                    <a:pt x="389" y="248"/>
                    <a:pt x="392" y="248"/>
                  </a:cubicBezTo>
                  <a:cubicBezTo>
                    <a:pt x="394" y="248"/>
                    <a:pt x="394" y="248"/>
                    <a:pt x="394" y="248"/>
                  </a:cubicBezTo>
                  <a:cubicBezTo>
                    <a:pt x="396" y="248"/>
                    <a:pt x="399" y="250"/>
                    <a:pt x="399" y="253"/>
                  </a:cubicBezTo>
                  <a:cubicBezTo>
                    <a:pt x="399" y="256"/>
                    <a:pt x="396" y="258"/>
                    <a:pt x="394" y="258"/>
                  </a:cubicBezTo>
                  <a:close/>
                  <a:moveTo>
                    <a:pt x="366" y="258"/>
                  </a:moveTo>
                  <a:cubicBezTo>
                    <a:pt x="364" y="258"/>
                    <a:pt x="364" y="258"/>
                    <a:pt x="364" y="258"/>
                  </a:cubicBezTo>
                  <a:cubicBezTo>
                    <a:pt x="361" y="258"/>
                    <a:pt x="359" y="256"/>
                    <a:pt x="359" y="253"/>
                  </a:cubicBezTo>
                  <a:cubicBezTo>
                    <a:pt x="359" y="250"/>
                    <a:pt x="361" y="248"/>
                    <a:pt x="364" y="248"/>
                  </a:cubicBezTo>
                  <a:cubicBezTo>
                    <a:pt x="366" y="248"/>
                    <a:pt x="366" y="248"/>
                    <a:pt x="366" y="248"/>
                  </a:cubicBezTo>
                  <a:cubicBezTo>
                    <a:pt x="369" y="248"/>
                    <a:pt x="371" y="250"/>
                    <a:pt x="371" y="253"/>
                  </a:cubicBezTo>
                  <a:cubicBezTo>
                    <a:pt x="371" y="256"/>
                    <a:pt x="369" y="258"/>
                    <a:pt x="366" y="258"/>
                  </a:cubicBezTo>
                  <a:close/>
                  <a:moveTo>
                    <a:pt x="338" y="258"/>
                  </a:moveTo>
                  <a:cubicBezTo>
                    <a:pt x="336" y="258"/>
                    <a:pt x="336" y="258"/>
                    <a:pt x="336" y="258"/>
                  </a:cubicBezTo>
                  <a:cubicBezTo>
                    <a:pt x="333" y="258"/>
                    <a:pt x="331" y="256"/>
                    <a:pt x="331" y="253"/>
                  </a:cubicBezTo>
                  <a:cubicBezTo>
                    <a:pt x="331" y="250"/>
                    <a:pt x="333" y="248"/>
                    <a:pt x="336" y="248"/>
                  </a:cubicBezTo>
                  <a:cubicBezTo>
                    <a:pt x="338" y="248"/>
                    <a:pt x="338" y="248"/>
                    <a:pt x="338" y="248"/>
                  </a:cubicBezTo>
                  <a:cubicBezTo>
                    <a:pt x="341" y="248"/>
                    <a:pt x="343" y="250"/>
                    <a:pt x="343" y="253"/>
                  </a:cubicBezTo>
                  <a:cubicBezTo>
                    <a:pt x="343" y="256"/>
                    <a:pt x="341" y="258"/>
                    <a:pt x="338" y="258"/>
                  </a:cubicBezTo>
                  <a:close/>
                  <a:moveTo>
                    <a:pt x="310" y="258"/>
                  </a:moveTo>
                  <a:cubicBezTo>
                    <a:pt x="308" y="258"/>
                    <a:pt x="308" y="258"/>
                    <a:pt x="308" y="258"/>
                  </a:cubicBezTo>
                  <a:cubicBezTo>
                    <a:pt x="306" y="258"/>
                    <a:pt x="303" y="256"/>
                    <a:pt x="303" y="253"/>
                  </a:cubicBezTo>
                  <a:cubicBezTo>
                    <a:pt x="303" y="250"/>
                    <a:pt x="306" y="248"/>
                    <a:pt x="308" y="248"/>
                  </a:cubicBezTo>
                  <a:cubicBezTo>
                    <a:pt x="310" y="248"/>
                    <a:pt x="310" y="248"/>
                    <a:pt x="310" y="248"/>
                  </a:cubicBezTo>
                  <a:cubicBezTo>
                    <a:pt x="313" y="248"/>
                    <a:pt x="315" y="250"/>
                    <a:pt x="315" y="253"/>
                  </a:cubicBezTo>
                  <a:cubicBezTo>
                    <a:pt x="315" y="256"/>
                    <a:pt x="313" y="258"/>
                    <a:pt x="310" y="258"/>
                  </a:cubicBezTo>
                  <a:close/>
                  <a:moveTo>
                    <a:pt x="282" y="258"/>
                  </a:moveTo>
                  <a:cubicBezTo>
                    <a:pt x="281" y="258"/>
                    <a:pt x="281" y="258"/>
                    <a:pt x="281" y="258"/>
                  </a:cubicBezTo>
                  <a:cubicBezTo>
                    <a:pt x="278" y="258"/>
                    <a:pt x="275" y="256"/>
                    <a:pt x="275" y="253"/>
                  </a:cubicBezTo>
                  <a:cubicBezTo>
                    <a:pt x="275" y="250"/>
                    <a:pt x="278" y="248"/>
                    <a:pt x="281" y="248"/>
                  </a:cubicBezTo>
                  <a:cubicBezTo>
                    <a:pt x="282" y="248"/>
                    <a:pt x="282" y="248"/>
                    <a:pt x="282" y="248"/>
                  </a:cubicBezTo>
                  <a:cubicBezTo>
                    <a:pt x="285" y="248"/>
                    <a:pt x="287" y="250"/>
                    <a:pt x="287" y="253"/>
                  </a:cubicBezTo>
                  <a:cubicBezTo>
                    <a:pt x="287" y="256"/>
                    <a:pt x="285" y="258"/>
                    <a:pt x="282" y="258"/>
                  </a:cubicBezTo>
                  <a:close/>
                  <a:moveTo>
                    <a:pt x="254" y="258"/>
                  </a:moveTo>
                  <a:cubicBezTo>
                    <a:pt x="253" y="258"/>
                    <a:pt x="253" y="258"/>
                    <a:pt x="253" y="258"/>
                  </a:cubicBezTo>
                  <a:cubicBezTo>
                    <a:pt x="250" y="258"/>
                    <a:pt x="247" y="256"/>
                    <a:pt x="247" y="253"/>
                  </a:cubicBezTo>
                  <a:cubicBezTo>
                    <a:pt x="247" y="250"/>
                    <a:pt x="250" y="248"/>
                    <a:pt x="253" y="248"/>
                  </a:cubicBezTo>
                  <a:cubicBezTo>
                    <a:pt x="254" y="248"/>
                    <a:pt x="254" y="248"/>
                    <a:pt x="254" y="248"/>
                  </a:cubicBezTo>
                  <a:cubicBezTo>
                    <a:pt x="257" y="248"/>
                    <a:pt x="259" y="250"/>
                    <a:pt x="259" y="253"/>
                  </a:cubicBezTo>
                  <a:cubicBezTo>
                    <a:pt x="259" y="256"/>
                    <a:pt x="257" y="258"/>
                    <a:pt x="254" y="258"/>
                  </a:cubicBezTo>
                  <a:close/>
                  <a:moveTo>
                    <a:pt x="226" y="258"/>
                  </a:moveTo>
                  <a:cubicBezTo>
                    <a:pt x="225" y="258"/>
                    <a:pt x="225" y="258"/>
                    <a:pt x="225" y="258"/>
                  </a:cubicBezTo>
                  <a:cubicBezTo>
                    <a:pt x="222" y="258"/>
                    <a:pt x="219" y="256"/>
                    <a:pt x="219" y="253"/>
                  </a:cubicBezTo>
                  <a:cubicBezTo>
                    <a:pt x="219" y="250"/>
                    <a:pt x="222" y="248"/>
                    <a:pt x="225" y="248"/>
                  </a:cubicBezTo>
                  <a:cubicBezTo>
                    <a:pt x="226" y="248"/>
                    <a:pt x="226" y="248"/>
                    <a:pt x="226" y="248"/>
                  </a:cubicBezTo>
                  <a:cubicBezTo>
                    <a:pt x="229" y="248"/>
                    <a:pt x="231" y="250"/>
                    <a:pt x="231" y="253"/>
                  </a:cubicBezTo>
                  <a:cubicBezTo>
                    <a:pt x="231" y="256"/>
                    <a:pt x="229" y="258"/>
                    <a:pt x="226" y="258"/>
                  </a:cubicBezTo>
                  <a:close/>
                  <a:moveTo>
                    <a:pt x="198" y="258"/>
                  </a:moveTo>
                  <a:cubicBezTo>
                    <a:pt x="197" y="258"/>
                    <a:pt x="197" y="258"/>
                    <a:pt x="197" y="258"/>
                  </a:cubicBezTo>
                  <a:cubicBezTo>
                    <a:pt x="194" y="258"/>
                    <a:pt x="191" y="256"/>
                    <a:pt x="191" y="253"/>
                  </a:cubicBezTo>
                  <a:cubicBezTo>
                    <a:pt x="191" y="250"/>
                    <a:pt x="194" y="248"/>
                    <a:pt x="197" y="248"/>
                  </a:cubicBezTo>
                  <a:cubicBezTo>
                    <a:pt x="198" y="248"/>
                    <a:pt x="198" y="248"/>
                    <a:pt x="198" y="248"/>
                  </a:cubicBezTo>
                  <a:cubicBezTo>
                    <a:pt x="201" y="248"/>
                    <a:pt x="203" y="250"/>
                    <a:pt x="203" y="253"/>
                  </a:cubicBezTo>
                  <a:cubicBezTo>
                    <a:pt x="203" y="256"/>
                    <a:pt x="201" y="258"/>
                    <a:pt x="198" y="258"/>
                  </a:cubicBezTo>
                  <a:close/>
                  <a:moveTo>
                    <a:pt x="170" y="258"/>
                  </a:moveTo>
                  <a:cubicBezTo>
                    <a:pt x="169" y="258"/>
                    <a:pt x="169" y="258"/>
                    <a:pt x="169" y="258"/>
                  </a:cubicBezTo>
                  <a:cubicBezTo>
                    <a:pt x="166" y="258"/>
                    <a:pt x="164" y="256"/>
                    <a:pt x="164" y="253"/>
                  </a:cubicBezTo>
                  <a:cubicBezTo>
                    <a:pt x="164" y="250"/>
                    <a:pt x="166" y="248"/>
                    <a:pt x="169" y="248"/>
                  </a:cubicBezTo>
                  <a:cubicBezTo>
                    <a:pt x="170" y="248"/>
                    <a:pt x="170" y="248"/>
                    <a:pt x="170" y="248"/>
                  </a:cubicBezTo>
                  <a:cubicBezTo>
                    <a:pt x="173" y="248"/>
                    <a:pt x="176" y="250"/>
                    <a:pt x="176" y="253"/>
                  </a:cubicBezTo>
                  <a:cubicBezTo>
                    <a:pt x="176" y="256"/>
                    <a:pt x="173" y="258"/>
                    <a:pt x="170" y="258"/>
                  </a:cubicBezTo>
                  <a:close/>
                  <a:moveTo>
                    <a:pt x="142" y="258"/>
                  </a:moveTo>
                  <a:cubicBezTo>
                    <a:pt x="141" y="258"/>
                    <a:pt x="141" y="258"/>
                    <a:pt x="141" y="258"/>
                  </a:cubicBezTo>
                  <a:cubicBezTo>
                    <a:pt x="138" y="258"/>
                    <a:pt x="136" y="256"/>
                    <a:pt x="136" y="253"/>
                  </a:cubicBezTo>
                  <a:cubicBezTo>
                    <a:pt x="136" y="250"/>
                    <a:pt x="138" y="248"/>
                    <a:pt x="141" y="248"/>
                  </a:cubicBezTo>
                  <a:cubicBezTo>
                    <a:pt x="142" y="248"/>
                    <a:pt x="142" y="248"/>
                    <a:pt x="142" y="248"/>
                  </a:cubicBezTo>
                  <a:cubicBezTo>
                    <a:pt x="145" y="248"/>
                    <a:pt x="148" y="250"/>
                    <a:pt x="148" y="253"/>
                  </a:cubicBezTo>
                  <a:cubicBezTo>
                    <a:pt x="148" y="256"/>
                    <a:pt x="145" y="258"/>
                    <a:pt x="142" y="258"/>
                  </a:cubicBezTo>
                  <a:close/>
                  <a:moveTo>
                    <a:pt x="114" y="258"/>
                  </a:moveTo>
                  <a:cubicBezTo>
                    <a:pt x="113" y="258"/>
                    <a:pt x="113" y="258"/>
                    <a:pt x="113" y="258"/>
                  </a:cubicBezTo>
                  <a:cubicBezTo>
                    <a:pt x="110" y="258"/>
                    <a:pt x="108" y="256"/>
                    <a:pt x="108" y="253"/>
                  </a:cubicBezTo>
                  <a:cubicBezTo>
                    <a:pt x="108" y="250"/>
                    <a:pt x="110" y="247"/>
                    <a:pt x="113" y="247"/>
                  </a:cubicBezTo>
                  <a:cubicBezTo>
                    <a:pt x="115" y="248"/>
                    <a:pt x="115" y="248"/>
                    <a:pt x="115" y="248"/>
                  </a:cubicBezTo>
                  <a:lnTo>
                    <a:pt x="114" y="258"/>
                  </a:lnTo>
                  <a:close/>
                  <a:moveTo>
                    <a:pt x="87" y="254"/>
                  </a:moveTo>
                  <a:cubicBezTo>
                    <a:pt x="86" y="254"/>
                    <a:pt x="86" y="254"/>
                    <a:pt x="85" y="254"/>
                  </a:cubicBezTo>
                  <a:cubicBezTo>
                    <a:pt x="84" y="253"/>
                    <a:pt x="84" y="253"/>
                    <a:pt x="84" y="253"/>
                  </a:cubicBezTo>
                  <a:cubicBezTo>
                    <a:pt x="81" y="252"/>
                    <a:pt x="80" y="250"/>
                    <a:pt x="80" y="247"/>
                  </a:cubicBezTo>
                  <a:cubicBezTo>
                    <a:pt x="81" y="244"/>
                    <a:pt x="84" y="242"/>
                    <a:pt x="87" y="243"/>
                  </a:cubicBezTo>
                  <a:cubicBezTo>
                    <a:pt x="88" y="243"/>
                    <a:pt x="88" y="243"/>
                    <a:pt x="88" y="243"/>
                  </a:cubicBezTo>
                  <a:cubicBezTo>
                    <a:pt x="91" y="244"/>
                    <a:pt x="93" y="247"/>
                    <a:pt x="92" y="250"/>
                  </a:cubicBezTo>
                  <a:cubicBezTo>
                    <a:pt x="91" y="252"/>
                    <a:pt x="89" y="254"/>
                    <a:pt x="87" y="254"/>
                  </a:cubicBezTo>
                  <a:close/>
                  <a:moveTo>
                    <a:pt x="61" y="243"/>
                  </a:moveTo>
                  <a:cubicBezTo>
                    <a:pt x="60" y="243"/>
                    <a:pt x="59" y="243"/>
                    <a:pt x="59" y="242"/>
                  </a:cubicBezTo>
                  <a:cubicBezTo>
                    <a:pt x="57" y="242"/>
                    <a:pt x="57" y="242"/>
                    <a:pt x="57" y="242"/>
                  </a:cubicBezTo>
                  <a:cubicBezTo>
                    <a:pt x="55" y="240"/>
                    <a:pt x="54" y="237"/>
                    <a:pt x="56" y="234"/>
                  </a:cubicBezTo>
                  <a:cubicBezTo>
                    <a:pt x="57" y="232"/>
                    <a:pt x="60" y="231"/>
                    <a:pt x="63" y="232"/>
                  </a:cubicBezTo>
                  <a:cubicBezTo>
                    <a:pt x="64" y="233"/>
                    <a:pt x="64" y="233"/>
                    <a:pt x="64" y="233"/>
                  </a:cubicBezTo>
                  <a:cubicBezTo>
                    <a:pt x="67" y="235"/>
                    <a:pt x="67" y="238"/>
                    <a:pt x="66" y="240"/>
                  </a:cubicBezTo>
                  <a:cubicBezTo>
                    <a:pt x="65" y="242"/>
                    <a:pt x="63" y="243"/>
                    <a:pt x="61" y="243"/>
                  </a:cubicBezTo>
                  <a:close/>
                  <a:moveTo>
                    <a:pt x="39" y="226"/>
                  </a:moveTo>
                  <a:cubicBezTo>
                    <a:pt x="38" y="226"/>
                    <a:pt x="36" y="226"/>
                    <a:pt x="35" y="225"/>
                  </a:cubicBezTo>
                  <a:cubicBezTo>
                    <a:pt x="34" y="224"/>
                    <a:pt x="34" y="224"/>
                    <a:pt x="34" y="224"/>
                  </a:cubicBezTo>
                  <a:cubicBezTo>
                    <a:pt x="32" y="221"/>
                    <a:pt x="32" y="218"/>
                    <a:pt x="34" y="216"/>
                  </a:cubicBezTo>
                  <a:cubicBezTo>
                    <a:pt x="37" y="214"/>
                    <a:pt x="40" y="214"/>
                    <a:pt x="42" y="216"/>
                  </a:cubicBezTo>
                  <a:cubicBezTo>
                    <a:pt x="43" y="217"/>
                    <a:pt x="43" y="217"/>
                    <a:pt x="43" y="217"/>
                  </a:cubicBezTo>
                  <a:cubicBezTo>
                    <a:pt x="45" y="219"/>
                    <a:pt x="45" y="222"/>
                    <a:pt x="43" y="224"/>
                  </a:cubicBezTo>
                  <a:cubicBezTo>
                    <a:pt x="42" y="226"/>
                    <a:pt x="41" y="226"/>
                    <a:pt x="39" y="226"/>
                  </a:cubicBezTo>
                  <a:close/>
                  <a:moveTo>
                    <a:pt x="22" y="204"/>
                  </a:moveTo>
                  <a:cubicBezTo>
                    <a:pt x="20" y="204"/>
                    <a:pt x="18" y="203"/>
                    <a:pt x="17" y="202"/>
                  </a:cubicBezTo>
                  <a:cubicBezTo>
                    <a:pt x="17" y="201"/>
                    <a:pt x="17" y="201"/>
                    <a:pt x="17" y="201"/>
                  </a:cubicBezTo>
                  <a:cubicBezTo>
                    <a:pt x="15" y="198"/>
                    <a:pt x="16" y="195"/>
                    <a:pt x="18" y="193"/>
                  </a:cubicBezTo>
                  <a:cubicBezTo>
                    <a:pt x="21" y="192"/>
                    <a:pt x="24" y="193"/>
                    <a:pt x="26" y="195"/>
                  </a:cubicBezTo>
                  <a:cubicBezTo>
                    <a:pt x="26" y="196"/>
                    <a:pt x="26" y="196"/>
                    <a:pt x="26" y="196"/>
                  </a:cubicBezTo>
                  <a:cubicBezTo>
                    <a:pt x="28" y="199"/>
                    <a:pt x="27" y="202"/>
                    <a:pt x="25" y="204"/>
                  </a:cubicBezTo>
                  <a:cubicBezTo>
                    <a:pt x="24" y="204"/>
                    <a:pt x="23" y="204"/>
                    <a:pt x="22" y="204"/>
                  </a:cubicBezTo>
                  <a:close/>
                  <a:moveTo>
                    <a:pt x="10" y="179"/>
                  </a:moveTo>
                  <a:cubicBezTo>
                    <a:pt x="8" y="179"/>
                    <a:pt x="6" y="177"/>
                    <a:pt x="5" y="175"/>
                  </a:cubicBezTo>
                  <a:cubicBezTo>
                    <a:pt x="5" y="174"/>
                    <a:pt x="5" y="174"/>
                    <a:pt x="5" y="174"/>
                  </a:cubicBezTo>
                  <a:cubicBezTo>
                    <a:pt x="4" y="171"/>
                    <a:pt x="6" y="168"/>
                    <a:pt x="8" y="167"/>
                  </a:cubicBezTo>
                  <a:cubicBezTo>
                    <a:pt x="11" y="166"/>
                    <a:pt x="14" y="168"/>
                    <a:pt x="15" y="171"/>
                  </a:cubicBezTo>
                  <a:cubicBezTo>
                    <a:pt x="15" y="172"/>
                    <a:pt x="15" y="172"/>
                    <a:pt x="15" y="172"/>
                  </a:cubicBezTo>
                  <a:cubicBezTo>
                    <a:pt x="16" y="175"/>
                    <a:pt x="15" y="178"/>
                    <a:pt x="12" y="179"/>
                  </a:cubicBezTo>
                  <a:cubicBezTo>
                    <a:pt x="11" y="179"/>
                    <a:pt x="11" y="179"/>
                    <a:pt x="10" y="179"/>
                  </a:cubicBezTo>
                  <a:close/>
                  <a:moveTo>
                    <a:pt x="5" y="152"/>
                  </a:moveTo>
                  <a:cubicBezTo>
                    <a:pt x="3" y="152"/>
                    <a:pt x="0" y="149"/>
                    <a:pt x="0" y="146"/>
                  </a:cubicBezTo>
                  <a:cubicBezTo>
                    <a:pt x="0" y="145"/>
                    <a:pt x="0" y="145"/>
                    <a:pt x="0" y="145"/>
                  </a:cubicBezTo>
                  <a:cubicBezTo>
                    <a:pt x="0" y="142"/>
                    <a:pt x="2" y="140"/>
                    <a:pt x="5" y="140"/>
                  </a:cubicBezTo>
                  <a:cubicBezTo>
                    <a:pt x="5" y="140"/>
                    <a:pt x="5" y="140"/>
                    <a:pt x="5" y="140"/>
                  </a:cubicBezTo>
                  <a:cubicBezTo>
                    <a:pt x="8" y="140"/>
                    <a:pt x="11" y="142"/>
                    <a:pt x="11" y="145"/>
                  </a:cubicBezTo>
                  <a:cubicBezTo>
                    <a:pt x="11" y="146"/>
                    <a:pt x="11" y="146"/>
                    <a:pt x="11" y="146"/>
                  </a:cubicBezTo>
                  <a:cubicBezTo>
                    <a:pt x="11" y="149"/>
                    <a:pt x="9" y="151"/>
                    <a:pt x="6" y="152"/>
                  </a:cubicBezTo>
                  <a:cubicBezTo>
                    <a:pt x="6" y="152"/>
                    <a:pt x="6" y="152"/>
                    <a:pt x="5" y="152"/>
                  </a:cubicBezTo>
                  <a:close/>
                  <a:moveTo>
                    <a:pt x="5" y="124"/>
                  </a:moveTo>
                  <a:cubicBezTo>
                    <a:pt x="2" y="124"/>
                    <a:pt x="0" y="121"/>
                    <a:pt x="0" y="118"/>
                  </a:cubicBezTo>
                  <a:cubicBezTo>
                    <a:pt x="0" y="117"/>
                    <a:pt x="0" y="117"/>
                    <a:pt x="0" y="117"/>
                  </a:cubicBezTo>
                  <a:cubicBezTo>
                    <a:pt x="0" y="114"/>
                    <a:pt x="2" y="112"/>
                    <a:pt x="5" y="112"/>
                  </a:cubicBezTo>
                  <a:cubicBezTo>
                    <a:pt x="8" y="112"/>
                    <a:pt x="11" y="114"/>
                    <a:pt x="11" y="117"/>
                  </a:cubicBezTo>
                  <a:cubicBezTo>
                    <a:pt x="11" y="118"/>
                    <a:pt x="11" y="118"/>
                    <a:pt x="11" y="118"/>
                  </a:cubicBezTo>
                  <a:cubicBezTo>
                    <a:pt x="11" y="121"/>
                    <a:pt x="8" y="124"/>
                    <a:pt x="5" y="124"/>
                  </a:cubicBezTo>
                  <a:close/>
                  <a:moveTo>
                    <a:pt x="5" y="96"/>
                  </a:moveTo>
                  <a:cubicBezTo>
                    <a:pt x="2" y="96"/>
                    <a:pt x="0" y="93"/>
                    <a:pt x="0" y="90"/>
                  </a:cubicBezTo>
                  <a:cubicBezTo>
                    <a:pt x="0" y="89"/>
                    <a:pt x="0" y="89"/>
                    <a:pt x="0" y="89"/>
                  </a:cubicBezTo>
                  <a:cubicBezTo>
                    <a:pt x="0" y="86"/>
                    <a:pt x="2" y="84"/>
                    <a:pt x="5" y="84"/>
                  </a:cubicBezTo>
                  <a:cubicBezTo>
                    <a:pt x="8" y="84"/>
                    <a:pt x="11" y="86"/>
                    <a:pt x="11" y="89"/>
                  </a:cubicBezTo>
                  <a:cubicBezTo>
                    <a:pt x="11" y="90"/>
                    <a:pt x="11" y="90"/>
                    <a:pt x="11" y="90"/>
                  </a:cubicBezTo>
                  <a:cubicBezTo>
                    <a:pt x="11" y="93"/>
                    <a:pt x="8" y="96"/>
                    <a:pt x="5" y="96"/>
                  </a:cubicBezTo>
                  <a:close/>
                  <a:moveTo>
                    <a:pt x="5" y="68"/>
                  </a:moveTo>
                  <a:cubicBezTo>
                    <a:pt x="2" y="68"/>
                    <a:pt x="0" y="65"/>
                    <a:pt x="0" y="62"/>
                  </a:cubicBezTo>
                  <a:cubicBezTo>
                    <a:pt x="0" y="61"/>
                    <a:pt x="0" y="61"/>
                    <a:pt x="0" y="61"/>
                  </a:cubicBezTo>
                  <a:cubicBezTo>
                    <a:pt x="0" y="58"/>
                    <a:pt x="2" y="56"/>
                    <a:pt x="5" y="56"/>
                  </a:cubicBezTo>
                  <a:cubicBezTo>
                    <a:pt x="8" y="56"/>
                    <a:pt x="11" y="58"/>
                    <a:pt x="11" y="61"/>
                  </a:cubicBezTo>
                  <a:cubicBezTo>
                    <a:pt x="11" y="62"/>
                    <a:pt x="11" y="62"/>
                    <a:pt x="11" y="62"/>
                  </a:cubicBezTo>
                  <a:cubicBezTo>
                    <a:pt x="11" y="65"/>
                    <a:pt x="8" y="68"/>
                    <a:pt x="5" y="68"/>
                  </a:cubicBezTo>
                  <a:close/>
                  <a:moveTo>
                    <a:pt x="5" y="40"/>
                  </a:moveTo>
                  <a:cubicBezTo>
                    <a:pt x="2" y="40"/>
                    <a:pt x="0" y="37"/>
                    <a:pt x="0" y="35"/>
                  </a:cubicBezTo>
                  <a:cubicBezTo>
                    <a:pt x="0" y="33"/>
                    <a:pt x="0" y="33"/>
                    <a:pt x="0" y="33"/>
                  </a:cubicBezTo>
                  <a:cubicBezTo>
                    <a:pt x="0" y="30"/>
                    <a:pt x="2" y="28"/>
                    <a:pt x="5" y="28"/>
                  </a:cubicBezTo>
                  <a:cubicBezTo>
                    <a:pt x="8" y="28"/>
                    <a:pt x="11" y="30"/>
                    <a:pt x="11" y="33"/>
                  </a:cubicBezTo>
                  <a:cubicBezTo>
                    <a:pt x="11" y="35"/>
                    <a:pt x="11" y="35"/>
                    <a:pt x="11" y="35"/>
                  </a:cubicBezTo>
                  <a:cubicBezTo>
                    <a:pt x="11" y="37"/>
                    <a:pt x="8" y="40"/>
                    <a:pt x="5" y="40"/>
                  </a:cubicBezTo>
                  <a:close/>
                  <a:moveTo>
                    <a:pt x="5" y="12"/>
                  </a:moveTo>
                  <a:cubicBezTo>
                    <a:pt x="2" y="12"/>
                    <a:pt x="0" y="10"/>
                    <a:pt x="0" y="7"/>
                  </a:cubicBezTo>
                  <a:cubicBezTo>
                    <a:pt x="0" y="5"/>
                    <a:pt x="0" y="5"/>
                    <a:pt x="0" y="5"/>
                  </a:cubicBezTo>
                  <a:cubicBezTo>
                    <a:pt x="0" y="2"/>
                    <a:pt x="2" y="0"/>
                    <a:pt x="5" y="0"/>
                  </a:cubicBezTo>
                  <a:cubicBezTo>
                    <a:pt x="8" y="0"/>
                    <a:pt x="11" y="2"/>
                    <a:pt x="11" y="5"/>
                  </a:cubicBezTo>
                  <a:cubicBezTo>
                    <a:pt x="11" y="7"/>
                    <a:pt x="11" y="7"/>
                    <a:pt x="11" y="7"/>
                  </a:cubicBezTo>
                  <a:cubicBezTo>
                    <a:pt x="11" y="10"/>
                    <a:pt x="8" y="12"/>
                    <a:pt x="5" y="12"/>
                  </a:cubicBezTo>
                  <a:close/>
                </a:path>
              </a:pathLst>
            </a:custGeom>
            <a:solidFill>
              <a:srgbClr val="D8D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69" name="Freeform 8">
              <a:extLst>
                <a:ext uri="{FF2B5EF4-FFF2-40B4-BE49-F238E27FC236}">
                  <a16:creationId xmlns:a16="http://schemas.microsoft.com/office/drawing/2014/main" id="{BFB362EC-6F8D-4573-AA47-9EC36EB780F4}"/>
                </a:ext>
              </a:extLst>
            </p:cNvPr>
            <p:cNvSpPr>
              <a:spLocks/>
            </p:cNvSpPr>
            <p:nvPr/>
          </p:nvSpPr>
          <p:spPr bwMode="auto">
            <a:xfrm>
              <a:off x="5941" y="1225"/>
              <a:ext cx="18" cy="16"/>
            </a:xfrm>
            <a:custGeom>
              <a:avLst/>
              <a:gdLst>
                <a:gd name="T0" fmla="*/ 6 w 12"/>
                <a:gd name="T1" fmla="*/ 10 h 10"/>
                <a:gd name="T2" fmla="*/ 6 w 12"/>
                <a:gd name="T3" fmla="*/ 10 h 10"/>
                <a:gd name="T4" fmla="*/ 0 w 12"/>
                <a:gd name="T5" fmla="*/ 5 h 10"/>
                <a:gd name="T6" fmla="*/ 6 w 12"/>
                <a:gd name="T7" fmla="*/ 0 h 10"/>
                <a:gd name="T8" fmla="*/ 6 w 12"/>
                <a:gd name="T9" fmla="*/ 0 h 10"/>
                <a:gd name="T10" fmla="*/ 12 w 12"/>
                <a:gd name="T11" fmla="*/ 5 h 10"/>
                <a:gd name="T12" fmla="*/ 6 w 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6" y="10"/>
                  </a:moveTo>
                  <a:cubicBezTo>
                    <a:pt x="6" y="10"/>
                    <a:pt x="6" y="10"/>
                    <a:pt x="6" y="10"/>
                  </a:cubicBezTo>
                  <a:cubicBezTo>
                    <a:pt x="3" y="10"/>
                    <a:pt x="0" y="8"/>
                    <a:pt x="0" y="5"/>
                  </a:cubicBezTo>
                  <a:cubicBezTo>
                    <a:pt x="0" y="2"/>
                    <a:pt x="3" y="0"/>
                    <a:pt x="6" y="0"/>
                  </a:cubicBezTo>
                  <a:cubicBezTo>
                    <a:pt x="6" y="0"/>
                    <a:pt x="6" y="0"/>
                    <a:pt x="6" y="0"/>
                  </a:cubicBezTo>
                  <a:cubicBezTo>
                    <a:pt x="9" y="0"/>
                    <a:pt x="12" y="2"/>
                    <a:pt x="12" y="5"/>
                  </a:cubicBezTo>
                  <a:cubicBezTo>
                    <a:pt x="12" y="8"/>
                    <a:pt x="9" y="10"/>
                    <a:pt x="6" y="1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0" name="Freeform 9">
              <a:extLst>
                <a:ext uri="{FF2B5EF4-FFF2-40B4-BE49-F238E27FC236}">
                  <a16:creationId xmlns:a16="http://schemas.microsoft.com/office/drawing/2014/main" id="{567FAB92-3F79-47E6-A972-A7F0B99F02F5}"/>
                </a:ext>
              </a:extLst>
            </p:cNvPr>
            <p:cNvSpPr>
              <a:spLocks/>
            </p:cNvSpPr>
            <p:nvPr/>
          </p:nvSpPr>
          <p:spPr bwMode="auto">
            <a:xfrm>
              <a:off x="4423" y="1960"/>
              <a:ext cx="2321" cy="624"/>
            </a:xfrm>
            <a:custGeom>
              <a:avLst/>
              <a:gdLst>
                <a:gd name="T0" fmla="*/ 1500 w 1500"/>
                <a:gd name="T1" fmla="*/ 403 h 403"/>
                <a:gd name="T2" fmla="*/ 815 w 1500"/>
                <a:gd name="T3" fmla="*/ 403 h 403"/>
                <a:gd name="T4" fmla="*/ 702 w 1500"/>
                <a:gd name="T5" fmla="*/ 289 h 403"/>
                <a:gd name="T6" fmla="*/ 702 w 1500"/>
                <a:gd name="T7" fmla="*/ 112 h 403"/>
                <a:gd name="T8" fmla="*/ 606 w 1500"/>
                <a:gd name="T9" fmla="*/ 16 h 403"/>
                <a:gd name="T10" fmla="*/ 0 w 1500"/>
                <a:gd name="T11" fmla="*/ 16 h 403"/>
                <a:gd name="T12" fmla="*/ 0 w 1500"/>
                <a:gd name="T13" fmla="*/ 0 h 403"/>
                <a:gd name="T14" fmla="*/ 606 w 1500"/>
                <a:gd name="T15" fmla="*/ 0 h 403"/>
                <a:gd name="T16" fmla="*/ 718 w 1500"/>
                <a:gd name="T17" fmla="*/ 112 h 403"/>
                <a:gd name="T18" fmla="*/ 718 w 1500"/>
                <a:gd name="T19" fmla="*/ 289 h 403"/>
                <a:gd name="T20" fmla="*/ 815 w 1500"/>
                <a:gd name="T21" fmla="*/ 387 h 403"/>
                <a:gd name="T22" fmla="*/ 1500 w 1500"/>
                <a:gd name="T23" fmla="*/ 387 h 403"/>
                <a:gd name="T24" fmla="*/ 1500 w 1500"/>
                <a:gd name="T25"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0" h="403">
                  <a:moveTo>
                    <a:pt x="1500" y="403"/>
                  </a:moveTo>
                  <a:cubicBezTo>
                    <a:pt x="815" y="403"/>
                    <a:pt x="815" y="403"/>
                    <a:pt x="815" y="403"/>
                  </a:cubicBezTo>
                  <a:cubicBezTo>
                    <a:pt x="753" y="403"/>
                    <a:pt x="702" y="352"/>
                    <a:pt x="702" y="289"/>
                  </a:cubicBezTo>
                  <a:cubicBezTo>
                    <a:pt x="702" y="112"/>
                    <a:pt x="702" y="112"/>
                    <a:pt x="702" y="112"/>
                  </a:cubicBezTo>
                  <a:cubicBezTo>
                    <a:pt x="702" y="59"/>
                    <a:pt x="659" y="16"/>
                    <a:pt x="606" y="16"/>
                  </a:cubicBezTo>
                  <a:cubicBezTo>
                    <a:pt x="0" y="16"/>
                    <a:pt x="0" y="16"/>
                    <a:pt x="0" y="16"/>
                  </a:cubicBezTo>
                  <a:cubicBezTo>
                    <a:pt x="0" y="0"/>
                    <a:pt x="0" y="0"/>
                    <a:pt x="0" y="0"/>
                  </a:cubicBezTo>
                  <a:cubicBezTo>
                    <a:pt x="606" y="0"/>
                    <a:pt x="606" y="0"/>
                    <a:pt x="606" y="0"/>
                  </a:cubicBezTo>
                  <a:cubicBezTo>
                    <a:pt x="668" y="0"/>
                    <a:pt x="718" y="50"/>
                    <a:pt x="718" y="112"/>
                  </a:cubicBezTo>
                  <a:cubicBezTo>
                    <a:pt x="718" y="289"/>
                    <a:pt x="718" y="289"/>
                    <a:pt x="718" y="289"/>
                  </a:cubicBezTo>
                  <a:cubicBezTo>
                    <a:pt x="718" y="343"/>
                    <a:pt x="762" y="387"/>
                    <a:pt x="815" y="387"/>
                  </a:cubicBezTo>
                  <a:cubicBezTo>
                    <a:pt x="1500" y="387"/>
                    <a:pt x="1500" y="387"/>
                    <a:pt x="1500" y="387"/>
                  </a:cubicBezTo>
                  <a:lnTo>
                    <a:pt x="1500" y="403"/>
                  </a:ln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1" name="Freeform 10">
              <a:extLst>
                <a:ext uri="{FF2B5EF4-FFF2-40B4-BE49-F238E27FC236}">
                  <a16:creationId xmlns:a16="http://schemas.microsoft.com/office/drawing/2014/main" id="{AFA3DB42-6BD1-43A4-BC45-9040836F0181}"/>
                </a:ext>
              </a:extLst>
            </p:cNvPr>
            <p:cNvSpPr>
              <a:spLocks/>
            </p:cNvSpPr>
            <p:nvPr/>
          </p:nvSpPr>
          <p:spPr bwMode="auto">
            <a:xfrm>
              <a:off x="5905" y="2562"/>
              <a:ext cx="17" cy="17"/>
            </a:xfrm>
            <a:custGeom>
              <a:avLst/>
              <a:gdLst>
                <a:gd name="T0" fmla="*/ 5 w 11"/>
                <a:gd name="T1" fmla="*/ 11 h 11"/>
                <a:gd name="T2" fmla="*/ 0 w 11"/>
                <a:gd name="T3" fmla="*/ 6 h 11"/>
                <a:gd name="T4" fmla="*/ 0 w 11"/>
                <a:gd name="T5" fmla="*/ 5 h 11"/>
                <a:gd name="T6" fmla="*/ 5 w 11"/>
                <a:gd name="T7" fmla="*/ 0 h 11"/>
                <a:gd name="T8" fmla="*/ 11 w 11"/>
                <a:gd name="T9" fmla="*/ 5 h 11"/>
                <a:gd name="T10" fmla="*/ 11 w 11"/>
                <a:gd name="T11" fmla="*/ 6 h 11"/>
                <a:gd name="T12" fmla="*/ 5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5" y="11"/>
                  </a:moveTo>
                  <a:cubicBezTo>
                    <a:pt x="2" y="11"/>
                    <a:pt x="0" y="9"/>
                    <a:pt x="0" y="6"/>
                  </a:cubicBezTo>
                  <a:cubicBezTo>
                    <a:pt x="0" y="5"/>
                    <a:pt x="0" y="5"/>
                    <a:pt x="0" y="5"/>
                  </a:cubicBezTo>
                  <a:cubicBezTo>
                    <a:pt x="0" y="2"/>
                    <a:pt x="2" y="0"/>
                    <a:pt x="5" y="0"/>
                  </a:cubicBezTo>
                  <a:cubicBezTo>
                    <a:pt x="8" y="0"/>
                    <a:pt x="11" y="2"/>
                    <a:pt x="11" y="5"/>
                  </a:cubicBezTo>
                  <a:cubicBezTo>
                    <a:pt x="11" y="6"/>
                    <a:pt x="11" y="6"/>
                    <a:pt x="11" y="6"/>
                  </a:cubicBezTo>
                  <a:cubicBezTo>
                    <a:pt x="11" y="9"/>
                    <a:pt x="8" y="11"/>
                    <a:pt x="5"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2" name="Freeform 11">
              <a:extLst>
                <a:ext uri="{FF2B5EF4-FFF2-40B4-BE49-F238E27FC236}">
                  <a16:creationId xmlns:a16="http://schemas.microsoft.com/office/drawing/2014/main" id="{B4F72904-4EB5-4464-BC25-E38340CB5DAB}"/>
                </a:ext>
              </a:extLst>
            </p:cNvPr>
            <p:cNvSpPr>
              <a:spLocks noEditPoints="1"/>
            </p:cNvSpPr>
            <p:nvPr/>
          </p:nvSpPr>
          <p:spPr bwMode="auto">
            <a:xfrm>
              <a:off x="5905" y="2154"/>
              <a:ext cx="1209" cy="382"/>
            </a:xfrm>
            <a:custGeom>
              <a:avLst/>
              <a:gdLst>
                <a:gd name="T0" fmla="*/ 5 w 781"/>
                <a:gd name="T1" fmla="*/ 235 h 247"/>
                <a:gd name="T2" fmla="*/ 5 w 781"/>
                <a:gd name="T3" fmla="*/ 219 h 247"/>
                <a:gd name="T4" fmla="*/ 11 w 781"/>
                <a:gd name="T5" fmla="*/ 212 h 247"/>
                <a:gd name="T6" fmla="*/ 0 w 781"/>
                <a:gd name="T7" fmla="*/ 186 h 247"/>
                <a:gd name="T8" fmla="*/ 11 w 781"/>
                <a:gd name="T9" fmla="*/ 186 h 247"/>
                <a:gd name="T10" fmla="*/ 0 w 781"/>
                <a:gd name="T11" fmla="*/ 156 h 247"/>
                <a:gd name="T12" fmla="*/ 5 w 781"/>
                <a:gd name="T13" fmla="*/ 163 h 247"/>
                <a:gd name="T14" fmla="*/ 5 w 781"/>
                <a:gd name="T15" fmla="*/ 122 h 247"/>
                <a:gd name="T16" fmla="*/ 6 w 781"/>
                <a:gd name="T17" fmla="*/ 106 h 247"/>
                <a:gd name="T18" fmla="*/ 7 w 781"/>
                <a:gd name="T19" fmla="*/ 94 h 247"/>
                <a:gd name="T20" fmla="*/ 12 w 781"/>
                <a:gd name="T21" fmla="*/ 79 h 247"/>
                <a:gd name="T22" fmla="*/ 14 w 781"/>
                <a:gd name="T23" fmla="*/ 67 h 247"/>
                <a:gd name="T24" fmla="*/ 25 w 781"/>
                <a:gd name="T25" fmla="*/ 54 h 247"/>
                <a:gd name="T26" fmla="*/ 29 w 781"/>
                <a:gd name="T27" fmla="*/ 43 h 247"/>
                <a:gd name="T28" fmla="*/ 45 w 781"/>
                <a:gd name="T29" fmla="*/ 33 h 247"/>
                <a:gd name="T30" fmla="*/ 50 w 781"/>
                <a:gd name="T31" fmla="*/ 24 h 247"/>
                <a:gd name="T32" fmla="*/ 69 w 781"/>
                <a:gd name="T33" fmla="*/ 19 h 247"/>
                <a:gd name="T34" fmla="*/ 75 w 781"/>
                <a:gd name="T35" fmla="*/ 11 h 247"/>
                <a:gd name="T36" fmla="*/ 96 w 781"/>
                <a:gd name="T37" fmla="*/ 12 h 247"/>
                <a:gd name="T38" fmla="*/ 103 w 781"/>
                <a:gd name="T39" fmla="*/ 6 h 247"/>
                <a:gd name="T40" fmla="*/ 776 w 781"/>
                <a:gd name="T41" fmla="*/ 11 h 247"/>
                <a:gd name="T42" fmla="*/ 776 w 781"/>
                <a:gd name="T43" fmla="*/ 0 h 247"/>
                <a:gd name="T44" fmla="*/ 746 w 781"/>
                <a:gd name="T45" fmla="*/ 11 h 247"/>
                <a:gd name="T46" fmla="*/ 753 w 781"/>
                <a:gd name="T47" fmla="*/ 5 h 247"/>
                <a:gd name="T48" fmla="*/ 713 w 781"/>
                <a:gd name="T49" fmla="*/ 5 h 247"/>
                <a:gd name="T50" fmla="*/ 719 w 781"/>
                <a:gd name="T51" fmla="*/ 11 h 247"/>
                <a:gd name="T52" fmla="*/ 690 w 781"/>
                <a:gd name="T53" fmla="*/ 0 h 247"/>
                <a:gd name="T54" fmla="*/ 663 w 781"/>
                <a:gd name="T55" fmla="*/ 11 h 247"/>
                <a:gd name="T56" fmla="*/ 663 w 781"/>
                <a:gd name="T57" fmla="*/ 0 h 247"/>
                <a:gd name="T58" fmla="*/ 633 w 781"/>
                <a:gd name="T59" fmla="*/ 11 h 247"/>
                <a:gd name="T60" fmla="*/ 640 w 781"/>
                <a:gd name="T61" fmla="*/ 5 h 247"/>
                <a:gd name="T62" fmla="*/ 599 w 781"/>
                <a:gd name="T63" fmla="*/ 5 h 247"/>
                <a:gd name="T64" fmla="*/ 606 w 781"/>
                <a:gd name="T65" fmla="*/ 11 h 247"/>
                <a:gd name="T66" fmla="*/ 577 w 781"/>
                <a:gd name="T67" fmla="*/ 0 h 247"/>
                <a:gd name="T68" fmla="*/ 550 w 781"/>
                <a:gd name="T69" fmla="*/ 11 h 247"/>
                <a:gd name="T70" fmla="*/ 550 w 781"/>
                <a:gd name="T71" fmla="*/ 0 h 247"/>
                <a:gd name="T72" fmla="*/ 520 w 781"/>
                <a:gd name="T73" fmla="*/ 11 h 247"/>
                <a:gd name="T74" fmla="*/ 527 w 781"/>
                <a:gd name="T75" fmla="*/ 5 h 247"/>
                <a:gd name="T76" fmla="*/ 486 w 781"/>
                <a:gd name="T77" fmla="*/ 5 h 247"/>
                <a:gd name="T78" fmla="*/ 493 w 781"/>
                <a:gd name="T79" fmla="*/ 11 h 247"/>
                <a:gd name="T80" fmla="*/ 464 w 781"/>
                <a:gd name="T81" fmla="*/ 0 h 247"/>
                <a:gd name="T82" fmla="*/ 437 w 781"/>
                <a:gd name="T83" fmla="*/ 11 h 247"/>
                <a:gd name="T84" fmla="*/ 437 w 781"/>
                <a:gd name="T85" fmla="*/ 0 h 247"/>
                <a:gd name="T86" fmla="*/ 407 w 781"/>
                <a:gd name="T87" fmla="*/ 11 h 247"/>
                <a:gd name="T88" fmla="*/ 414 w 781"/>
                <a:gd name="T89" fmla="*/ 5 h 247"/>
                <a:gd name="T90" fmla="*/ 373 w 781"/>
                <a:gd name="T91" fmla="*/ 5 h 247"/>
                <a:gd name="T92" fmla="*/ 380 w 781"/>
                <a:gd name="T93" fmla="*/ 11 h 247"/>
                <a:gd name="T94" fmla="*/ 350 w 781"/>
                <a:gd name="T95" fmla="*/ 0 h 247"/>
                <a:gd name="T96" fmla="*/ 324 w 781"/>
                <a:gd name="T97" fmla="*/ 11 h 247"/>
                <a:gd name="T98" fmla="*/ 324 w 781"/>
                <a:gd name="T99" fmla="*/ 0 h 247"/>
                <a:gd name="T100" fmla="*/ 294 w 781"/>
                <a:gd name="T101" fmla="*/ 11 h 247"/>
                <a:gd name="T102" fmla="*/ 301 w 781"/>
                <a:gd name="T103" fmla="*/ 5 h 247"/>
                <a:gd name="T104" fmla="*/ 260 w 781"/>
                <a:gd name="T105" fmla="*/ 5 h 247"/>
                <a:gd name="T106" fmla="*/ 267 w 781"/>
                <a:gd name="T107" fmla="*/ 11 h 247"/>
                <a:gd name="T108" fmla="*/ 237 w 781"/>
                <a:gd name="T109" fmla="*/ 0 h 247"/>
                <a:gd name="T110" fmla="*/ 211 w 781"/>
                <a:gd name="T111" fmla="*/ 11 h 247"/>
                <a:gd name="T112" fmla="*/ 211 w 781"/>
                <a:gd name="T113" fmla="*/ 0 h 247"/>
                <a:gd name="T114" fmla="*/ 181 w 781"/>
                <a:gd name="T115" fmla="*/ 11 h 247"/>
                <a:gd name="T116" fmla="*/ 188 w 781"/>
                <a:gd name="T117" fmla="*/ 5 h 247"/>
                <a:gd name="T118" fmla="*/ 147 w 781"/>
                <a:gd name="T119" fmla="*/ 5 h 247"/>
                <a:gd name="T120" fmla="*/ 154 w 781"/>
                <a:gd name="T121" fmla="*/ 11 h 247"/>
                <a:gd name="T122" fmla="*/ 124 w 781"/>
                <a:gd name="T1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 h="247">
                  <a:moveTo>
                    <a:pt x="5" y="247"/>
                  </a:moveTo>
                  <a:cubicBezTo>
                    <a:pt x="2" y="247"/>
                    <a:pt x="0" y="245"/>
                    <a:pt x="0" y="242"/>
                  </a:cubicBezTo>
                  <a:cubicBezTo>
                    <a:pt x="0" y="241"/>
                    <a:pt x="0" y="241"/>
                    <a:pt x="0" y="241"/>
                  </a:cubicBezTo>
                  <a:cubicBezTo>
                    <a:pt x="0" y="238"/>
                    <a:pt x="2" y="235"/>
                    <a:pt x="5" y="235"/>
                  </a:cubicBezTo>
                  <a:cubicBezTo>
                    <a:pt x="8" y="235"/>
                    <a:pt x="11" y="238"/>
                    <a:pt x="11" y="241"/>
                  </a:cubicBezTo>
                  <a:cubicBezTo>
                    <a:pt x="11" y="242"/>
                    <a:pt x="11" y="242"/>
                    <a:pt x="11" y="242"/>
                  </a:cubicBezTo>
                  <a:cubicBezTo>
                    <a:pt x="11" y="245"/>
                    <a:pt x="8" y="247"/>
                    <a:pt x="5" y="247"/>
                  </a:cubicBezTo>
                  <a:close/>
                  <a:moveTo>
                    <a:pt x="5" y="219"/>
                  </a:moveTo>
                  <a:cubicBezTo>
                    <a:pt x="2" y="219"/>
                    <a:pt x="0" y="217"/>
                    <a:pt x="0" y="214"/>
                  </a:cubicBezTo>
                  <a:cubicBezTo>
                    <a:pt x="0" y="212"/>
                    <a:pt x="0" y="212"/>
                    <a:pt x="0" y="212"/>
                  </a:cubicBezTo>
                  <a:cubicBezTo>
                    <a:pt x="0" y="210"/>
                    <a:pt x="2" y="207"/>
                    <a:pt x="5" y="207"/>
                  </a:cubicBezTo>
                  <a:cubicBezTo>
                    <a:pt x="8" y="207"/>
                    <a:pt x="11" y="210"/>
                    <a:pt x="11" y="212"/>
                  </a:cubicBezTo>
                  <a:cubicBezTo>
                    <a:pt x="11" y="214"/>
                    <a:pt x="11" y="214"/>
                    <a:pt x="11" y="214"/>
                  </a:cubicBezTo>
                  <a:cubicBezTo>
                    <a:pt x="11" y="217"/>
                    <a:pt x="8" y="219"/>
                    <a:pt x="5" y="219"/>
                  </a:cubicBezTo>
                  <a:close/>
                  <a:moveTo>
                    <a:pt x="5" y="191"/>
                  </a:moveTo>
                  <a:cubicBezTo>
                    <a:pt x="2" y="191"/>
                    <a:pt x="0" y="188"/>
                    <a:pt x="0" y="186"/>
                  </a:cubicBezTo>
                  <a:cubicBezTo>
                    <a:pt x="0" y="184"/>
                    <a:pt x="0" y="184"/>
                    <a:pt x="0" y="184"/>
                  </a:cubicBezTo>
                  <a:cubicBezTo>
                    <a:pt x="0" y="181"/>
                    <a:pt x="2" y="179"/>
                    <a:pt x="5" y="179"/>
                  </a:cubicBezTo>
                  <a:cubicBezTo>
                    <a:pt x="8" y="179"/>
                    <a:pt x="11" y="181"/>
                    <a:pt x="11" y="184"/>
                  </a:cubicBezTo>
                  <a:cubicBezTo>
                    <a:pt x="11" y="186"/>
                    <a:pt x="11" y="186"/>
                    <a:pt x="11" y="186"/>
                  </a:cubicBezTo>
                  <a:cubicBezTo>
                    <a:pt x="11" y="188"/>
                    <a:pt x="8" y="191"/>
                    <a:pt x="5" y="191"/>
                  </a:cubicBezTo>
                  <a:close/>
                  <a:moveTo>
                    <a:pt x="5" y="163"/>
                  </a:moveTo>
                  <a:cubicBezTo>
                    <a:pt x="2" y="163"/>
                    <a:pt x="0" y="160"/>
                    <a:pt x="0" y="157"/>
                  </a:cubicBezTo>
                  <a:cubicBezTo>
                    <a:pt x="0" y="156"/>
                    <a:pt x="0" y="156"/>
                    <a:pt x="0" y="156"/>
                  </a:cubicBezTo>
                  <a:cubicBezTo>
                    <a:pt x="0" y="153"/>
                    <a:pt x="2" y="151"/>
                    <a:pt x="5" y="151"/>
                  </a:cubicBezTo>
                  <a:cubicBezTo>
                    <a:pt x="8" y="151"/>
                    <a:pt x="11" y="153"/>
                    <a:pt x="11" y="156"/>
                  </a:cubicBezTo>
                  <a:cubicBezTo>
                    <a:pt x="11" y="157"/>
                    <a:pt x="11" y="157"/>
                    <a:pt x="11" y="157"/>
                  </a:cubicBezTo>
                  <a:cubicBezTo>
                    <a:pt x="11" y="160"/>
                    <a:pt x="8" y="163"/>
                    <a:pt x="5" y="163"/>
                  </a:cubicBezTo>
                  <a:close/>
                  <a:moveTo>
                    <a:pt x="5" y="134"/>
                  </a:moveTo>
                  <a:cubicBezTo>
                    <a:pt x="2" y="134"/>
                    <a:pt x="0" y="132"/>
                    <a:pt x="0" y="129"/>
                  </a:cubicBezTo>
                  <a:cubicBezTo>
                    <a:pt x="0" y="128"/>
                    <a:pt x="0" y="128"/>
                    <a:pt x="0" y="128"/>
                  </a:cubicBezTo>
                  <a:cubicBezTo>
                    <a:pt x="0" y="125"/>
                    <a:pt x="2" y="122"/>
                    <a:pt x="5" y="122"/>
                  </a:cubicBezTo>
                  <a:cubicBezTo>
                    <a:pt x="8" y="122"/>
                    <a:pt x="11" y="125"/>
                    <a:pt x="11" y="128"/>
                  </a:cubicBezTo>
                  <a:cubicBezTo>
                    <a:pt x="11" y="129"/>
                    <a:pt x="11" y="129"/>
                    <a:pt x="11" y="129"/>
                  </a:cubicBezTo>
                  <a:cubicBezTo>
                    <a:pt x="11" y="132"/>
                    <a:pt x="8" y="134"/>
                    <a:pt x="5" y="134"/>
                  </a:cubicBezTo>
                  <a:close/>
                  <a:moveTo>
                    <a:pt x="6" y="106"/>
                  </a:moveTo>
                  <a:cubicBezTo>
                    <a:pt x="6" y="106"/>
                    <a:pt x="6" y="106"/>
                    <a:pt x="5" y="106"/>
                  </a:cubicBezTo>
                  <a:cubicBezTo>
                    <a:pt x="2" y="106"/>
                    <a:pt x="0" y="103"/>
                    <a:pt x="1" y="100"/>
                  </a:cubicBezTo>
                  <a:cubicBezTo>
                    <a:pt x="1" y="99"/>
                    <a:pt x="1" y="99"/>
                    <a:pt x="1" y="99"/>
                  </a:cubicBezTo>
                  <a:cubicBezTo>
                    <a:pt x="1" y="96"/>
                    <a:pt x="3" y="94"/>
                    <a:pt x="7" y="94"/>
                  </a:cubicBezTo>
                  <a:cubicBezTo>
                    <a:pt x="9" y="94"/>
                    <a:pt x="12" y="97"/>
                    <a:pt x="11" y="100"/>
                  </a:cubicBezTo>
                  <a:cubicBezTo>
                    <a:pt x="11" y="101"/>
                    <a:pt x="11" y="101"/>
                    <a:pt x="11" y="101"/>
                  </a:cubicBezTo>
                  <a:cubicBezTo>
                    <a:pt x="11" y="104"/>
                    <a:pt x="9" y="106"/>
                    <a:pt x="6" y="106"/>
                  </a:cubicBezTo>
                  <a:close/>
                  <a:moveTo>
                    <a:pt x="12" y="79"/>
                  </a:moveTo>
                  <a:cubicBezTo>
                    <a:pt x="11" y="79"/>
                    <a:pt x="11" y="79"/>
                    <a:pt x="10" y="78"/>
                  </a:cubicBezTo>
                  <a:cubicBezTo>
                    <a:pt x="7" y="77"/>
                    <a:pt x="6" y="74"/>
                    <a:pt x="7" y="71"/>
                  </a:cubicBezTo>
                  <a:cubicBezTo>
                    <a:pt x="8" y="70"/>
                    <a:pt x="8" y="70"/>
                    <a:pt x="8" y="70"/>
                  </a:cubicBezTo>
                  <a:cubicBezTo>
                    <a:pt x="9" y="67"/>
                    <a:pt x="12" y="66"/>
                    <a:pt x="14" y="67"/>
                  </a:cubicBezTo>
                  <a:cubicBezTo>
                    <a:pt x="17" y="68"/>
                    <a:pt x="19" y="71"/>
                    <a:pt x="17" y="74"/>
                  </a:cubicBezTo>
                  <a:cubicBezTo>
                    <a:pt x="17" y="75"/>
                    <a:pt x="17" y="75"/>
                    <a:pt x="17" y="75"/>
                  </a:cubicBezTo>
                  <a:cubicBezTo>
                    <a:pt x="16" y="77"/>
                    <a:pt x="14" y="79"/>
                    <a:pt x="12" y="79"/>
                  </a:cubicBezTo>
                  <a:close/>
                  <a:moveTo>
                    <a:pt x="25" y="54"/>
                  </a:moveTo>
                  <a:cubicBezTo>
                    <a:pt x="24" y="54"/>
                    <a:pt x="23" y="53"/>
                    <a:pt x="22" y="53"/>
                  </a:cubicBezTo>
                  <a:cubicBezTo>
                    <a:pt x="20" y="51"/>
                    <a:pt x="19" y="48"/>
                    <a:pt x="21" y="45"/>
                  </a:cubicBezTo>
                  <a:cubicBezTo>
                    <a:pt x="22" y="44"/>
                    <a:pt x="22" y="44"/>
                    <a:pt x="22" y="44"/>
                  </a:cubicBezTo>
                  <a:cubicBezTo>
                    <a:pt x="24" y="42"/>
                    <a:pt x="27" y="41"/>
                    <a:pt x="29" y="43"/>
                  </a:cubicBezTo>
                  <a:cubicBezTo>
                    <a:pt x="32" y="45"/>
                    <a:pt x="32" y="48"/>
                    <a:pt x="30" y="51"/>
                  </a:cubicBezTo>
                  <a:cubicBezTo>
                    <a:pt x="30" y="52"/>
                    <a:pt x="30" y="52"/>
                    <a:pt x="30" y="52"/>
                  </a:cubicBezTo>
                  <a:cubicBezTo>
                    <a:pt x="29" y="53"/>
                    <a:pt x="27" y="54"/>
                    <a:pt x="25" y="54"/>
                  </a:cubicBezTo>
                  <a:close/>
                  <a:moveTo>
                    <a:pt x="45" y="33"/>
                  </a:moveTo>
                  <a:cubicBezTo>
                    <a:pt x="43" y="33"/>
                    <a:pt x="42" y="33"/>
                    <a:pt x="41" y="31"/>
                  </a:cubicBezTo>
                  <a:cubicBezTo>
                    <a:pt x="39" y="29"/>
                    <a:pt x="39" y="26"/>
                    <a:pt x="41" y="24"/>
                  </a:cubicBezTo>
                  <a:cubicBezTo>
                    <a:pt x="43" y="23"/>
                    <a:pt x="43" y="23"/>
                    <a:pt x="43" y="23"/>
                  </a:cubicBezTo>
                  <a:cubicBezTo>
                    <a:pt x="45" y="21"/>
                    <a:pt x="48" y="22"/>
                    <a:pt x="50" y="24"/>
                  </a:cubicBezTo>
                  <a:cubicBezTo>
                    <a:pt x="52" y="26"/>
                    <a:pt x="51" y="30"/>
                    <a:pt x="49" y="31"/>
                  </a:cubicBezTo>
                  <a:cubicBezTo>
                    <a:pt x="48" y="32"/>
                    <a:pt x="48" y="32"/>
                    <a:pt x="48" y="32"/>
                  </a:cubicBezTo>
                  <a:cubicBezTo>
                    <a:pt x="47" y="33"/>
                    <a:pt x="46" y="33"/>
                    <a:pt x="45" y="33"/>
                  </a:cubicBezTo>
                  <a:close/>
                  <a:moveTo>
                    <a:pt x="69" y="19"/>
                  </a:moveTo>
                  <a:cubicBezTo>
                    <a:pt x="67" y="19"/>
                    <a:pt x="65" y="18"/>
                    <a:pt x="64" y="16"/>
                  </a:cubicBezTo>
                  <a:cubicBezTo>
                    <a:pt x="63" y="13"/>
                    <a:pt x="64" y="10"/>
                    <a:pt x="67" y="9"/>
                  </a:cubicBezTo>
                  <a:cubicBezTo>
                    <a:pt x="68" y="8"/>
                    <a:pt x="68" y="8"/>
                    <a:pt x="68" y="8"/>
                  </a:cubicBezTo>
                  <a:cubicBezTo>
                    <a:pt x="71" y="7"/>
                    <a:pt x="74" y="8"/>
                    <a:pt x="75" y="11"/>
                  </a:cubicBezTo>
                  <a:cubicBezTo>
                    <a:pt x="76" y="14"/>
                    <a:pt x="75" y="17"/>
                    <a:pt x="72" y="18"/>
                  </a:cubicBezTo>
                  <a:cubicBezTo>
                    <a:pt x="71" y="19"/>
                    <a:pt x="71" y="19"/>
                    <a:pt x="71" y="19"/>
                  </a:cubicBezTo>
                  <a:cubicBezTo>
                    <a:pt x="70" y="19"/>
                    <a:pt x="70" y="19"/>
                    <a:pt x="69" y="19"/>
                  </a:cubicBezTo>
                  <a:close/>
                  <a:moveTo>
                    <a:pt x="96" y="12"/>
                  </a:moveTo>
                  <a:cubicBezTo>
                    <a:pt x="94" y="12"/>
                    <a:pt x="91" y="10"/>
                    <a:pt x="91" y="7"/>
                  </a:cubicBezTo>
                  <a:cubicBezTo>
                    <a:pt x="91" y="4"/>
                    <a:pt x="93" y="1"/>
                    <a:pt x="95" y="1"/>
                  </a:cubicBezTo>
                  <a:cubicBezTo>
                    <a:pt x="97" y="1"/>
                    <a:pt x="97" y="1"/>
                    <a:pt x="97" y="1"/>
                  </a:cubicBezTo>
                  <a:cubicBezTo>
                    <a:pt x="100" y="1"/>
                    <a:pt x="103" y="3"/>
                    <a:pt x="103" y="6"/>
                  </a:cubicBezTo>
                  <a:cubicBezTo>
                    <a:pt x="103" y="9"/>
                    <a:pt x="101" y="11"/>
                    <a:pt x="98" y="11"/>
                  </a:cubicBezTo>
                  <a:cubicBezTo>
                    <a:pt x="97" y="12"/>
                    <a:pt x="97" y="12"/>
                    <a:pt x="97" y="12"/>
                  </a:cubicBezTo>
                  <a:cubicBezTo>
                    <a:pt x="97" y="12"/>
                    <a:pt x="96" y="12"/>
                    <a:pt x="96" y="12"/>
                  </a:cubicBezTo>
                  <a:close/>
                  <a:moveTo>
                    <a:pt x="776" y="11"/>
                  </a:moveTo>
                  <a:cubicBezTo>
                    <a:pt x="774" y="11"/>
                    <a:pt x="774" y="11"/>
                    <a:pt x="774" y="11"/>
                  </a:cubicBezTo>
                  <a:cubicBezTo>
                    <a:pt x="771" y="11"/>
                    <a:pt x="769" y="8"/>
                    <a:pt x="769" y="5"/>
                  </a:cubicBezTo>
                  <a:cubicBezTo>
                    <a:pt x="769" y="2"/>
                    <a:pt x="771" y="0"/>
                    <a:pt x="774" y="0"/>
                  </a:cubicBezTo>
                  <a:cubicBezTo>
                    <a:pt x="776" y="0"/>
                    <a:pt x="776" y="0"/>
                    <a:pt x="776" y="0"/>
                  </a:cubicBezTo>
                  <a:cubicBezTo>
                    <a:pt x="779" y="0"/>
                    <a:pt x="781" y="2"/>
                    <a:pt x="781" y="5"/>
                  </a:cubicBezTo>
                  <a:cubicBezTo>
                    <a:pt x="781" y="8"/>
                    <a:pt x="779" y="11"/>
                    <a:pt x="776" y="11"/>
                  </a:cubicBezTo>
                  <a:close/>
                  <a:moveTo>
                    <a:pt x="747" y="11"/>
                  </a:moveTo>
                  <a:cubicBezTo>
                    <a:pt x="746" y="11"/>
                    <a:pt x="746" y="11"/>
                    <a:pt x="746" y="11"/>
                  </a:cubicBezTo>
                  <a:cubicBezTo>
                    <a:pt x="743" y="11"/>
                    <a:pt x="741" y="8"/>
                    <a:pt x="741" y="5"/>
                  </a:cubicBezTo>
                  <a:cubicBezTo>
                    <a:pt x="741" y="2"/>
                    <a:pt x="743" y="0"/>
                    <a:pt x="746" y="0"/>
                  </a:cubicBezTo>
                  <a:cubicBezTo>
                    <a:pt x="747" y="0"/>
                    <a:pt x="747" y="0"/>
                    <a:pt x="747" y="0"/>
                  </a:cubicBezTo>
                  <a:cubicBezTo>
                    <a:pt x="750" y="0"/>
                    <a:pt x="753" y="2"/>
                    <a:pt x="753" y="5"/>
                  </a:cubicBezTo>
                  <a:cubicBezTo>
                    <a:pt x="753" y="8"/>
                    <a:pt x="750" y="11"/>
                    <a:pt x="747" y="11"/>
                  </a:cubicBezTo>
                  <a:close/>
                  <a:moveTo>
                    <a:pt x="719" y="11"/>
                  </a:moveTo>
                  <a:cubicBezTo>
                    <a:pt x="718" y="11"/>
                    <a:pt x="718" y="11"/>
                    <a:pt x="718" y="11"/>
                  </a:cubicBezTo>
                  <a:cubicBezTo>
                    <a:pt x="715" y="11"/>
                    <a:pt x="713" y="8"/>
                    <a:pt x="713" y="5"/>
                  </a:cubicBezTo>
                  <a:cubicBezTo>
                    <a:pt x="713" y="2"/>
                    <a:pt x="715" y="0"/>
                    <a:pt x="718" y="0"/>
                  </a:cubicBezTo>
                  <a:cubicBezTo>
                    <a:pt x="719" y="0"/>
                    <a:pt x="719" y="0"/>
                    <a:pt x="719" y="0"/>
                  </a:cubicBezTo>
                  <a:cubicBezTo>
                    <a:pt x="722" y="0"/>
                    <a:pt x="725" y="2"/>
                    <a:pt x="725" y="5"/>
                  </a:cubicBezTo>
                  <a:cubicBezTo>
                    <a:pt x="725" y="8"/>
                    <a:pt x="722" y="11"/>
                    <a:pt x="719" y="11"/>
                  </a:cubicBezTo>
                  <a:close/>
                  <a:moveTo>
                    <a:pt x="691" y="11"/>
                  </a:moveTo>
                  <a:cubicBezTo>
                    <a:pt x="690" y="11"/>
                    <a:pt x="690" y="11"/>
                    <a:pt x="690" y="11"/>
                  </a:cubicBezTo>
                  <a:cubicBezTo>
                    <a:pt x="687" y="11"/>
                    <a:pt x="684" y="8"/>
                    <a:pt x="684" y="5"/>
                  </a:cubicBezTo>
                  <a:cubicBezTo>
                    <a:pt x="684" y="2"/>
                    <a:pt x="687" y="0"/>
                    <a:pt x="690" y="0"/>
                  </a:cubicBezTo>
                  <a:cubicBezTo>
                    <a:pt x="691" y="0"/>
                    <a:pt x="691" y="0"/>
                    <a:pt x="691" y="0"/>
                  </a:cubicBezTo>
                  <a:cubicBezTo>
                    <a:pt x="694" y="0"/>
                    <a:pt x="696" y="2"/>
                    <a:pt x="696" y="5"/>
                  </a:cubicBezTo>
                  <a:cubicBezTo>
                    <a:pt x="696" y="8"/>
                    <a:pt x="694" y="11"/>
                    <a:pt x="691" y="11"/>
                  </a:cubicBezTo>
                  <a:close/>
                  <a:moveTo>
                    <a:pt x="663" y="11"/>
                  </a:moveTo>
                  <a:cubicBezTo>
                    <a:pt x="661" y="11"/>
                    <a:pt x="661" y="11"/>
                    <a:pt x="661" y="11"/>
                  </a:cubicBezTo>
                  <a:cubicBezTo>
                    <a:pt x="658" y="11"/>
                    <a:pt x="656" y="8"/>
                    <a:pt x="656" y="5"/>
                  </a:cubicBezTo>
                  <a:cubicBezTo>
                    <a:pt x="656" y="2"/>
                    <a:pt x="658" y="0"/>
                    <a:pt x="661" y="0"/>
                  </a:cubicBezTo>
                  <a:cubicBezTo>
                    <a:pt x="663" y="0"/>
                    <a:pt x="663" y="0"/>
                    <a:pt x="663" y="0"/>
                  </a:cubicBezTo>
                  <a:cubicBezTo>
                    <a:pt x="666" y="0"/>
                    <a:pt x="668" y="2"/>
                    <a:pt x="668" y="5"/>
                  </a:cubicBezTo>
                  <a:cubicBezTo>
                    <a:pt x="668" y="8"/>
                    <a:pt x="666" y="11"/>
                    <a:pt x="663" y="11"/>
                  </a:cubicBezTo>
                  <a:close/>
                  <a:moveTo>
                    <a:pt x="634" y="11"/>
                  </a:moveTo>
                  <a:cubicBezTo>
                    <a:pt x="633" y="11"/>
                    <a:pt x="633" y="11"/>
                    <a:pt x="633" y="11"/>
                  </a:cubicBezTo>
                  <a:cubicBezTo>
                    <a:pt x="630" y="11"/>
                    <a:pt x="628" y="8"/>
                    <a:pt x="628" y="5"/>
                  </a:cubicBezTo>
                  <a:cubicBezTo>
                    <a:pt x="628" y="2"/>
                    <a:pt x="630" y="0"/>
                    <a:pt x="633" y="0"/>
                  </a:cubicBezTo>
                  <a:cubicBezTo>
                    <a:pt x="634" y="0"/>
                    <a:pt x="634" y="0"/>
                    <a:pt x="634" y="0"/>
                  </a:cubicBezTo>
                  <a:cubicBezTo>
                    <a:pt x="637" y="0"/>
                    <a:pt x="640" y="2"/>
                    <a:pt x="640" y="5"/>
                  </a:cubicBezTo>
                  <a:cubicBezTo>
                    <a:pt x="640" y="8"/>
                    <a:pt x="637" y="11"/>
                    <a:pt x="634" y="11"/>
                  </a:cubicBezTo>
                  <a:close/>
                  <a:moveTo>
                    <a:pt x="606" y="11"/>
                  </a:moveTo>
                  <a:cubicBezTo>
                    <a:pt x="605" y="11"/>
                    <a:pt x="605" y="11"/>
                    <a:pt x="605" y="11"/>
                  </a:cubicBezTo>
                  <a:cubicBezTo>
                    <a:pt x="602" y="11"/>
                    <a:pt x="599" y="8"/>
                    <a:pt x="599" y="5"/>
                  </a:cubicBezTo>
                  <a:cubicBezTo>
                    <a:pt x="599" y="2"/>
                    <a:pt x="602" y="0"/>
                    <a:pt x="605" y="0"/>
                  </a:cubicBezTo>
                  <a:cubicBezTo>
                    <a:pt x="606" y="0"/>
                    <a:pt x="606" y="0"/>
                    <a:pt x="606" y="0"/>
                  </a:cubicBezTo>
                  <a:cubicBezTo>
                    <a:pt x="609" y="0"/>
                    <a:pt x="612" y="2"/>
                    <a:pt x="612" y="5"/>
                  </a:cubicBezTo>
                  <a:cubicBezTo>
                    <a:pt x="612" y="8"/>
                    <a:pt x="609" y="11"/>
                    <a:pt x="606" y="11"/>
                  </a:cubicBezTo>
                  <a:close/>
                  <a:moveTo>
                    <a:pt x="578" y="11"/>
                  </a:moveTo>
                  <a:cubicBezTo>
                    <a:pt x="577" y="11"/>
                    <a:pt x="577" y="11"/>
                    <a:pt x="577" y="11"/>
                  </a:cubicBezTo>
                  <a:cubicBezTo>
                    <a:pt x="574" y="11"/>
                    <a:pt x="571" y="8"/>
                    <a:pt x="571" y="5"/>
                  </a:cubicBezTo>
                  <a:cubicBezTo>
                    <a:pt x="571" y="2"/>
                    <a:pt x="574" y="0"/>
                    <a:pt x="577" y="0"/>
                  </a:cubicBezTo>
                  <a:cubicBezTo>
                    <a:pt x="578" y="0"/>
                    <a:pt x="578" y="0"/>
                    <a:pt x="578" y="0"/>
                  </a:cubicBezTo>
                  <a:cubicBezTo>
                    <a:pt x="581" y="0"/>
                    <a:pt x="583" y="2"/>
                    <a:pt x="583" y="5"/>
                  </a:cubicBezTo>
                  <a:cubicBezTo>
                    <a:pt x="583" y="8"/>
                    <a:pt x="581" y="11"/>
                    <a:pt x="578" y="11"/>
                  </a:cubicBezTo>
                  <a:close/>
                  <a:moveTo>
                    <a:pt x="550" y="11"/>
                  </a:moveTo>
                  <a:cubicBezTo>
                    <a:pt x="548" y="11"/>
                    <a:pt x="548" y="11"/>
                    <a:pt x="548" y="11"/>
                  </a:cubicBezTo>
                  <a:cubicBezTo>
                    <a:pt x="545" y="11"/>
                    <a:pt x="543" y="8"/>
                    <a:pt x="543" y="5"/>
                  </a:cubicBezTo>
                  <a:cubicBezTo>
                    <a:pt x="543" y="2"/>
                    <a:pt x="545" y="0"/>
                    <a:pt x="548" y="0"/>
                  </a:cubicBezTo>
                  <a:cubicBezTo>
                    <a:pt x="550" y="0"/>
                    <a:pt x="550" y="0"/>
                    <a:pt x="550" y="0"/>
                  </a:cubicBezTo>
                  <a:cubicBezTo>
                    <a:pt x="553" y="0"/>
                    <a:pt x="555" y="2"/>
                    <a:pt x="555" y="5"/>
                  </a:cubicBezTo>
                  <a:cubicBezTo>
                    <a:pt x="555" y="8"/>
                    <a:pt x="553" y="11"/>
                    <a:pt x="550" y="11"/>
                  </a:cubicBezTo>
                  <a:close/>
                  <a:moveTo>
                    <a:pt x="521" y="11"/>
                  </a:moveTo>
                  <a:cubicBezTo>
                    <a:pt x="520" y="11"/>
                    <a:pt x="520" y="11"/>
                    <a:pt x="520" y="11"/>
                  </a:cubicBezTo>
                  <a:cubicBezTo>
                    <a:pt x="517" y="11"/>
                    <a:pt x="515" y="8"/>
                    <a:pt x="515" y="5"/>
                  </a:cubicBezTo>
                  <a:cubicBezTo>
                    <a:pt x="515" y="2"/>
                    <a:pt x="517" y="0"/>
                    <a:pt x="520" y="0"/>
                  </a:cubicBezTo>
                  <a:cubicBezTo>
                    <a:pt x="521" y="0"/>
                    <a:pt x="521" y="0"/>
                    <a:pt x="521" y="0"/>
                  </a:cubicBezTo>
                  <a:cubicBezTo>
                    <a:pt x="524" y="0"/>
                    <a:pt x="527" y="2"/>
                    <a:pt x="527" y="5"/>
                  </a:cubicBezTo>
                  <a:cubicBezTo>
                    <a:pt x="527" y="8"/>
                    <a:pt x="524" y="11"/>
                    <a:pt x="521" y="11"/>
                  </a:cubicBezTo>
                  <a:close/>
                  <a:moveTo>
                    <a:pt x="493" y="11"/>
                  </a:moveTo>
                  <a:cubicBezTo>
                    <a:pt x="492" y="11"/>
                    <a:pt x="492" y="11"/>
                    <a:pt x="492" y="11"/>
                  </a:cubicBezTo>
                  <a:cubicBezTo>
                    <a:pt x="489" y="11"/>
                    <a:pt x="486" y="8"/>
                    <a:pt x="486" y="5"/>
                  </a:cubicBezTo>
                  <a:cubicBezTo>
                    <a:pt x="486" y="2"/>
                    <a:pt x="489" y="0"/>
                    <a:pt x="492" y="0"/>
                  </a:cubicBezTo>
                  <a:cubicBezTo>
                    <a:pt x="493" y="0"/>
                    <a:pt x="493" y="0"/>
                    <a:pt x="493" y="0"/>
                  </a:cubicBezTo>
                  <a:cubicBezTo>
                    <a:pt x="496" y="0"/>
                    <a:pt x="498" y="2"/>
                    <a:pt x="498" y="5"/>
                  </a:cubicBezTo>
                  <a:cubicBezTo>
                    <a:pt x="498" y="8"/>
                    <a:pt x="496" y="11"/>
                    <a:pt x="493" y="11"/>
                  </a:cubicBezTo>
                  <a:close/>
                  <a:moveTo>
                    <a:pt x="465" y="11"/>
                  </a:moveTo>
                  <a:cubicBezTo>
                    <a:pt x="464" y="11"/>
                    <a:pt x="464" y="11"/>
                    <a:pt x="464" y="11"/>
                  </a:cubicBezTo>
                  <a:cubicBezTo>
                    <a:pt x="461" y="11"/>
                    <a:pt x="458" y="8"/>
                    <a:pt x="458" y="5"/>
                  </a:cubicBezTo>
                  <a:cubicBezTo>
                    <a:pt x="458" y="2"/>
                    <a:pt x="461" y="0"/>
                    <a:pt x="464" y="0"/>
                  </a:cubicBezTo>
                  <a:cubicBezTo>
                    <a:pt x="465" y="0"/>
                    <a:pt x="465" y="0"/>
                    <a:pt x="465" y="0"/>
                  </a:cubicBezTo>
                  <a:cubicBezTo>
                    <a:pt x="468" y="0"/>
                    <a:pt x="470" y="2"/>
                    <a:pt x="470" y="5"/>
                  </a:cubicBezTo>
                  <a:cubicBezTo>
                    <a:pt x="470" y="8"/>
                    <a:pt x="468" y="11"/>
                    <a:pt x="465" y="11"/>
                  </a:cubicBezTo>
                  <a:close/>
                  <a:moveTo>
                    <a:pt x="437" y="11"/>
                  </a:moveTo>
                  <a:cubicBezTo>
                    <a:pt x="435" y="11"/>
                    <a:pt x="435" y="11"/>
                    <a:pt x="435" y="11"/>
                  </a:cubicBezTo>
                  <a:cubicBezTo>
                    <a:pt x="432" y="11"/>
                    <a:pt x="430" y="8"/>
                    <a:pt x="430" y="5"/>
                  </a:cubicBezTo>
                  <a:cubicBezTo>
                    <a:pt x="430" y="2"/>
                    <a:pt x="432" y="0"/>
                    <a:pt x="435" y="0"/>
                  </a:cubicBezTo>
                  <a:cubicBezTo>
                    <a:pt x="437" y="0"/>
                    <a:pt x="437" y="0"/>
                    <a:pt x="437" y="0"/>
                  </a:cubicBezTo>
                  <a:cubicBezTo>
                    <a:pt x="440" y="0"/>
                    <a:pt x="442" y="2"/>
                    <a:pt x="442" y="5"/>
                  </a:cubicBezTo>
                  <a:cubicBezTo>
                    <a:pt x="442" y="8"/>
                    <a:pt x="440" y="11"/>
                    <a:pt x="437" y="11"/>
                  </a:cubicBezTo>
                  <a:close/>
                  <a:moveTo>
                    <a:pt x="408" y="11"/>
                  </a:moveTo>
                  <a:cubicBezTo>
                    <a:pt x="407" y="11"/>
                    <a:pt x="407" y="11"/>
                    <a:pt x="407" y="11"/>
                  </a:cubicBezTo>
                  <a:cubicBezTo>
                    <a:pt x="404" y="11"/>
                    <a:pt x="402" y="8"/>
                    <a:pt x="402" y="5"/>
                  </a:cubicBezTo>
                  <a:cubicBezTo>
                    <a:pt x="402" y="2"/>
                    <a:pt x="404" y="0"/>
                    <a:pt x="407" y="0"/>
                  </a:cubicBezTo>
                  <a:cubicBezTo>
                    <a:pt x="408" y="0"/>
                    <a:pt x="408" y="0"/>
                    <a:pt x="408" y="0"/>
                  </a:cubicBezTo>
                  <a:cubicBezTo>
                    <a:pt x="411" y="0"/>
                    <a:pt x="414" y="2"/>
                    <a:pt x="414" y="5"/>
                  </a:cubicBezTo>
                  <a:cubicBezTo>
                    <a:pt x="414" y="8"/>
                    <a:pt x="411" y="11"/>
                    <a:pt x="408" y="11"/>
                  </a:cubicBezTo>
                  <a:close/>
                  <a:moveTo>
                    <a:pt x="380" y="11"/>
                  </a:moveTo>
                  <a:cubicBezTo>
                    <a:pt x="379" y="11"/>
                    <a:pt x="379" y="11"/>
                    <a:pt x="379" y="11"/>
                  </a:cubicBezTo>
                  <a:cubicBezTo>
                    <a:pt x="376" y="11"/>
                    <a:pt x="373" y="8"/>
                    <a:pt x="373" y="5"/>
                  </a:cubicBezTo>
                  <a:cubicBezTo>
                    <a:pt x="373" y="2"/>
                    <a:pt x="376" y="0"/>
                    <a:pt x="379" y="0"/>
                  </a:cubicBezTo>
                  <a:cubicBezTo>
                    <a:pt x="380" y="0"/>
                    <a:pt x="380" y="0"/>
                    <a:pt x="380" y="0"/>
                  </a:cubicBezTo>
                  <a:cubicBezTo>
                    <a:pt x="383" y="0"/>
                    <a:pt x="385" y="2"/>
                    <a:pt x="385" y="5"/>
                  </a:cubicBezTo>
                  <a:cubicBezTo>
                    <a:pt x="385" y="8"/>
                    <a:pt x="383" y="11"/>
                    <a:pt x="380" y="11"/>
                  </a:cubicBezTo>
                  <a:close/>
                  <a:moveTo>
                    <a:pt x="352" y="11"/>
                  </a:moveTo>
                  <a:cubicBezTo>
                    <a:pt x="350" y="11"/>
                    <a:pt x="350" y="11"/>
                    <a:pt x="350" y="11"/>
                  </a:cubicBezTo>
                  <a:cubicBezTo>
                    <a:pt x="348" y="11"/>
                    <a:pt x="345" y="8"/>
                    <a:pt x="345" y="5"/>
                  </a:cubicBezTo>
                  <a:cubicBezTo>
                    <a:pt x="345" y="2"/>
                    <a:pt x="348" y="0"/>
                    <a:pt x="350" y="0"/>
                  </a:cubicBezTo>
                  <a:cubicBezTo>
                    <a:pt x="352" y="0"/>
                    <a:pt x="352" y="0"/>
                    <a:pt x="352" y="0"/>
                  </a:cubicBezTo>
                  <a:cubicBezTo>
                    <a:pt x="355" y="0"/>
                    <a:pt x="357" y="2"/>
                    <a:pt x="357" y="5"/>
                  </a:cubicBezTo>
                  <a:cubicBezTo>
                    <a:pt x="357" y="8"/>
                    <a:pt x="355" y="11"/>
                    <a:pt x="352" y="11"/>
                  </a:cubicBezTo>
                  <a:close/>
                  <a:moveTo>
                    <a:pt x="324" y="11"/>
                  </a:moveTo>
                  <a:cubicBezTo>
                    <a:pt x="322" y="11"/>
                    <a:pt x="322" y="11"/>
                    <a:pt x="322" y="11"/>
                  </a:cubicBezTo>
                  <a:cubicBezTo>
                    <a:pt x="319" y="11"/>
                    <a:pt x="317" y="8"/>
                    <a:pt x="317" y="5"/>
                  </a:cubicBezTo>
                  <a:cubicBezTo>
                    <a:pt x="317" y="2"/>
                    <a:pt x="319" y="0"/>
                    <a:pt x="322" y="0"/>
                  </a:cubicBezTo>
                  <a:cubicBezTo>
                    <a:pt x="324" y="0"/>
                    <a:pt x="324" y="0"/>
                    <a:pt x="324" y="0"/>
                  </a:cubicBezTo>
                  <a:cubicBezTo>
                    <a:pt x="327" y="0"/>
                    <a:pt x="329" y="2"/>
                    <a:pt x="329" y="5"/>
                  </a:cubicBezTo>
                  <a:cubicBezTo>
                    <a:pt x="329" y="8"/>
                    <a:pt x="327" y="11"/>
                    <a:pt x="324" y="11"/>
                  </a:cubicBezTo>
                  <a:close/>
                  <a:moveTo>
                    <a:pt x="295" y="11"/>
                  </a:moveTo>
                  <a:cubicBezTo>
                    <a:pt x="294" y="11"/>
                    <a:pt x="294" y="11"/>
                    <a:pt x="294" y="11"/>
                  </a:cubicBezTo>
                  <a:cubicBezTo>
                    <a:pt x="291" y="11"/>
                    <a:pt x="289" y="8"/>
                    <a:pt x="289" y="5"/>
                  </a:cubicBezTo>
                  <a:cubicBezTo>
                    <a:pt x="289" y="2"/>
                    <a:pt x="291" y="0"/>
                    <a:pt x="294" y="0"/>
                  </a:cubicBezTo>
                  <a:cubicBezTo>
                    <a:pt x="295" y="0"/>
                    <a:pt x="295" y="0"/>
                    <a:pt x="295" y="0"/>
                  </a:cubicBezTo>
                  <a:cubicBezTo>
                    <a:pt x="298" y="0"/>
                    <a:pt x="301" y="2"/>
                    <a:pt x="301" y="5"/>
                  </a:cubicBezTo>
                  <a:cubicBezTo>
                    <a:pt x="301" y="8"/>
                    <a:pt x="298" y="11"/>
                    <a:pt x="295" y="11"/>
                  </a:cubicBezTo>
                  <a:close/>
                  <a:moveTo>
                    <a:pt x="267" y="11"/>
                  </a:moveTo>
                  <a:cubicBezTo>
                    <a:pt x="266" y="11"/>
                    <a:pt x="266" y="11"/>
                    <a:pt x="266" y="11"/>
                  </a:cubicBezTo>
                  <a:cubicBezTo>
                    <a:pt x="263" y="11"/>
                    <a:pt x="260" y="8"/>
                    <a:pt x="260" y="5"/>
                  </a:cubicBezTo>
                  <a:cubicBezTo>
                    <a:pt x="260" y="2"/>
                    <a:pt x="263" y="0"/>
                    <a:pt x="266" y="0"/>
                  </a:cubicBezTo>
                  <a:cubicBezTo>
                    <a:pt x="267" y="0"/>
                    <a:pt x="267" y="0"/>
                    <a:pt x="267" y="0"/>
                  </a:cubicBezTo>
                  <a:cubicBezTo>
                    <a:pt x="270" y="0"/>
                    <a:pt x="272" y="2"/>
                    <a:pt x="272" y="5"/>
                  </a:cubicBezTo>
                  <a:cubicBezTo>
                    <a:pt x="272" y="8"/>
                    <a:pt x="270" y="11"/>
                    <a:pt x="267" y="11"/>
                  </a:cubicBezTo>
                  <a:close/>
                  <a:moveTo>
                    <a:pt x="239" y="11"/>
                  </a:moveTo>
                  <a:cubicBezTo>
                    <a:pt x="237" y="11"/>
                    <a:pt x="237" y="11"/>
                    <a:pt x="237" y="11"/>
                  </a:cubicBezTo>
                  <a:cubicBezTo>
                    <a:pt x="234" y="11"/>
                    <a:pt x="232" y="8"/>
                    <a:pt x="232" y="5"/>
                  </a:cubicBezTo>
                  <a:cubicBezTo>
                    <a:pt x="232" y="2"/>
                    <a:pt x="234" y="0"/>
                    <a:pt x="237" y="0"/>
                  </a:cubicBezTo>
                  <a:cubicBezTo>
                    <a:pt x="239" y="0"/>
                    <a:pt x="239" y="0"/>
                    <a:pt x="239" y="0"/>
                  </a:cubicBezTo>
                  <a:cubicBezTo>
                    <a:pt x="242" y="0"/>
                    <a:pt x="244" y="2"/>
                    <a:pt x="244" y="5"/>
                  </a:cubicBezTo>
                  <a:cubicBezTo>
                    <a:pt x="244" y="8"/>
                    <a:pt x="242" y="11"/>
                    <a:pt x="239" y="11"/>
                  </a:cubicBezTo>
                  <a:close/>
                  <a:moveTo>
                    <a:pt x="211" y="11"/>
                  </a:moveTo>
                  <a:cubicBezTo>
                    <a:pt x="209" y="11"/>
                    <a:pt x="209" y="11"/>
                    <a:pt x="209" y="11"/>
                  </a:cubicBezTo>
                  <a:cubicBezTo>
                    <a:pt x="206" y="11"/>
                    <a:pt x="204" y="8"/>
                    <a:pt x="204" y="5"/>
                  </a:cubicBezTo>
                  <a:cubicBezTo>
                    <a:pt x="204" y="2"/>
                    <a:pt x="206" y="0"/>
                    <a:pt x="209" y="0"/>
                  </a:cubicBezTo>
                  <a:cubicBezTo>
                    <a:pt x="211" y="0"/>
                    <a:pt x="211" y="0"/>
                    <a:pt x="211" y="0"/>
                  </a:cubicBezTo>
                  <a:cubicBezTo>
                    <a:pt x="213" y="0"/>
                    <a:pt x="216" y="2"/>
                    <a:pt x="216" y="5"/>
                  </a:cubicBezTo>
                  <a:cubicBezTo>
                    <a:pt x="216" y="8"/>
                    <a:pt x="213" y="11"/>
                    <a:pt x="211" y="11"/>
                  </a:cubicBezTo>
                  <a:close/>
                  <a:moveTo>
                    <a:pt x="182" y="11"/>
                  </a:moveTo>
                  <a:cubicBezTo>
                    <a:pt x="181" y="11"/>
                    <a:pt x="181" y="11"/>
                    <a:pt x="181" y="11"/>
                  </a:cubicBezTo>
                  <a:cubicBezTo>
                    <a:pt x="178" y="11"/>
                    <a:pt x="176" y="8"/>
                    <a:pt x="176" y="5"/>
                  </a:cubicBezTo>
                  <a:cubicBezTo>
                    <a:pt x="176" y="2"/>
                    <a:pt x="178" y="0"/>
                    <a:pt x="181" y="0"/>
                  </a:cubicBezTo>
                  <a:cubicBezTo>
                    <a:pt x="182" y="0"/>
                    <a:pt x="182" y="0"/>
                    <a:pt x="182" y="0"/>
                  </a:cubicBezTo>
                  <a:cubicBezTo>
                    <a:pt x="185" y="0"/>
                    <a:pt x="188" y="2"/>
                    <a:pt x="188" y="5"/>
                  </a:cubicBezTo>
                  <a:cubicBezTo>
                    <a:pt x="188" y="8"/>
                    <a:pt x="185" y="11"/>
                    <a:pt x="182" y="11"/>
                  </a:cubicBezTo>
                  <a:close/>
                  <a:moveTo>
                    <a:pt x="154" y="11"/>
                  </a:moveTo>
                  <a:cubicBezTo>
                    <a:pt x="153" y="11"/>
                    <a:pt x="153" y="11"/>
                    <a:pt x="153" y="11"/>
                  </a:cubicBezTo>
                  <a:cubicBezTo>
                    <a:pt x="150" y="11"/>
                    <a:pt x="147" y="8"/>
                    <a:pt x="147" y="5"/>
                  </a:cubicBezTo>
                  <a:cubicBezTo>
                    <a:pt x="147" y="2"/>
                    <a:pt x="150" y="0"/>
                    <a:pt x="153" y="0"/>
                  </a:cubicBezTo>
                  <a:cubicBezTo>
                    <a:pt x="154" y="0"/>
                    <a:pt x="154" y="0"/>
                    <a:pt x="154" y="0"/>
                  </a:cubicBezTo>
                  <a:cubicBezTo>
                    <a:pt x="157" y="0"/>
                    <a:pt x="159" y="2"/>
                    <a:pt x="159" y="5"/>
                  </a:cubicBezTo>
                  <a:cubicBezTo>
                    <a:pt x="159" y="8"/>
                    <a:pt x="157" y="11"/>
                    <a:pt x="154" y="11"/>
                  </a:cubicBezTo>
                  <a:close/>
                  <a:moveTo>
                    <a:pt x="126" y="11"/>
                  </a:moveTo>
                  <a:cubicBezTo>
                    <a:pt x="124" y="11"/>
                    <a:pt x="124" y="11"/>
                    <a:pt x="124" y="11"/>
                  </a:cubicBezTo>
                  <a:cubicBezTo>
                    <a:pt x="121" y="11"/>
                    <a:pt x="119" y="8"/>
                    <a:pt x="119" y="5"/>
                  </a:cubicBezTo>
                  <a:cubicBezTo>
                    <a:pt x="119" y="2"/>
                    <a:pt x="121" y="0"/>
                    <a:pt x="124" y="0"/>
                  </a:cubicBezTo>
                  <a:cubicBezTo>
                    <a:pt x="126" y="0"/>
                    <a:pt x="126" y="0"/>
                    <a:pt x="126" y="0"/>
                  </a:cubicBezTo>
                  <a:cubicBezTo>
                    <a:pt x="129" y="0"/>
                    <a:pt x="131" y="2"/>
                    <a:pt x="131" y="5"/>
                  </a:cubicBezTo>
                  <a:cubicBezTo>
                    <a:pt x="131" y="8"/>
                    <a:pt x="129" y="11"/>
                    <a:pt x="126" y="11"/>
                  </a:cubicBezTo>
                  <a:close/>
                </a:path>
              </a:pathLst>
            </a:custGeom>
            <a:solidFill>
              <a:srgbClr val="D8D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3" name="Freeform 12">
              <a:extLst>
                <a:ext uri="{FF2B5EF4-FFF2-40B4-BE49-F238E27FC236}">
                  <a16:creationId xmlns:a16="http://schemas.microsoft.com/office/drawing/2014/main" id="{7C49C800-DDC6-48F5-AEFF-2A977107DAE0}"/>
                </a:ext>
              </a:extLst>
            </p:cNvPr>
            <p:cNvSpPr>
              <a:spLocks/>
            </p:cNvSpPr>
            <p:nvPr/>
          </p:nvSpPr>
          <p:spPr bwMode="auto">
            <a:xfrm>
              <a:off x="7138" y="2154"/>
              <a:ext cx="19" cy="17"/>
            </a:xfrm>
            <a:custGeom>
              <a:avLst/>
              <a:gdLst>
                <a:gd name="T0" fmla="*/ 6 w 12"/>
                <a:gd name="T1" fmla="*/ 11 h 11"/>
                <a:gd name="T2" fmla="*/ 6 w 12"/>
                <a:gd name="T3" fmla="*/ 11 h 11"/>
                <a:gd name="T4" fmla="*/ 0 w 12"/>
                <a:gd name="T5" fmla="*/ 5 h 11"/>
                <a:gd name="T6" fmla="*/ 6 w 12"/>
                <a:gd name="T7" fmla="*/ 0 h 11"/>
                <a:gd name="T8" fmla="*/ 6 w 12"/>
                <a:gd name="T9" fmla="*/ 0 h 11"/>
                <a:gd name="T10" fmla="*/ 12 w 12"/>
                <a:gd name="T11" fmla="*/ 5 h 11"/>
                <a:gd name="T12" fmla="*/ 6 w 1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6" y="11"/>
                  </a:moveTo>
                  <a:cubicBezTo>
                    <a:pt x="6" y="11"/>
                    <a:pt x="6" y="11"/>
                    <a:pt x="6" y="11"/>
                  </a:cubicBezTo>
                  <a:cubicBezTo>
                    <a:pt x="3" y="11"/>
                    <a:pt x="0" y="8"/>
                    <a:pt x="0" y="5"/>
                  </a:cubicBezTo>
                  <a:cubicBezTo>
                    <a:pt x="0" y="2"/>
                    <a:pt x="3" y="0"/>
                    <a:pt x="6" y="0"/>
                  </a:cubicBezTo>
                  <a:cubicBezTo>
                    <a:pt x="6" y="0"/>
                    <a:pt x="6" y="0"/>
                    <a:pt x="6" y="0"/>
                  </a:cubicBezTo>
                  <a:cubicBezTo>
                    <a:pt x="9" y="0"/>
                    <a:pt x="12" y="2"/>
                    <a:pt x="12" y="5"/>
                  </a:cubicBezTo>
                  <a:cubicBezTo>
                    <a:pt x="12" y="8"/>
                    <a:pt x="9" y="11"/>
                    <a:pt x="6"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4" name="Freeform 13">
              <a:extLst>
                <a:ext uri="{FF2B5EF4-FFF2-40B4-BE49-F238E27FC236}">
                  <a16:creationId xmlns:a16="http://schemas.microsoft.com/office/drawing/2014/main" id="{AED4DD52-4C3C-467C-9CA8-4633F35511FC}"/>
                </a:ext>
              </a:extLst>
            </p:cNvPr>
            <p:cNvSpPr>
              <a:spLocks/>
            </p:cNvSpPr>
            <p:nvPr/>
          </p:nvSpPr>
          <p:spPr bwMode="auto">
            <a:xfrm>
              <a:off x="5045" y="1561"/>
              <a:ext cx="1235" cy="412"/>
            </a:xfrm>
            <a:custGeom>
              <a:avLst/>
              <a:gdLst>
                <a:gd name="T0" fmla="*/ 16 w 798"/>
                <a:gd name="T1" fmla="*/ 266 h 266"/>
                <a:gd name="T2" fmla="*/ 0 w 798"/>
                <a:gd name="T3" fmla="*/ 266 h 266"/>
                <a:gd name="T4" fmla="*/ 0 w 798"/>
                <a:gd name="T5" fmla="*/ 117 h 266"/>
                <a:gd name="T6" fmla="*/ 116 w 798"/>
                <a:gd name="T7" fmla="*/ 0 h 266"/>
                <a:gd name="T8" fmla="*/ 798 w 798"/>
                <a:gd name="T9" fmla="*/ 0 h 266"/>
                <a:gd name="T10" fmla="*/ 798 w 798"/>
                <a:gd name="T11" fmla="*/ 16 h 266"/>
                <a:gd name="T12" fmla="*/ 116 w 798"/>
                <a:gd name="T13" fmla="*/ 16 h 266"/>
                <a:gd name="T14" fmla="*/ 16 w 798"/>
                <a:gd name="T15" fmla="*/ 117 h 266"/>
                <a:gd name="T16" fmla="*/ 16 w 798"/>
                <a:gd name="T1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266">
                  <a:moveTo>
                    <a:pt x="16" y="266"/>
                  </a:moveTo>
                  <a:cubicBezTo>
                    <a:pt x="0" y="266"/>
                    <a:pt x="0" y="266"/>
                    <a:pt x="0" y="266"/>
                  </a:cubicBezTo>
                  <a:cubicBezTo>
                    <a:pt x="0" y="117"/>
                    <a:pt x="0" y="117"/>
                    <a:pt x="0" y="117"/>
                  </a:cubicBezTo>
                  <a:cubicBezTo>
                    <a:pt x="0" y="52"/>
                    <a:pt x="52" y="0"/>
                    <a:pt x="116" y="0"/>
                  </a:cubicBezTo>
                  <a:cubicBezTo>
                    <a:pt x="798" y="0"/>
                    <a:pt x="798" y="0"/>
                    <a:pt x="798" y="0"/>
                  </a:cubicBezTo>
                  <a:cubicBezTo>
                    <a:pt x="798" y="16"/>
                    <a:pt x="798" y="16"/>
                    <a:pt x="798" y="16"/>
                  </a:cubicBezTo>
                  <a:cubicBezTo>
                    <a:pt x="116" y="16"/>
                    <a:pt x="116" y="16"/>
                    <a:pt x="116" y="16"/>
                  </a:cubicBezTo>
                  <a:cubicBezTo>
                    <a:pt x="61" y="16"/>
                    <a:pt x="16" y="61"/>
                    <a:pt x="16" y="117"/>
                  </a:cubicBezTo>
                  <a:lnTo>
                    <a:pt x="16" y="266"/>
                  </a:ln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5" name="Freeform 14">
              <a:extLst>
                <a:ext uri="{FF2B5EF4-FFF2-40B4-BE49-F238E27FC236}">
                  <a16:creationId xmlns:a16="http://schemas.microsoft.com/office/drawing/2014/main" id="{78CA7515-99E5-4142-A2A0-5A5D1DBF5E4A}"/>
                </a:ext>
              </a:extLst>
            </p:cNvPr>
            <p:cNvSpPr>
              <a:spLocks/>
            </p:cNvSpPr>
            <p:nvPr/>
          </p:nvSpPr>
          <p:spPr bwMode="auto">
            <a:xfrm>
              <a:off x="6267" y="1346"/>
              <a:ext cx="881" cy="456"/>
            </a:xfrm>
            <a:custGeom>
              <a:avLst/>
              <a:gdLst>
                <a:gd name="T0" fmla="*/ 569 w 569"/>
                <a:gd name="T1" fmla="*/ 295 h 295"/>
                <a:gd name="T2" fmla="*/ 113 w 569"/>
                <a:gd name="T3" fmla="*/ 295 h 295"/>
                <a:gd name="T4" fmla="*/ 0 w 569"/>
                <a:gd name="T5" fmla="*/ 182 h 295"/>
                <a:gd name="T6" fmla="*/ 0 w 569"/>
                <a:gd name="T7" fmla="*/ 112 h 295"/>
                <a:gd name="T8" fmla="*/ 111 w 569"/>
                <a:gd name="T9" fmla="*/ 0 h 295"/>
                <a:gd name="T10" fmla="*/ 567 w 569"/>
                <a:gd name="T11" fmla="*/ 0 h 295"/>
                <a:gd name="T12" fmla="*/ 567 w 569"/>
                <a:gd name="T13" fmla="*/ 16 h 295"/>
                <a:gd name="T14" fmla="*/ 111 w 569"/>
                <a:gd name="T15" fmla="*/ 16 h 295"/>
                <a:gd name="T16" fmla="*/ 16 w 569"/>
                <a:gd name="T17" fmla="*/ 112 h 295"/>
                <a:gd name="T18" fmla="*/ 16 w 569"/>
                <a:gd name="T19" fmla="*/ 182 h 295"/>
                <a:gd name="T20" fmla="*/ 113 w 569"/>
                <a:gd name="T21" fmla="*/ 279 h 295"/>
                <a:gd name="T22" fmla="*/ 569 w 569"/>
                <a:gd name="T23" fmla="*/ 279 h 295"/>
                <a:gd name="T24" fmla="*/ 569 w 569"/>
                <a:gd name="T2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295">
                  <a:moveTo>
                    <a:pt x="569" y="295"/>
                  </a:moveTo>
                  <a:cubicBezTo>
                    <a:pt x="113" y="295"/>
                    <a:pt x="113" y="295"/>
                    <a:pt x="113" y="295"/>
                  </a:cubicBezTo>
                  <a:cubicBezTo>
                    <a:pt x="50" y="295"/>
                    <a:pt x="0" y="245"/>
                    <a:pt x="0" y="182"/>
                  </a:cubicBezTo>
                  <a:cubicBezTo>
                    <a:pt x="0" y="112"/>
                    <a:pt x="0" y="112"/>
                    <a:pt x="0" y="112"/>
                  </a:cubicBezTo>
                  <a:cubicBezTo>
                    <a:pt x="0" y="50"/>
                    <a:pt x="50" y="0"/>
                    <a:pt x="111" y="0"/>
                  </a:cubicBezTo>
                  <a:cubicBezTo>
                    <a:pt x="567" y="0"/>
                    <a:pt x="567" y="0"/>
                    <a:pt x="567" y="0"/>
                  </a:cubicBezTo>
                  <a:cubicBezTo>
                    <a:pt x="567" y="16"/>
                    <a:pt x="567" y="16"/>
                    <a:pt x="567" y="16"/>
                  </a:cubicBezTo>
                  <a:cubicBezTo>
                    <a:pt x="111" y="16"/>
                    <a:pt x="111" y="16"/>
                    <a:pt x="111" y="16"/>
                  </a:cubicBezTo>
                  <a:cubicBezTo>
                    <a:pt x="58" y="16"/>
                    <a:pt x="16" y="59"/>
                    <a:pt x="16" y="112"/>
                  </a:cubicBezTo>
                  <a:cubicBezTo>
                    <a:pt x="16" y="182"/>
                    <a:pt x="16" y="182"/>
                    <a:pt x="16" y="182"/>
                  </a:cubicBezTo>
                  <a:cubicBezTo>
                    <a:pt x="16" y="236"/>
                    <a:pt x="59" y="279"/>
                    <a:pt x="113" y="279"/>
                  </a:cubicBezTo>
                  <a:cubicBezTo>
                    <a:pt x="569" y="279"/>
                    <a:pt x="569" y="279"/>
                    <a:pt x="569" y="279"/>
                  </a:cubicBezTo>
                  <a:lnTo>
                    <a:pt x="569" y="295"/>
                  </a:ln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6" name="Freeform 15">
              <a:extLst>
                <a:ext uri="{FF2B5EF4-FFF2-40B4-BE49-F238E27FC236}">
                  <a16:creationId xmlns:a16="http://schemas.microsoft.com/office/drawing/2014/main" id="{4A4A7BC7-377B-462A-8DBE-AD17163D5206}"/>
                </a:ext>
              </a:extLst>
            </p:cNvPr>
            <p:cNvSpPr>
              <a:spLocks/>
            </p:cNvSpPr>
            <p:nvPr/>
          </p:nvSpPr>
          <p:spPr bwMode="auto">
            <a:xfrm>
              <a:off x="4423" y="2133"/>
              <a:ext cx="1366" cy="1017"/>
            </a:xfrm>
            <a:custGeom>
              <a:avLst/>
              <a:gdLst>
                <a:gd name="T0" fmla="*/ 883 w 883"/>
                <a:gd name="T1" fmla="*/ 657 h 657"/>
                <a:gd name="T2" fmla="*/ 281 w 883"/>
                <a:gd name="T3" fmla="*/ 657 h 657"/>
                <a:gd name="T4" fmla="*/ 163 w 883"/>
                <a:gd name="T5" fmla="*/ 540 h 657"/>
                <a:gd name="T6" fmla="*/ 162 w 883"/>
                <a:gd name="T7" fmla="*/ 115 h 657"/>
                <a:gd name="T8" fmla="*/ 63 w 883"/>
                <a:gd name="T9" fmla="*/ 16 h 657"/>
                <a:gd name="T10" fmla="*/ 0 w 883"/>
                <a:gd name="T11" fmla="*/ 16 h 657"/>
                <a:gd name="T12" fmla="*/ 0 w 883"/>
                <a:gd name="T13" fmla="*/ 0 h 657"/>
                <a:gd name="T14" fmla="*/ 63 w 883"/>
                <a:gd name="T15" fmla="*/ 0 h 657"/>
                <a:gd name="T16" fmla="*/ 178 w 883"/>
                <a:gd name="T17" fmla="*/ 115 h 657"/>
                <a:gd name="T18" fmla="*/ 179 w 883"/>
                <a:gd name="T19" fmla="*/ 539 h 657"/>
                <a:gd name="T20" fmla="*/ 281 w 883"/>
                <a:gd name="T21" fmla="*/ 641 h 657"/>
                <a:gd name="T22" fmla="*/ 883 w 883"/>
                <a:gd name="T23" fmla="*/ 641 h 657"/>
                <a:gd name="T24" fmla="*/ 883 w 883"/>
                <a:gd name="T25"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657">
                  <a:moveTo>
                    <a:pt x="883" y="657"/>
                  </a:moveTo>
                  <a:cubicBezTo>
                    <a:pt x="281" y="657"/>
                    <a:pt x="281" y="657"/>
                    <a:pt x="281" y="657"/>
                  </a:cubicBezTo>
                  <a:cubicBezTo>
                    <a:pt x="216" y="657"/>
                    <a:pt x="164" y="604"/>
                    <a:pt x="163" y="540"/>
                  </a:cubicBezTo>
                  <a:cubicBezTo>
                    <a:pt x="162" y="115"/>
                    <a:pt x="162" y="115"/>
                    <a:pt x="162" y="115"/>
                  </a:cubicBezTo>
                  <a:cubicBezTo>
                    <a:pt x="162" y="60"/>
                    <a:pt x="118" y="16"/>
                    <a:pt x="63" y="16"/>
                  </a:cubicBezTo>
                  <a:cubicBezTo>
                    <a:pt x="0" y="16"/>
                    <a:pt x="0" y="16"/>
                    <a:pt x="0" y="16"/>
                  </a:cubicBezTo>
                  <a:cubicBezTo>
                    <a:pt x="0" y="0"/>
                    <a:pt x="0" y="0"/>
                    <a:pt x="0" y="0"/>
                  </a:cubicBezTo>
                  <a:cubicBezTo>
                    <a:pt x="63" y="0"/>
                    <a:pt x="63" y="0"/>
                    <a:pt x="63" y="0"/>
                  </a:cubicBezTo>
                  <a:cubicBezTo>
                    <a:pt x="126" y="0"/>
                    <a:pt x="178" y="52"/>
                    <a:pt x="178" y="115"/>
                  </a:cubicBezTo>
                  <a:cubicBezTo>
                    <a:pt x="179" y="539"/>
                    <a:pt x="179" y="539"/>
                    <a:pt x="179" y="539"/>
                  </a:cubicBezTo>
                  <a:cubicBezTo>
                    <a:pt x="180" y="595"/>
                    <a:pt x="225" y="641"/>
                    <a:pt x="281" y="641"/>
                  </a:cubicBezTo>
                  <a:cubicBezTo>
                    <a:pt x="883" y="641"/>
                    <a:pt x="883" y="641"/>
                    <a:pt x="883" y="641"/>
                  </a:cubicBezTo>
                  <a:lnTo>
                    <a:pt x="883" y="657"/>
                  </a:ln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7" name="Freeform 16">
              <a:extLst>
                <a:ext uri="{FF2B5EF4-FFF2-40B4-BE49-F238E27FC236}">
                  <a16:creationId xmlns:a16="http://schemas.microsoft.com/office/drawing/2014/main" id="{A1E9C8AF-95AC-4A13-9A75-090A80883AF3}"/>
                </a:ext>
              </a:extLst>
            </p:cNvPr>
            <p:cNvSpPr>
              <a:spLocks/>
            </p:cNvSpPr>
            <p:nvPr/>
          </p:nvSpPr>
          <p:spPr bwMode="auto">
            <a:xfrm>
              <a:off x="5048" y="3129"/>
              <a:ext cx="17" cy="17"/>
            </a:xfrm>
            <a:custGeom>
              <a:avLst/>
              <a:gdLst>
                <a:gd name="T0" fmla="*/ 6 w 11"/>
                <a:gd name="T1" fmla="*/ 11 h 11"/>
                <a:gd name="T2" fmla="*/ 0 w 11"/>
                <a:gd name="T3" fmla="*/ 6 h 11"/>
                <a:gd name="T4" fmla="*/ 0 w 11"/>
                <a:gd name="T5" fmla="*/ 5 h 11"/>
                <a:gd name="T6" fmla="*/ 6 w 11"/>
                <a:gd name="T7" fmla="*/ 0 h 11"/>
                <a:gd name="T8" fmla="*/ 11 w 11"/>
                <a:gd name="T9" fmla="*/ 5 h 11"/>
                <a:gd name="T10" fmla="*/ 11 w 11"/>
                <a:gd name="T11" fmla="*/ 6 h 11"/>
                <a:gd name="T12" fmla="*/ 6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11"/>
                  </a:moveTo>
                  <a:cubicBezTo>
                    <a:pt x="3" y="11"/>
                    <a:pt x="0" y="9"/>
                    <a:pt x="0" y="6"/>
                  </a:cubicBezTo>
                  <a:cubicBezTo>
                    <a:pt x="0" y="5"/>
                    <a:pt x="0" y="5"/>
                    <a:pt x="0" y="5"/>
                  </a:cubicBezTo>
                  <a:cubicBezTo>
                    <a:pt x="0" y="2"/>
                    <a:pt x="3" y="0"/>
                    <a:pt x="6" y="0"/>
                  </a:cubicBezTo>
                  <a:cubicBezTo>
                    <a:pt x="9" y="0"/>
                    <a:pt x="11" y="2"/>
                    <a:pt x="11" y="5"/>
                  </a:cubicBezTo>
                  <a:cubicBezTo>
                    <a:pt x="11" y="6"/>
                    <a:pt x="11" y="6"/>
                    <a:pt x="11" y="6"/>
                  </a:cubicBezTo>
                  <a:cubicBezTo>
                    <a:pt x="11" y="9"/>
                    <a:pt x="9" y="11"/>
                    <a:pt x="6"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8" name="Freeform 17">
              <a:extLst>
                <a:ext uri="{FF2B5EF4-FFF2-40B4-BE49-F238E27FC236}">
                  <a16:creationId xmlns:a16="http://schemas.microsoft.com/office/drawing/2014/main" id="{5FB023F0-1A9B-474A-9FBB-BAD3C190CBC2}"/>
                </a:ext>
              </a:extLst>
            </p:cNvPr>
            <p:cNvSpPr>
              <a:spLocks noEditPoints="1"/>
            </p:cNvSpPr>
            <p:nvPr/>
          </p:nvSpPr>
          <p:spPr bwMode="auto">
            <a:xfrm>
              <a:off x="5048" y="2838"/>
              <a:ext cx="1224" cy="266"/>
            </a:xfrm>
            <a:custGeom>
              <a:avLst/>
              <a:gdLst>
                <a:gd name="T0" fmla="*/ 11 w 791"/>
                <a:gd name="T1" fmla="*/ 165 h 172"/>
                <a:gd name="T2" fmla="*/ 0 w 791"/>
                <a:gd name="T3" fmla="*/ 137 h 172"/>
                <a:gd name="T4" fmla="*/ 6 w 791"/>
                <a:gd name="T5" fmla="*/ 116 h 172"/>
                <a:gd name="T6" fmla="*/ 11 w 791"/>
                <a:gd name="T7" fmla="*/ 110 h 172"/>
                <a:gd name="T8" fmla="*/ 5 w 791"/>
                <a:gd name="T9" fmla="*/ 82 h 172"/>
                <a:gd name="T10" fmla="*/ 10 w 791"/>
                <a:gd name="T11" fmla="*/ 89 h 172"/>
                <a:gd name="T12" fmla="*/ 25 w 791"/>
                <a:gd name="T13" fmla="*/ 52 h 172"/>
                <a:gd name="T14" fmla="*/ 35 w 791"/>
                <a:gd name="T15" fmla="*/ 40 h 172"/>
                <a:gd name="T16" fmla="*/ 43 w 791"/>
                <a:gd name="T17" fmla="*/ 40 h 172"/>
                <a:gd name="T18" fmla="*/ 60 w 791"/>
                <a:gd name="T19" fmla="*/ 15 h 172"/>
                <a:gd name="T20" fmla="*/ 88 w 791"/>
                <a:gd name="T21" fmla="*/ 15 h 172"/>
                <a:gd name="T22" fmla="*/ 90 w 791"/>
                <a:gd name="T23" fmla="*/ 15 h 172"/>
                <a:gd name="T24" fmla="*/ 110 w 791"/>
                <a:gd name="T25" fmla="*/ 7 h 172"/>
                <a:gd name="T26" fmla="*/ 144 w 791"/>
                <a:gd name="T27" fmla="*/ 12 h 172"/>
                <a:gd name="T28" fmla="*/ 150 w 791"/>
                <a:gd name="T29" fmla="*/ 7 h 172"/>
                <a:gd name="T30" fmla="*/ 172 w 791"/>
                <a:gd name="T31" fmla="*/ 1 h 172"/>
                <a:gd name="T32" fmla="*/ 199 w 791"/>
                <a:gd name="T33" fmla="*/ 12 h 172"/>
                <a:gd name="T34" fmla="*/ 200 w 791"/>
                <a:gd name="T35" fmla="*/ 12 h 172"/>
                <a:gd name="T36" fmla="*/ 227 w 791"/>
                <a:gd name="T37" fmla="*/ 1 h 172"/>
                <a:gd name="T38" fmla="*/ 255 w 791"/>
                <a:gd name="T39" fmla="*/ 12 h 172"/>
                <a:gd name="T40" fmla="*/ 256 w 791"/>
                <a:gd name="T41" fmla="*/ 12 h 172"/>
                <a:gd name="T42" fmla="*/ 284 w 791"/>
                <a:gd name="T43" fmla="*/ 1 h 172"/>
                <a:gd name="T44" fmla="*/ 310 w 791"/>
                <a:gd name="T45" fmla="*/ 12 h 172"/>
                <a:gd name="T46" fmla="*/ 317 w 791"/>
                <a:gd name="T47" fmla="*/ 6 h 172"/>
                <a:gd name="T48" fmla="*/ 333 w 791"/>
                <a:gd name="T49" fmla="*/ 6 h 172"/>
                <a:gd name="T50" fmla="*/ 340 w 791"/>
                <a:gd name="T51" fmla="*/ 12 h 172"/>
                <a:gd name="T52" fmla="*/ 361 w 791"/>
                <a:gd name="T53" fmla="*/ 6 h 172"/>
                <a:gd name="T54" fmla="*/ 395 w 791"/>
                <a:gd name="T55" fmla="*/ 11 h 172"/>
                <a:gd name="T56" fmla="*/ 401 w 791"/>
                <a:gd name="T57" fmla="*/ 6 h 172"/>
                <a:gd name="T58" fmla="*/ 423 w 791"/>
                <a:gd name="T59" fmla="*/ 1 h 172"/>
                <a:gd name="T60" fmla="*/ 422 w 791"/>
                <a:gd name="T61" fmla="*/ 11 h 172"/>
                <a:gd name="T62" fmla="*/ 451 w 791"/>
                <a:gd name="T63" fmla="*/ 1 h 172"/>
                <a:gd name="T64" fmla="*/ 478 w 791"/>
                <a:gd name="T65" fmla="*/ 11 h 172"/>
                <a:gd name="T66" fmla="*/ 484 w 791"/>
                <a:gd name="T67" fmla="*/ 6 h 172"/>
                <a:gd name="T68" fmla="*/ 506 w 791"/>
                <a:gd name="T69" fmla="*/ 11 h 172"/>
                <a:gd name="T70" fmla="*/ 507 w 791"/>
                <a:gd name="T71" fmla="*/ 11 h 172"/>
                <a:gd name="T72" fmla="*/ 535 w 791"/>
                <a:gd name="T73" fmla="*/ 0 h 172"/>
                <a:gd name="T74" fmla="*/ 561 w 791"/>
                <a:gd name="T75" fmla="*/ 0 h 172"/>
                <a:gd name="T76" fmla="*/ 561 w 791"/>
                <a:gd name="T77" fmla="*/ 11 h 172"/>
                <a:gd name="T78" fmla="*/ 590 w 791"/>
                <a:gd name="T79" fmla="*/ 0 h 172"/>
                <a:gd name="T80" fmla="*/ 589 w 791"/>
                <a:gd name="T81" fmla="*/ 11 h 172"/>
                <a:gd name="T82" fmla="*/ 618 w 791"/>
                <a:gd name="T83" fmla="*/ 0 h 172"/>
                <a:gd name="T84" fmla="*/ 646 w 791"/>
                <a:gd name="T85" fmla="*/ 11 h 172"/>
                <a:gd name="T86" fmla="*/ 652 w 791"/>
                <a:gd name="T87" fmla="*/ 5 h 172"/>
                <a:gd name="T88" fmla="*/ 673 w 791"/>
                <a:gd name="T89" fmla="*/ 0 h 172"/>
                <a:gd name="T90" fmla="*/ 695 w 791"/>
                <a:gd name="T91" fmla="*/ 5 h 172"/>
                <a:gd name="T92" fmla="*/ 702 w 791"/>
                <a:gd name="T93" fmla="*/ 11 h 172"/>
                <a:gd name="T94" fmla="*/ 730 w 791"/>
                <a:gd name="T95" fmla="*/ 0 h 172"/>
                <a:gd name="T96" fmla="*/ 756 w 791"/>
                <a:gd name="T97" fmla="*/ 11 h 172"/>
                <a:gd name="T98" fmla="*/ 763 w 791"/>
                <a:gd name="T99" fmla="*/ 5 h 172"/>
                <a:gd name="T100" fmla="*/ 779 w 791"/>
                <a:gd name="T101"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1" h="172">
                  <a:moveTo>
                    <a:pt x="6" y="172"/>
                  </a:moveTo>
                  <a:cubicBezTo>
                    <a:pt x="3" y="172"/>
                    <a:pt x="0" y="169"/>
                    <a:pt x="0" y="167"/>
                  </a:cubicBezTo>
                  <a:cubicBezTo>
                    <a:pt x="0" y="165"/>
                    <a:pt x="0" y="165"/>
                    <a:pt x="0" y="165"/>
                  </a:cubicBezTo>
                  <a:cubicBezTo>
                    <a:pt x="0" y="162"/>
                    <a:pt x="3" y="160"/>
                    <a:pt x="6" y="160"/>
                  </a:cubicBezTo>
                  <a:cubicBezTo>
                    <a:pt x="9" y="160"/>
                    <a:pt x="11" y="162"/>
                    <a:pt x="11" y="165"/>
                  </a:cubicBezTo>
                  <a:cubicBezTo>
                    <a:pt x="11" y="167"/>
                    <a:pt x="11" y="167"/>
                    <a:pt x="11" y="167"/>
                  </a:cubicBezTo>
                  <a:cubicBezTo>
                    <a:pt x="11" y="169"/>
                    <a:pt x="9" y="172"/>
                    <a:pt x="6" y="172"/>
                  </a:cubicBezTo>
                  <a:close/>
                  <a:moveTo>
                    <a:pt x="6" y="144"/>
                  </a:moveTo>
                  <a:cubicBezTo>
                    <a:pt x="3" y="144"/>
                    <a:pt x="0" y="142"/>
                    <a:pt x="0" y="139"/>
                  </a:cubicBezTo>
                  <a:cubicBezTo>
                    <a:pt x="0" y="137"/>
                    <a:pt x="0" y="137"/>
                    <a:pt x="0" y="137"/>
                  </a:cubicBezTo>
                  <a:cubicBezTo>
                    <a:pt x="0" y="134"/>
                    <a:pt x="3" y="132"/>
                    <a:pt x="6" y="132"/>
                  </a:cubicBezTo>
                  <a:cubicBezTo>
                    <a:pt x="9" y="132"/>
                    <a:pt x="11" y="134"/>
                    <a:pt x="11" y="137"/>
                  </a:cubicBezTo>
                  <a:cubicBezTo>
                    <a:pt x="11" y="139"/>
                    <a:pt x="11" y="139"/>
                    <a:pt x="11" y="139"/>
                  </a:cubicBezTo>
                  <a:cubicBezTo>
                    <a:pt x="11" y="142"/>
                    <a:pt x="9" y="144"/>
                    <a:pt x="6" y="144"/>
                  </a:cubicBezTo>
                  <a:close/>
                  <a:moveTo>
                    <a:pt x="6" y="116"/>
                  </a:moveTo>
                  <a:cubicBezTo>
                    <a:pt x="6" y="116"/>
                    <a:pt x="6" y="116"/>
                    <a:pt x="6" y="116"/>
                  </a:cubicBezTo>
                  <a:cubicBezTo>
                    <a:pt x="3" y="116"/>
                    <a:pt x="0" y="113"/>
                    <a:pt x="0" y="111"/>
                  </a:cubicBezTo>
                  <a:cubicBezTo>
                    <a:pt x="0" y="109"/>
                    <a:pt x="0" y="109"/>
                    <a:pt x="0" y="109"/>
                  </a:cubicBezTo>
                  <a:cubicBezTo>
                    <a:pt x="1" y="106"/>
                    <a:pt x="3" y="104"/>
                    <a:pt x="6" y="104"/>
                  </a:cubicBezTo>
                  <a:cubicBezTo>
                    <a:pt x="9" y="104"/>
                    <a:pt x="11" y="107"/>
                    <a:pt x="11" y="110"/>
                  </a:cubicBezTo>
                  <a:cubicBezTo>
                    <a:pt x="11" y="111"/>
                    <a:pt x="11" y="111"/>
                    <a:pt x="11" y="111"/>
                  </a:cubicBezTo>
                  <a:cubicBezTo>
                    <a:pt x="11" y="114"/>
                    <a:pt x="9" y="116"/>
                    <a:pt x="6" y="116"/>
                  </a:cubicBezTo>
                  <a:close/>
                  <a:moveTo>
                    <a:pt x="10" y="89"/>
                  </a:moveTo>
                  <a:cubicBezTo>
                    <a:pt x="10" y="89"/>
                    <a:pt x="9" y="89"/>
                    <a:pt x="9" y="88"/>
                  </a:cubicBezTo>
                  <a:cubicBezTo>
                    <a:pt x="6" y="88"/>
                    <a:pt x="4" y="85"/>
                    <a:pt x="5" y="82"/>
                  </a:cubicBezTo>
                  <a:cubicBezTo>
                    <a:pt x="6" y="80"/>
                    <a:pt x="6" y="80"/>
                    <a:pt x="6" y="80"/>
                  </a:cubicBezTo>
                  <a:cubicBezTo>
                    <a:pt x="6" y="78"/>
                    <a:pt x="9" y="76"/>
                    <a:pt x="12" y="77"/>
                  </a:cubicBezTo>
                  <a:cubicBezTo>
                    <a:pt x="15" y="78"/>
                    <a:pt x="17" y="81"/>
                    <a:pt x="16" y="84"/>
                  </a:cubicBezTo>
                  <a:cubicBezTo>
                    <a:pt x="15" y="85"/>
                    <a:pt x="15" y="85"/>
                    <a:pt x="15" y="85"/>
                  </a:cubicBezTo>
                  <a:cubicBezTo>
                    <a:pt x="15" y="87"/>
                    <a:pt x="13" y="89"/>
                    <a:pt x="10" y="89"/>
                  </a:cubicBezTo>
                  <a:close/>
                  <a:moveTo>
                    <a:pt x="22" y="63"/>
                  </a:moveTo>
                  <a:cubicBezTo>
                    <a:pt x="21" y="63"/>
                    <a:pt x="20" y="63"/>
                    <a:pt x="19" y="62"/>
                  </a:cubicBezTo>
                  <a:cubicBezTo>
                    <a:pt x="16" y="61"/>
                    <a:pt x="16" y="58"/>
                    <a:pt x="17" y="55"/>
                  </a:cubicBezTo>
                  <a:cubicBezTo>
                    <a:pt x="18" y="54"/>
                    <a:pt x="18" y="54"/>
                    <a:pt x="18" y="54"/>
                  </a:cubicBezTo>
                  <a:cubicBezTo>
                    <a:pt x="19" y="52"/>
                    <a:pt x="23" y="51"/>
                    <a:pt x="25" y="52"/>
                  </a:cubicBezTo>
                  <a:cubicBezTo>
                    <a:pt x="28" y="54"/>
                    <a:pt x="29" y="57"/>
                    <a:pt x="27" y="60"/>
                  </a:cubicBezTo>
                  <a:cubicBezTo>
                    <a:pt x="26" y="61"/>
                    <a:pt x="26" y="61"/>
                    <a:pt x="26" y="61"/>
                  </a:cubicBezTo>
                  <a:cubicBezTo>
                    <a:pt x="25" y="62"/>
                    <a:pt x="23" y="63"/>
                    <a:pt x="22" y="63"/>
                  </a:cubicBezTo>
                  <a:close/>
                  <a:moveTo>
                    <a:pt x="39" y="42"/>
                  </a:moveTo>
                  <a:cubicBezTo>
                    <a:pt x="38" y="42"/>
                    <a:pt x="36" y="41"/>
                    <a:pt x="35" y="40"/>
                  </a:cubicBezTo>
                  <a:cubicBezTo>
                    <a:pt x="33" y="38"/>
                    <a:pt x="33" y="35"/>
                    <a:pt x="36" y="33"/>
                  </a:cubicBezTo>
                  <a:cubicBezTo>
                    <a:pt x="37" y="32"/>
                    <a:pt x="37" y="32"/>
                    <a:pt x="37" y="32"/>
                  </a:cubicBezTo>
                  <a:cubicBezTo>
                    <a:pt x="39" y="30"/>
                    <a:pt x="42" y="30"/>
                    <a:pt x="44" y="32"/>
                  </a:cubicBezTo>
                  <a:cubicBezTo>
                    <a:pt x="46" y="34"/>
                    <a:pt x="46" y="37"/>
                    <a:pt x="44" y="39"/>
                  </a:cubicBezTo>
                  <a:cubicBezTo>
                    <a:pt x="43" y="40"/>
                    <a:pt x="43" y="40"/>
                    <a:pt x="43" y="40"/>
                  </a:cubicBezTo>
                  <a:cubicBezTo>
                    <a:pt x="42" y="41"/>
                    <a:pt x="41" y="42"/>
                    <a:pt x="39" y="42"/>
                  </a:cubicBezTo>
                  <a:close/>
                  <a:moveTo>
                    <a:pt x="62" y="25"/>
                  </a:moveTo>
                  <a:cubicBezTo>
                    <a:pt x="60" y="25"/>
                    <a:pt x="58" y="24"/>
                    <a:pt x="57" y="23"/>
                  </a:cubicBezTo>
                  <a:cubicBezTo>
                    <a:pt x="56" y="20"/>
                    <a:pt x="57" y="17"/>
                    <a:pt x="59" y="15"/>
                  </a:cubicBezTo>
                  <a:cubicBezTo>
                    <a:pt x="60" y="15"/>
                    <a:pt x="60" y="15"/>
                    <a:pt x="60" y="15"/>
                  </a:cubicBezTo>
                  <a:cubicBezTo>
                    <a:pt x="63" y="13"/>
                    <a:pt x="66" y="14"/>
                    <a:pt x="68" y="17"/>
                  </a:cubicBezTo>
                  <a:cubicBezTo>
                    <a:pt x="69" y="19"/>
                    <a:pt x="68" y="23"/>
                    <a:pt x="65" y="24"/>
                  </a:cubicBezTo>
                  <a:cubicBezTo>
                    <a:pt x="64" y="25"/>
                    <a:pt x="64" y="25"/>
                    <a:pt x="64" y="25"/>
                  </a:cubicBezTo>
                  <a:cubicBezTo>
                    <a:pt x="63" y="25"/>
                    <a:pt x="63" y="25"/>
                    <a:pt x="62" y="25"/>
                  </a:cubicBezTo>
                  <a:close/>
                  <a:moveTo>
                    <a:pt x="88" y="15"/>
                  </a:moveTo>
                  <a:cubicBezTo>
                    <a:pt x="85" y="15"/>
                    <a:pt x="83" y="14"/>
                    <a:pt x="82" y="11"/>
                  </a:cubicBezTo>
                  <a:cubicBezTo>
                    <a:pt x="82" y="8"/>
                    <a:pt x="83" y="5"/>
                    <a:pt x="86" y="5"/>
                  </a:cubicBezTo>
                  <a:cubicBezTo>
                    <a:pt x="88" y="4"/>
                    <a:pt x="88" y="4"/>
                    <a:pt x="88" y="4"/>
                  </a:cubicBezTo>
                  <a:cubicBezTo>
                    <a:pt x="90" y="4"/>
                    <a:pt x="93" y="5"/>
                    <a:pt x="94" y="8"/>
                  </a:cubicBezTo>
                  <a:cubicBezTo>
                    <a:pt x="95" y="11"/>
                    <a:pt x="93" y="14"/>
                    <a:pt x="90" y="15"/>
                  </a:cubicBezTo>
                  <a:cubicBezTo>
                    <a:pt x="89" y="15"/>
                    <a:pt x="89" y="15"/>
                    <a:pt x="89" y="15"/>
                  </a:cubicBezTo>
                  <a:cubicBezTo>
                    <a:pt x="88" y="15"/>
                    <a:pt x="88" y="15"/>
                    <a:pt x="88" y="15"/>
                  </a:cubicBezTo>
                  <a:close/>
                  <a:moveTo>
                    <a:pt x="116" y="12"/>
                  </a:moveTo>
                  <a:cubicBezTo>
                    <a:pt x="115" y="12"/>
                    <a:pt x="115" y="12"/>
                    <a:pt x="115" y="12"/>
                  </a:cubicBezTo>
                  <a:cubicBezTo>
                    <a:pt x="112" y="12"/>
                    <a:pt x="110" y="10"/>
                    <a:pt x="110" y="7"/>
                  </a:cubicBezTo>
                  <a:cubicBezTo>
                    <a:pt x="110" y="4"/>
                    <a:pt x="112" y="1"/>
                    <a:pt x="115" y="1"/>
                  </a:cubicBezTo>
                  <a:cubicBezTo>
                    <a:pt x="116" y="1"/>
                    <a:pt x="116" y="1"/>
                    <a:pt x="116" y="1"/>
                  </a:cubicBezTo>
                  <a:cubicBezTo>
                    <a:pt x="119" y="1"/>
                    <a:pt x="122" y="4"/>
                    <a:pt x="122" y="7"/>
                  </a:cubicBezTo>
                  <a:cubicBezTo>
                    <a:pt x="122" y="10"/>
                    <a:pt x="119" y="12"/>
                    <a:pt x="116" y="12"/>
                  </a:cubicBezTo>
                  <a:close/>
                  <a:moveTo>
                    <a:pt x="144" y="12"/>
                  </a:moveTo>
                  <a:cubicBezTo>
                    <a:pt x="143" y="12"/>
                    <a:pt x="143" y="12"/>
                    <a:pt x="143" y="12"/>
                  </a:cubicBezTo>
                  <a:cubicBezTo>
                    <a:pt x="140" y="12"/>
                    <a:pt x="138" y="10"/>
                    <a:pt x="138" y="7"/>
                  </a:cubicBezTo>
                  <a:cubicBezTo>
                    <a:pt x="138" y="4"/>
                    <a:pt x="140" y="1"/>
                    <a:pt x="143" y="1"/>
                  </a:cubicBezTo>
                  <a:cubicBezTo>
                    <a:pt x="144" y="1"/>
                    <a:pt x="144" y="1"/>
                    <a:pt x="144" y="1"/>
                  </a:cubicBezTo>
                  <a:cubicBezTo>
                    <a:pt x="147" y="1"/>
                    <a:pt x="150" y="4"/>
                    <a:pt x="150" y="7"/>
                  </a:cubicBezTo>
                  <a:cubicBezTo>
                    <a:pt x="150" y="10"/>
                    <a:pt x="147" y="12"/>
                    <a:pt x="144" y="12"/>
                  </a:cubicBezTo>
                  <a:close/>
                  <a:moveTo>
                    <a:pt x="171" y="12"/>
                  </a:moveTo>
                  <a:cubicBezTo>
                    <a:pt x="168" y="12"/>
                    <a:pt x="166" y="9"/>
                    <a:pt x="166" y="7"/>
                  </a:cubicBezTo>
                  <a:cubicBezTo>
                    <a:pt x="166" y="4"/>
                    <a:pt x="168" y="1"/>
                    <a:pt x="171" y="1"/>
                  </a:cubicBezTo>
                  <a:cubicBezTo>
                    <a:pt x="172" y="1"/>
                    <a:pt x="172" y="1"/>
                    <a:pt x="172" y="1"/>
                  </a:cubicBezTo>
                  <a:cubicBezTo>
                    <a:pt x="172" y="1"/>
                    <a:pt x="172" y="1"/>
                    <a:pt x="172" y="1"/>
                  </a:cubicBezTo>
                  <a:cubicBezTo>
                    <a:pt x="175" y="1"/>
                    <a:pt x="178" y="4"/>
                    <a:pt x="178" y="7"/>
                  </a:cubicBezTo>
                  <a:cubicBezTo>
                    <a:pt x="178" y="9"/>
                    <a:pt x="175" y="12"/>
                    <a:pt x="172" y="12"/>
                  </a:cubicBezTo>
                  <a:cubicBezTo>
                    <a:pt x="171" y="12"/>
                    <a:pt x="171" y="12"/>
                    <a:pt x="171" y="12"/>
                  </a:cubicBezTo>
                  <a:close/>
                  <a:moveTo>
                    <a:pt x="199" y="12"/>
                  </a:moveTo>
                  <a:cubicBezTo>
                    <a:pt x="196" y="12"/>
                    <a:pt x="193" y="9"/>
                    <a:pt x="193" y="6"/>
                  </a:cubicBezTo>
                  <a:cubicBezTo>
                    <a:pt x="193" y="4"/>
                    <a:pt x="196" y="1"/>
                    <a:pt x="199" y="1"/>
                  </a:cubicBezTo>
                  <a:cubicBezTo>
                    <a:pt x="200" y="1"/>
                    <a:pt x="200" y="1"/>
                    <a:pt x="200" y="1"/>
                  </a:cubicBezTo>
                  <a:cubicBezTo>
                    <a:pt x="203" y="1"/>
                    <a:pt x="205" y="4"/>
                    <a:pt x="205" y="6"/>
                  </a:cubicBezTo>
                  <a:cubicBezTo>
                    <a:pt x="205" y="9"/>
                    <a:pt x="203" y="12"/>
                    <a:pt x="200" y="12"/>
                  </a:cubicBezTo>
                  <a:cubicBezTo>
                    <a:pt x="199" y="12"/>
                    <a:pt x="199" y="12"/>
                    <a:pt x="199" y="12"/>
                  </a:cubicBezTo>
                  <a:close/>
                  <a:moveTo>
                    <a:pt x="228" y="12"/>
                  </a:moveTo>
                  <a:cubicBezTo>
                    <a:pt x="227" y="12"/>
                    <a:pt x="227" y="12"/>
                    <a:pt x="227" y="12"/>
                  </a:cubicBezTo>
                  <a:cubicBezTo>
                    <a:pt x="224" y="12"/>
                    <a:pt x="221" y="9"/>
                    <a:pt x="221" y="6"/>
                  </a:cubicBezTo>
                  <a:cubicBezTo>
                    <a:pt x="221" y="3"/>
                    <a:pt x="224" y="1"/>
                    <a:pt x="227" y="1"/>
                  </a:cubicBezTo>
                  <a:cubicBezTo>
                    <a:pt x="228" y="1"/>
                    <a:pt x="228" y="1"/>
                    <a:pt x="228" y="1"/>
                  </a:cubicBezTo>
                  <a:cubicBezTo>
                    <a:pt x="231" y="1"/>
                    <a:pt x="233" y="3"/>
                    <a:pt x="233" y="6"/>
                  </a:cubicBezTo>
                  <a:cubicBezTo>
                    <a:pt x="233" y="9"/>
                    <a:pt x="231" y="12"/>
                    <a:pt x="228" y="12"/>
                  </a:cubicBezTo>
                  <a:close/>
                  <a:moveTo>
                    <a:pt x="256" y="12"/>
                  </a:moveTo>
                  <a:cubicBezTo>
                    <a:pt x="255" y="12"/>
                    <a:pt x="255" y="12"/>
                    <a:pt x="255" y="12"/>
                  </a:cubicBezTo>
                  <a:cubicBezTo>
                    <a:pt x="252" y="12"/>
                    <a:pt x="249" y="9"/>
                    <a:pt x="249" y="6"/>
                  </a:cubicBezTo>
                  <a:cubicBezTo>
                    <a:pt x="249" y="3"/>
                    <a:pt x="252" y="1"/>
                    <a:pt x="255" y="1"/>
                  </a:cubicBezTo>
                  <a:cubicBezTo>
                    <a:pt x="256" y="1"/>
                    <a:pt x="256" y="1"/>
                    <a:pt x="256" y="1"/>
                  </a:cubicBezTo>
                  <a:cubicBezTo>
                    <a:pt x="259" y="1"/>
                    <a:pt x="261" y="3"/>
                    <a:pt x="261" y="6"/>
                  </a:cubicBezTo>
                  <a:cubicBezTo>
                    <a:pt x="261" y="9"/>
                    <a:pt x="259" y="12"/>
                    <a:pt x="256" y="12"/>
                  </a:cubicBezTo>
                  <a:close/>
                  <a:moveTo>
                    <a:pt x="282" y="12"/>
                  </a:moveTo>
                  <a:cubicBezTo>
                    <a:pt x="280" y="12"/>
                    <a:pt x="277" y="9"/>
                    <a:pt x="277" y="6"/>
                  </a:cubicBezTo>
                  <a:cubicBezTo>
                    <a:pt x="277" y="3"/>
                    <a:pt x="279" y="1"/>
                    <a:pt x="282" y="1"/>
                  </a:cubicBezTo>
                  <a:cubicBezTo>
                    <a:pt x="284" y="1"/>
                    <a:pt x="284" y="1"/>
                    <a:pt x="284" y="1"/>
                  </a:cubicBezTo>
                  <a:cubicBezTo>
                    <a:pt x="284" y="1"/>
                    <a:pt x="284" y="1"/>
                    <a:pt x="284" y="1"/>
                  </a:cubicBezTo>
                  <a:cubicBezTo>
                    <a:pt x="287" y="1"/>
                    <a:pt x="289" y="3"/>
                    <a:pt x="289" y="6"/>
                  </a:cubicBezTo>
                  <a:cubicBezTo>
                    <a:pt x="289" y="9"/>
                    <a:pt x="287" y="12"/>
                    <a:pt x="284" y="12"/>
                  </a:cubicBezTo>
                  <a:cubicBezTo>
                    <a:pt x="282" y="12"/>
                    <a:pt x="282" y="12"/>
                    <a:pt x="282" y="12"/>
                  </a:cubicBezTo>
                  <a:cubicBezTo>
                    <a:pt x="282" y="12"/>
                    <a:pt x="282" y="12"/>
                    <a:pt x="282" y="12"/>
                  </a:cubicBezTo>
                  <a:close/>
                  <a:moveTo>
                    <a:pt x="310" y="12"/>
                  </a:moveTo>
                  <a:cubicBezTo>
                    <a:pt x="307" y="12"/>
                    <a:pt x="305" y="9"/>
                    <a:pt x="305" y="6"/>
                  </a:cubicBezTo>
                  <a:cubicBezTo>
                    <a:pt x="305" y="3"/>
                    <a:pt x="307" y="1"/>
                    <a:pt x="310" y="1"/>
                  </a:cubicBezTo>
                  <a:cubicBezTo>
                    <a:pt x="312" y="1"/>
                    <a:pt x="312" y="1"/>
                    <a:pt x="312" y="1"/>
                  </a:cubicBezTo>
                  <a:cubicBezTo>
                    <a:pt x="312" y="1"/>
                    <a:pt x="312" y="1"/>
                    <a:pt x="312" y="1"/>
                  </a:cubicBezTo>
                  <a:cubicBezTo>
                    <a:pt x="315" y="1"/>
                    <a:pt x="317" y="3"/>
                    <a:pt x="317" y="6"/>
                  </a:cubicBezTo>
                  <a:cubicBezTo>
                    <a:pt x="317" y="9"/>
                    <a:pt x="315" y="12"/>
                    <a:pt x="312" y="12"/>
                  </a:cubicBezTo>
                  <a:cubicBezTo>
                    <a:pt x="310" y="12"/>
                    <a:pt x="310" y="12"/>
                    <a:pt x="310" y="12"/>
                  </a:cubicBezTo>
                  <a:cubicBezTo>
                    <a:pt x="310" y="12"/>
                    <a:pt x="310" y="12"/>
                    <a:pt x="310" y="12"/>
                  </a:cubicBezTo>
                  <a:close/>
                  <a:moveTo>
                    <a:pt x="338" y="12"/>
                  </a:moveTo>
                  <a:cubicBezTo>
                    <a:pt x="335" y="12"/>
                    <a:pt x="333" y="9"/>
                    <a:pt x="333" y="6"/>
                  </a:cubicBezTo>
                  <a:cubicBezTo>
                    <a:pt x="333" y="3"/>
                    <a:pt x="335" y="1"/>
                    <a:pt x="338" y="1"/>
                  </a:cubicBezTo>
                  <a:cubicBezTo>
                    <a:pt x="340" y="1"/>
                    <a:pt x="340" y="1"/>
                    <a:pt x="340" y="1"/>
                  </a:cubicBezTo>
                  <a:cubicBezTo>
                    <a:pt x="340" y="1"/>
                    <a:pt x="340" y="1"/>
                    <a:pt x="340" y="1"/>
                  </a:cubicBezTo>
                  <a:cubicBezTo>
                    <a:pt x="342" y="1"/>
                    <a:pt x="345" y="3"/>
                    <a:pt x="345" y="6"/>
                  </a:cubicBezTo>
                  <a:cubicBezTo>
                    <a:pt x="345" y="9"/>
                    <a:pt x="343" y="11"/>
                    <a:pt x="340" y="12"/>
                  </a:cubicBezTo>
                  <a:cubicBezTo>
                    <a:pt x="338" y="12"/>
                    <a:pt x="338" y="12"/>
                    <a:pt x="338" y="12"/>
                  </a:cubicBezTo>
                  <a:cubicBezTo>
                    <a:pt x="338" y="12"/>
                    <a:pt x="338" y="12"/>
                    <a:pt x="338" y="12"/>
                  </a:cubicBezTo>
                  <a:close/>
                  <a:moveTo>
                    <a:pt x="367" y="11"/>
                  </a:moveTo>
                  <a:cubicBezTo>
                    <a:pt x="366" y="11"/>
                    <a:pt x="366" y="11"/>
                    <a:pt x="366" y="11"/>
                  </a:cubicBezTo>
                  <a:cubicBezTo>
                    <a:pt x="363" y="11"/>
                    <a:pt x="361" y="9"/>
                    <a:pt x="361" y="6"/>
                  </a:cubicBezTo>
                  <a:cubicBezTo>
                    <a:pt x="361" y="3"/>
                    <a:pt x="363" y="1"/>
                    <a:pt x="366" y="1"/>
                  </a:cubicBezTo>
                  <a:cubicBezTo>
                    <a:pt x="367" y="1"/>
                    <a:pt x="367" y="1"/>
                    <a:pt x="367" y="1"/>
                  </a:cubicBezTo>
                  <a:cubicBezTo>
                    <a:pt x="370" y="1"/>
                    <a:pt x="373" y="3"/>
                    <a:pt x="373" y="6"/>
                  </a:cubicBezTo>
                  <a:cubicBezTo>
                    <a:pt x="373" y="9"/>
                    <a:pt x="370" y="11"/>
                    <a:pt x="367" y="11"/>
                  </a:cubicBezTo>
                  <a:close/>
                  <a:moveTo>
                    <a:pt x="395" y="11"/>
                  </a:moveTo>
                  <a:cubicBezTo>
                    <a:pt x="394" y="11"/>
                    <a:pt x="394" y="11"/>
                    <a:pt x="394" y="11"/>
                  </a:cubicBezTo>
                  <a:cubicBezTo>
                    <a:pt x="391" y="11"/>
                    <a:pt x="389" y="9"/>
                    <a:pt x="389" y="6"/>
                  </a:cubicBezTo>
                  <a:cubicBezTo>
                    <a:pt x="389" y="3"/>
                    <a:pt x="391" y="1"/>
                    <a:pt x="394" y="1"/>
                  </a:cubicBezTo>
                  <a:cubicBezTo>
                    <a:pt x="395" y="1"/>
                    <a:pt x="395" y="1"/>
                    <a:pt x="395" y="1"/>
                  </a:cubicBezTo>
                  <a:cubicBezTo>
                    <a:pt x="398" y="1"/>
                    <a:pt x="401" y="3"/>
                    <a:pt x="401" y="6"/>
                  </a:cubicBezTo>
                  <a:cubicBezTo>
                    <a:pt x="401" y="9"/>
                    <a:pt x="398" y="11"/>
                    <a:pt x="395" y="11"/>
                  </a:cubicBezTo>
                  <a:close/>
                  <a:moveTo>
                    <a:pt x="422" y="11"/>
                  </a:moveTo>
                  <a:cubicBezTo>
                    <a:pt x="419" y="11"/>
                    <a:pt x="417" y="9"/>
                    <a:pt x="417" y="6"/>
                  </a:cubicBezTo>
                  <a:cubicBezTo>
                    <a:pt x="417" y="3"/>
                    <a:pt x="419" y="1"/>
                    <a:pt x="422" y="1"/>
                  </a:cubicBezTo>
                  <a:cubicBezTo>
                    <a:pt x="423" y="1"/>
                    <a:pt x="423" y="1"/>
                    <a:pt x="423" y="1"/>
                  </a:cubicBezTo>
                  <a:cubicBezTo>
                    <a:pt x="423" y="1"/>
                    <a:pt x="423" y="1"/>
                    <a:pt x="423" y="1"/>
                  </a:cubicBezTo>
                  <a:cubicBezTo>
                    <a:pt x="426" y="1"/>
                    <a:pt x="429" y="3"/>
                    <a:pt x="429" y="6"/>
                  </a:cubicBezTo>
                  <a:cubicBezTo>
                    <a:pt x="429" y="9"/>
                    <a:pt x="426" y="11"/>
                    <a:pt x="423" y="11"/>
                  </a:cubicBezTo>
                  <a:cubicBezTo>
                    <a:pt x="422" y="11"/>
                    <a:pt x="422" y="11"/>
                    <a:pt x="422" y="11"/>
                  </a:cubicBezTo>
                  <a:cubicBezTo>
                    <a:pt x="422" y="11"/>
                    <a:pt x="422" y="11"/>
                    <a:pt x="422" y="11"/>
                  </a:cubicBezTo>
                  <a:close/>
                  <a:moveTo>
                    <a:pt x="450" y="11"/>
                  </a:moveTo>
                  <a:cubicBezTo>
                    <a:pt x="447" y="11"/>
                    <a:pt x="444" y="9"/>
                    <a:pt x="444" y="6"/>
                  </a:cubicBezTo>
                  <a:cubicBezTo>
                    <a:pt x="444" y="3"/>
                    <a:pt x="447" y="1"/>
                    <a:pt x="450" y="1"/>
                  </a:cubicBezTo>
                  <a:cubicBezTo>
                    <a:pt x="451" y="1"/>
                    <a:pt x="451" y="1"/>
                    <a:pt x="451" y="1"/>
                  </a:cubicBezTo>
                  <a:cubicBezTo>
                    <a:pt x="451" y="1"/>
                    <a:pt x="451" y="1"/>
                    <a:pt x="451" y="1"/>
                  </a:cubicBezTo>
                  <a:cubicBezTo>
                    <a:pt x="454" y="1"/>
                    <a:pt x="456" y="3"/>
                    <a:pt x="456" y="6"/>
                  </a:cubicBezTo>
                  <a:cubicBezTo>
                    <a:pt x="456" y="9"/>
                    <a:pt x="454" y="11"/>
                    <a:pt x="451" y="11"/>
                  </a:cubicBezTo>
                  <a:cubicBezTo>
                    <a:pt x="450" y="11"/>
                    <a:pt x="450" y="11"/>
                    <a:pt x="450" y="11"/>
                  </a:cubicBezTo>
                  <a:cubicBezTo>
                    <a:pt x="450" y="11"/>
                    <a:pt x="450" y="11"/>
                    <a:pt x="450" y="11"/>
                  </a:cubicBezTo>
                  <a:close/>
                  <a:moveTo>
                    <a:pt x="478" y="11"/>
                  </a:moveTo>
                  <a:cubicBezTo>
                    <a:pt x="475" y="11"/>
                    <a:pt x="472" y="9"/>
                    <a:pt x="472" y="6"/>
                  </a:cubicBezTo>
                  <a:cubicBezTo>
                    <a:pt x="472" y="3"/>
                    <a:pt x="475" y="1"/>
                    <a:pt x="478" y="1"/>
                  </a:cubicBezTo>
                  <a:cubicBezTo>
                    <a:pt x="479" y="1"/>
                    <a:pt x="479" y="1"/>
                    <a:pt x="479" y="1"/>
                  </a:cubicBezTo>
                  <a:cubicBezTo>
                    <a:pt x="479" y="1"/>
                    <a:pt x="479" y="1"/>
                    <a:pt x="479" y="1"/>
                  </a:cubicBezTo>
                  <a:cubicBezTo>
                    <a:pt x="482" y="1"/>
                    <a:pt x="484" y="3"/>
                    <a:pt x="484" y="6"/>
                  </a:cubicBezTo>
                  <a:cubicBezTo>
                    <a:pt x="484" y="9"/>
                    <a:pt x="482" y="11"/>
                    <a:pt x="479" y="11"/>
                  </a:cubicBezTo>
                  <a:cubicBezTo>
                    <a:pt x="478" y="11"/>
                    <a:pt x="478" y="11"/>
                    <a:pt x="478" y="11"/>
                  </a:cubicBezTo>
                  <a:cubicBezTo>
                    <a:pt x="478" y="11"/>
                    <a:pt x="478" y="11"/>
                    <a:pt x="478" y="11"/>
                  </a:cubicBezTo>
                  <a:close/>
                  <a:moveTo>
                    <a:pt x="507" y="11"/>
                  </a:moveTo>
                  <a:cubicBezTo>
                    <a:pt x="506" y="11"/>
                    <a:pt x="506" y="11"/>
                    <a:pt x="506" y="11"/>
                  </a:cubicBezTo>
                  <a:cubicBezTo>
                    <a:pt x="503" y="11"/>
                    <a:pt x="500" y="9"/>
                    <a:pt x="500" y="6"/>
                  </a:cubicBezTo>
                  <a:cubicBezTo>
                    <a:pt x="500" y="3"/>
                    <a:pt x="503" y="0"/>
                    <a:pt x="506" y="0"/>
                  </a:cubicBezTo>
                  <a:cubicBezTo>
                    <a:pt x="507" y="0"/>
                    <a:pt x="507" y="0"/>
                    <a:pt x="507" y="0"/>
                  </a:cubicBezTo>
                  <a:cubicBezTo>
                    <a:pt x="510" y="0"/>
                    <a:pt x="512" y="3"/>
                    <a:pt x="512" y="6"/>
                  </a:cubicBezTo>
                  <a:cubicBezTo>
                    <a:pt x="512" y="9"/>
                    <a:pt x="510" y="11"/>
                    <a:pt x="507" y="11"/>
                  </a:cubicBezTo>
                  <a:close/>
                  <a:moveTo>
                    <a:pt x="535" y="11"/>
                  </a:moveTo>
                  <a:cubicBezTo>
                    <a:pt x="533" y="11"/>
                    <a:pt x="533" y="11"/>
                    <a:pt x="533" y="11"/>
                  </a:cubicBezTo>
                  <a:cubicBezTo>
                    <a:pt x="530" y="11"/>
                    <a:pt x="528" y="9"/>
                    <a:pt x="528" y="6"/>
                  </a:cubicBezTo>
                  <a:cubicBezTo>
                    <a:pt x="528" y="3"/>
                    <a:pt x="530" y="0"/>
                    <a:pt x="533" y="0"/>
                  </a:cubicBezTo>
                  <a:cubicBezTo>
                    <a:pt x="535" y="0"/>
                    <a:pt x="535" y="0"/>
                    <a:pt x="535" y="0"/>
                  </a:cubicBezTo>
                  <a:cubicBezTo>
                    <a:pt x="538" y="0"/>
                    <a:pt x="540" y="3"/>
                    <a:pt x="540" y="6"/>
                  </a:cubicBezTo>
                  <a:cubicBezTo>
                    <a:pt x="540" y="9"/>
                    <a:pt x="538" y="11"/>
                    <a:pt x="535" y="11"/>
                  </a:cubicBezTo>
                  <a:close/>
                  <a:moveTo>
                    <a:pt x="561" y="11"/>
                  </a:moveTo>
                  <a:cubicBezTo>
                    <a:pt x="558" y="11"/>
                    <a:pt x="556" y="9"/>
                    <a:pt x="556" y="6"/>
                  </a:cubicBezTo>
                  <a:cubicBezTo>
                    <a:pt x="556" y="3"/>
                    <a:pt x="558" y="0"/>
                    <a:pt x="561" y="0"/>
                  </a:cubicBezTo>
                  <a:cubicBezTo>
                    <a:pt x="563" y="0"/>
                    <a:pt x="563" y="0"/>
                    <a:pt x="563" y="0"/>
                  </a:cubicBezTo>
                  <a:cubicBezTo>
                    <a:pt x="563" y="0"/>
                    <a:pt x="563" y="0"/>
                    <a:pt x="563" y="0"/>
                  </a:cubicBezTo>
                  <a:cubicBezTo>
                    <a:pt x="566" y="0"/>
                    <a:pt x="568" y="3"/>
                    <a:pt x="568" y="6"/>
                  </a:cubicBezTo>
                  <a:cubicBezTo>
                    <a:pt x="568" y="9"/>
                    <a:pt x="566" y="11"/>
                    <a:pt x="563" y="11"/>
                  </a:cubicBezTo>
                  <a:cubicBezTo>
                    <a:pt x="561" y="11"/>
                    <a:pt x="561" y="11"/>
                    <a:pt x="561" y="11"/>
                  </a:cubicBezTo>
                  <a:cubicBezTo>
                    <a:pt x="561" y="11"/>
                    <a:pt x="561" y="11"/>
                    <a:pt x="561" y="11"/>
                  </a:cubicBezTo>
                  <a:close/>
                  <a:moveTo>
                    <a:pt x="589" y="11"/>
                  </a:moveTo>
                  <a:cubicBezTo>
                    <a:pt x="586" y="11"/>
                    <a:pt x="584" y="9"/>
                    <a:pt x="584" y="6"/>
                  </a:cubicBezTo>
                  <a:cubicBezTo>
                    <a:pt x="584" y="3"/>
                    <a:pt x="586" y="0"/>
                    <a:pt x="589" y="0"/>
                  </a:cubicBezTo>
                  <a:cubicBezTo>
                    <a:pt x="590" y="0"/>
                    <a:pt x="590" y="0"/>
                    <a:pt x="590" y="0"/>
                  </a:cubicBezTo>
                  <a:cubicBezTo>
                    <a:pt x="590" y="0"/>
                    <a:pt x="590" y="0"/>
                    <a:pt x="590" y="0"/>
                  </a:cubicBezTo>
                  <a:cubicBezTo>
                    <a:pt x="593" y="0"/>
                    <a:pt x="596" y="3"/>
                    <a:pt x="596" y="6"/>
                  </a:cubicBezTo>
                  <a:cubicBezTo>
                    <a:pt x="596" y="9"/>
                    <a:pt x="593" y="11"/>
                    <a:pt x="591" y="11"/>
                  </a:cubicBezTo>
                  <a:cubicBezTo>
                    <a:pt x="589" y="11"/>
                    <a:pt x="589" y="11"/>
                    <a:pt x="589" y="11"/>
                  </a:cubicBezTo>
                  <a:cubicBezTo>
                    <a:pt x="589" y="11"/>
                    <a:pt x="589" y="11"/>
                    <a:pt x="589" y="11"/>
                  </a:cubicBezTo>
                  <a:close/>
                  <a:moveTo>
                    <a:pt x="617" y="11"/>
                  </a:moveTo>
                  <a:cubicBezTo>
                    <a:pt x="614" y="11"/>
                    <a:pt x="612" y="9"/>
                    <a:pt x="612" y="6"/>
                  </a:cubicBezTo>
                  <a:cubicBezTo>
                    <a:pt x="612" y="3"/>
                    <a:pt x="614" y="0"/>
                    <a:pt x="617" y="0"/>
                  </a:cubicBezTo>
                  <a:cubicBezTo>
                    <a:pt x="618" y="0"/>
                    <a:pt x="618" y="0"/>
                    <a:pt x="618" y="0"/>
                  </a:cubicBezTo>
                  <a:cubicBezTo>
                    <a:pt x="618" y="0"/>
                    <a:pt x="618" y="0"/>
                    <a:pt x="618" y="0"/>
                  </a:cubicBezTo>
                  <a:cubicBezTo>
                    <a:pt x="621" y="0"/>
                    <a:pt x="624" y="3"/>
                    <a:pt x="624" y="6"/>
                  </a:cubicBezTo>
                  <a:cubicBezTo>
                    <a:pt x="624" y="8"/>
                    <a:pt x="621" y="11"/>
                    <a:pt x="618" y="11"/>
                  </a:cubicBezTo>
                  <a:cubicBezTo>
                    <a:pt x="617" y="11"/>
                    <a:pt x="617" y="11"/>
                    <a:pt x="617" y="11"/>
                  </a:cubicBezTo>
                  <a:cubicBezTo>
                    <a:pt x="617" y="11"/>
                    <a:pt x="617" y="11"/>
                    <a:pt x="617" y="11"/>
                  </a:cubicBezTo>
                  <a:close/>
                  <a:moveTo>
                    <a:pt x="646" y="11"/>
                  </a:moveTo>
                  <a:cubicBezTo>
                    <a:pt x="645" y="11"/>
                    <a:pt x="645" y="11"/>
                    <a:pt x="645" y="11"/>
                  </a:cubicBezTo>
                  <a:cubicBezTo>
                    <a:pt x="642" y="11"/>
                    <a:pt x="640" y="8"/>
                    <a:pt x="640" y="5"/>
                  </a:cubicBezTo>
                  <a:cubicBezTo>
                    <a:pt x="640" y="3"/>
                    <a:pt x="642" y="0"/>
                    <a:pt x="645" y="0"/>
                  </a:cubicBezTo>
                  <a:cubicBezTo>
                    <a:pt x="646" y="0"/>
                    <a:pt x="646" y="0"/>
                    <a:pt x="646" y="0"/>
                  </a:cubicBezTo>
                  <a:cubicBezTo>
                    <a:pt x="649" y="0"/>
                    <a:pt x="652" y="3"/>
                    <a:pt x="652" y="5"/>
                  </a:cubicBezTo>
                  <a:cubicBezTo>
                    <a:pt x="652" y="8"/>
                    <a:pt x="649" y="11"/>
                    <a:pt x="646" y="11"/>
                  </a:cubicBezTo>
                  <a:close/>
                  <a:moveTo>
                    <a:pt x="674" y="11"/>
                  </a:moveTo>
                  <a:cubicBezTo>
                    <a:pt x="673" y="11"/>
                    <a:pt x="673" y="11"/>
                    <a:pt x="673" y="11"/>
                  </a:cubicBezTo>
                  <a:cubicBezTo>
                    <a:pt x="670" y="11"/>
                    <a:pt x="667" y="8"/>
                    <a:pt x="667" y="5"/>
                  </a:cubicBezTo>
                  <a:cubicBezTo>
                    <a:pt x="667" y="2"/>
                    <a:pt x="670" y="0"/>
                    <a:pt x="673" y="0"/>
                  </a:cubicBezTo>
                  <a:cubicBezTo>
                    <a:pt x="674" y="0"/>
                    <a:pt x="674" y="0"/>
                    <a:pt x="674" y="0"/>
                  </a:cubicBezTo>
                  <a:cubicBezTo>
                    <a:pt x="677" y="0"/>
                    <a:pt x="679" y="2"/>
                    <a:pt x="679" y="5"/>
                  </a:cubicBezTo>
                  <a:cubicBezTo>
                    <a:pt x="679" y="8"/>
                    <a:pt x="677" y="11"/>
                    <a:pt x="674" y="11"/>
                  </a:cubicBezTo>
                  <a:close/>
                  <a:moveTo>
                    <a:pt x="701" y="11"/>
                  </a:moveTo>
                  <a:cubicBezTo>
                    <a:pt x="698" y="11"/>
                    <a:pt x="695" y="8"/>
                    <a:pt x="695" y="5"/>
                  </a:cubicBezTo>
                  <a:cubicBezTo>
                    <a:pt x="695" y="2"/>
                    <a:pt x="698" y="0"/>
                    <a:pt x="701" y="0"/>
                  </a:cubicBezTo>
                  <a:cubicBezTo>
                    <a:pt x="702" y="0"/>
                    <a:pt x="702" y="0"/>
                    <a:pt x="702" y="0"/>
                  </a:cubicBezTo>
                  <a:cubicBezTo>
                    <a:pt x="702" y="0"/>
                    <a:pt x="702" y="0"/>
                    <a:pt x="702" y="0"/>
                  </a:cubicBezTo>
                  <a:cubicBezTo>
                    <a:pt x="705" y="0"/>
                    <a:pt x="707" y="2"/>
                    <a:pt x="707" y="5"/>
                  </a:cubicBezTo>
                  <a:cubicBezTo>
                    <a:pt x="707" y="8"/>
                    <a:pt x="705" y="11"/>
                    <a:pt x="702" y="11"/>
                  </a:cubicBezTo>
                  <a:cubicBezTo>
                    <a:pt x="701" y="11"/>
                    <a:pt x="701" y="11"/>
                    <a:pt x="701" y="11"/>
                  </a:cubicBezTo>
                  <a:close/>
                  <a:moveTo>
                    <a:pt x="729" y="11"/>
                  </a:moveTo>
                  <a:cubicBezTo>
                    <a:pt x="726" y="11"/>
                    <a:pt x="723" y="8"/>
                    <a:pt x="723" y="5"/>
                  </a:cubicBezTo>
                  <a:cubicBezTo>
                    <a:pt x="723" y="2"/>
                    <a:pt x="726" y="0"/>
                    <a:pt x="729" y="0"/>
                  </a:cubicBezTo>
                  <a:cubicBezTo>
                    <a:pt x="730" y="0"/>
                    <a:pt x="730" y="0"/>
                    <a:pt x="730" y="0"/>
                  </a:cubicBezTo>
                  <a:cubicBezTo>
                    <a:pt x="730" y="0"/>
                    <a:pt x="730" y="0"/>
                    <a:pt x="730" y="0"/>
                  </a:cubicBezTo>
                  <a:cubicBezTo>
                    <a:pt x="733" y="0"/>
                    <a:pt x="735" y="2"/>
                    <a:pt x="735" y="5"/>
                  </a:cubicBezTo>
                  <a:cubicBezTo>
                    <a:pt x="735" y="8"/>
                    <a:pt x="733" y="11"/>
                    <a:pt x="730" y="11"/>
                  </a:cubicBezTo>
                  <a:cubicBezTo>
                    <a:pt x="729" y="11"/>
                    <a:pt x="729" y="11"/>
                    <a:pt x="729" y="11"/>
                  </a:cubicBezTo>
                  <a:close/>
                  <a:moveTo>
                    <a:pt x="756" y="11"/>
                  </a:moveTo>
                  <a:cubicBezTo>
                    <a:pt x="754" y="11"/>
                    <a:pt x="751" y="8"/>
                    <a:pt x="751" y="5"/>
                  </a:cubicBezTo>
                  <a:cubicBezTo>
                    <a:pt x="751" y="2"/>
                    <a:pt x="753" y="0"/>
                    <a:pt x="756" y="0"/>
                  </a:cubicBezTo>
                  <a:cubicBezTo>
                    <a:pt x="758" y="0"/>
                    <a:pt x="758" y="0"/>
                    <a:pt x="758" y="0"/>
                  </a:cubicBezTo>
                  <a:cubicBezTo>
                    <a:pt x="758" y="0"/>
                    <a:pt x="758" y="0"/>
                    <a:pt x="758" y="0"/>
                  </a:cubicBezTo>
                  <a:cubicBezTo>
                    <a:pt x="761" y="0"/>
                    <a:pt x="763" y="2"/>
                    <a:pt x="763" y="5"/>
                  </a:cubicBezTo>
                  <a:cubicBezTo>
                    <a:pt x="763" y="8"/>
                    <a:pt x="761" y="11"/>
                    <a:pt x="758" y="11"/>
                  </a:cubicBezTo>
                  <a:cubicBezTo>
                    <a:pt x="756" y="11"/>
                    <a:pt x="756" y="11"/>
                    <a:pt x="756" y="11"/>
                  </a:cubicBezTo>
                  <a:close/>
                  <a:moveTo>
                    <a:pt x="786" y="11"/>
                  </a:moveTo>
                  <a:cubicBezTo>
                    <a:pt x="784" y="11"/>
                    <a:pt x="784" y="11"/>
                    <a:pt x="784" y="11"/>
                  </a:cubicBezTo>
                  <a:cubicBezTo>
                    <a:pt x="781" y="11"/>
                    <a:pt x="779" y="8"/>
                    <a:pt x="779" y="5"/>
                  </a:cubicBezTo>
                  <a:cubicBezTo>
                    <a:pt x="779" y="2"/>
                    <a:pt x="781" y="0"/>
                    <a:pt x="784" y="0"/>
                  </a:cubicBezTo>
                  <a:cubicBezTo>
                    <a:pt x="786" y="0"/>
                    <a:pt x="786" y="0"/>
                    <a:pt x="786" y="0"/>
                  </a:cubicBezTo>
                  <a:cubicBezTo>
                    <a:pt x="789" y="0"/>
                    <a:pt x="791" y="2"/>
                    <a:pt x="791" y="5"/>
                  </a:cubicBezTo>
                  <a:cubicBezTo>
                    <a:pt x="791" y="8"/>
                    <a:pt x="789" y="11"/>
                    <a:pt x="786" y="11"/>
                  </a:cubicBezTo>
                  <a:close/>
                </a:path>
              </a:pathLst>
            </a:custGeom>
            <a:solidFill>
              <a:srgbClr val="D8D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79" name="Freeform 18">
              <a:extLst>
                <a:ext uri="{FF2B5EF4-FFF2-40B4-BE49-F238E27FC236}">
                  <a16:creationId xmlns:a16="http://schemas.microsoft.com/office/drawing/2014/main" id="{BC49C2C5-6063-4AEF-BC0D-E2CB23FE4B1F}"/>
                </a:ext>
              </a:extLst>
            </p:cNvPr>
            <p:cNvSpPr>
              <a:spLocks/>
            </p:cNvSpPr>
            <p:nvPr/>
          </p:nvSpPr>
          <p:spPr bwMode="auto">
            <a:xfrm>
              <a:off x="6297" y="2838"/>
              <a:ext cx="17" cy="15"/>
            </a:xfrm>
            <a:custGeom>
              <a:avLst/>
              <a:gdLst>
                <a:gd name="T0" fmla="*/ 6 w 11"/>
                <a:gd name="T1" fmla="*/ 10 h 10"/>
                <a:gd name="T2" fmla="*/ 5 w 11"/>
                <a:gd name="T3" fmla="*/ 10 h 10"/>
                <a:gd name="T4" fmla="*/ 0 w 11"/>
                <a:gd name="T5" fmla="*/ 5 h 10"/>
                <a:gd name="T6" fmla="*/ 5 w 11"/>
                <a:gd name="T7" fmla="*/ 0 h 10"/>
                <a:gd name="T8" fmla="*/ 6 w 11"/>
                <a:gd name="T9" fmla="*/ 0 h 10"/>
                <a:gd name="T10" fmla="*/ 11 w 11"/>
                <a:gd name="T11" fmla="*/ 5 h 10"/>
                <a:gd name="T12" fmla="*/ 6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6" y="10"/>
                  </a:moveTo>
                  <a:cubicBezTo>
                    <a:pt x="5" y="10"/>
                    <a:pt x="5" y="10"/>
                    <a:pt x="5" y="10"/>
                  </a:cubicBezTo>
                  <a:cubicBezTo>
                    <a:pt x="2" y="10"/>
                    <a:pt x="0" y="8"/>
                    <a:pt x="0" y="5"/>
                  </a:cubicBezTo>
                  <a:cubicBezTo>
                    <a:pt x="0" y="2"/>
                    <a:pt x="2" y="0"/>
                    <a:pt x="5" y="0"/>
                  </a:cubicBezTo>
                  <a:cubicBezTo>
                    <a:pt x="6" y="0"/>
                    <a:pt x="6" y="0"/>
                    <a:pt x="6" y="0"/>
                  </a:cubicBezTo>
                  <a:cubicBezTo>
                    <a:pt x="9" y="0"/>
                    <a:pt x="11" y="2"/>
                    <a:pt x="11" y="5"/>
                  </a:cubicBezTo>
                  <a:cubicBezTo>
                    <a:pt x="11" y="8"/>
                    <a:pt x="9" y="10"/>
                    <a:pt x="6" y="1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0" name="Oval 19">
              <a:extLst>
                <a:ext uri="{FF2B5EF4-FFF2-40B4-BE49-F238E27FC236}">
                  <a16:creationId xmlns:a16="http://schemas.microsoft.com/office/drawing/2014/main" id="{DC4CA93E-716E-4A9F-93AD-D4661D6D8466}"/>
                </a:ext>
              </a:extLst>
            </p:cNvPr>
            <p:cNvSpPr>
              <a:spLocks noChangeArrowheads="1"/>
            </p:cNvSpPr>
            <p:nvPr/>
          </p:nvSpPr>
          <p:spPr bwMode="auto">
            <a:xfrm>
              <a:off x="4995" y="1908"/>
              <a:ext cx="124" cy="123"/>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1" name="Freeform 20">
              <a:extLst>
                <a:ext uri="{FF2B5EF4-FFF2-40B4-BE49-F238E27FC236}">
                  <a16:creationId xmlns:a16="http://schemas.microsoft.com/office/drawing/2014/main" id="{4FCCD4D0-5B0A-49E4-8FCA-FDDECD509532}"/>
                </a:ext>
              </a:extLst>
            </p:cNvPr>
            <p:cNvSpPr>
              <a:spLocks noEditPoints="1"/>
            </p:cNvSpPr>
            <p:nvPr/>
          </p:nvSpPr>
          <p:spPr bwMode="auto">
            <a:xfrm>
              <a:off x="4983" y="1895"/>
              <a:ext cx="149" cy="149"/>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16 h 96"/>
                <a:gd name="T12" fmla="*/ 16 w 96"/>
                <a:gd name="T13" fmla="*/ 48 h 96"/>
                <a:gd name="T14" fmla="*/ 48 w 96"/>
                <a:gd name="T15" fmla="*/ 80 h 96"/>
                <a:gd name="T16" fmla="*/ 80 w 96"/>
                <a:gd name="T17" fmla="*/ 48 h 96"/>
                <a:gd name="T18" fmla="*/ 48 w 96"/>
                <a:gd name="T19"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1" y="96"/>
                    <a:pt x="0" y="75"/>
                    <a:pt x="0" y="48"/>
                  </a:cubicBezTo>
                  <a:cubicBezTo>
                    <a:pt x="0" y="22"/>
                    <a:pt x="21" y="0"/>
                    <a:pt x="48" y="0"/>
                  </a:cubicBezTo>
                  <a:cubicBezTo>
                    <a:pt x="74" y="0"/>
                    <a:pt x="96" y="22"/>
                    <a:pt x="96" y="48"/>
                  </a:cubicBezTo>
                  <a:cubicBezTo>
                    <a:pt x="96" y="75"/>
                    <a:pt x="74" y="96"/>
                    <a:pt x="48" y="96"/>
                  </a:cubicBezTo>
                  <a:close/>
                  <a:moveTo>
                    <a:pt x="48" y="16"/>
                  </a:moveTo>
                  <a:cubicBezTo>
                    <a:pt x="30" y="16"/>
                    <a:pt x="16" y="31"/>
                    <a:pt x="16" y="48"/>
                  </a:cubicBezTo>
                  <a:cubicBezTo>
                    <a:pt x="16" y="66"/>
                    <a:pt x="30" y="80"/>
                    <a:pt x="48" y="80"/>
                  </a:cubicBezTo>
                  <a:cubicBezTo>
                    <a:pt x="65" y="80"/>
                    <a:pt x="80" y="66"/>
                    <a:pt x="80" y="48"/>
                  </a:cubicBezTo>
                  <a:cubicBezTo>
                    <a:pt x="80" y="31"/>
                    <a:pt x="65" y="16"/>
                    <a:pt x="48"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2" name="Oval 21">
              <a:extLst>
                <a:ext uri="{FF2B5EF4-FFF2-40B4-BE49-F238E27FC236}">
                  <a16:creationId xmlns:a16="http://schemas.microsoft.com/office/drawing/2014/main" id="{B4A89969-DA2E-40E2-B118-92C483771BFF}"/>
                </a:ext>
              </a:extLst>
            </p:cNvPr>
            <p:cNvSpPr>
              <a:spLocks noChangeArrowheads="1"/>
            </p:cNvSpPr>
            <p:nvPr/>
          </p:nvSpPr>
          <p:spPr bwMode="auto">
            <a:xfrm>
              <a:off x="6238" y="1533"/>
              <a:ext cx="82" cy="82"/>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3" name="Freeform 22">
              <a:extLst>
                <a:ext uri="{FF2B5EF4-FFF2-40B4-BE49-F238E27FC236}">
                  <a16:creationId xmlns:a16="http://schemas.microsoft.com/office/drawing/2014/main" id="{84C422FB-6999-4083-8A33-6D1D5E21FB81}"/>
                </a:ext>
              </a:extLst>
            </p:cNvPr>
            <p:cNvSpPr>
              <a:spLocks noEditPoints="1"/>
            </p:cNvSpPr>
            <p:nvPr/>
          </p:nvSpPr>
          <p:spPr bwMode="auto">
            <a:xfrm>
              <a:off x="6226" y="1521"/>
              <a:ext cx="106" cy="106"/>
            </a:xfrm>
            <a:custGeom>
              <a:avLst/>
              <a:gdLst>
                <a:gd name="T0" fmla="*/ 35 w 69"/>
                <a:gd name="T1" fmla="*/ 69 h 69"/>
                <a:gd name="T2" fmla="*/ 0 w 69"/>
                <a:gd name="T3" fmla="*/ 35 h 69"/>
                <a:gd name="T4" fmla="*/ 35 w 69"/>
                <a:gd name="T5" fmla="*/ 0 h 69"/>
                <a:gd name="T6" fmla="*/ 69 w 69"/>
                <a:gd name="T7" fmla="*/ 35 h 69"/>
                <a:gd name="T8" fmla="*/ 35 w 69"/>
                <a:gd name="T9" fmla="*/ 69 h 69"/>
                <a:gd name="T10" fmla="*/ 35 w 69"/>
                <a:gd name="T11" fmla="*/ 16 h 69"/>
                <a:gd name="T12" fmla="*/ 16 w 69"/>
                <a:gd name="T13" fmla="*/ 35 h 69"/>
                <a:gd name="T14" fmla="*/ 35 w 69"/>
                <a:gd name="T15" fmla="*/ 53 h 69"/>
                <a:gd name="T16" fmla="*/ 53 w 69"/>
                <a:gd name="T17" fmla="*/ 35 h 69"/>
                <a:gd name="T18" fmla="*/ 35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5" y="69"/>
                  </a:moveTo>
                  <a:cubicBezTo>
                    <a:pt x="16" y="69"/>
                    <a:pt x="0" y="54"/>
                    <a:pt x="0" y="35"/>
                  </a:cubicBezTo>
                  <a:cubicBezTo>
                    <a:pt x="0" y="16"/>
                    <a:pt x="16" y="0"/>
                    <a:pt x="35" y="0"/>
                  </a:cubicBezTo>
                  <a:cubicBezTo>
                    <a:pt x="54" y="0"/>
                    <a:pt x="69" y="16"/>
                    <a:pt x="69" y="35"/>
                  </a:cubicBezTo>
                  <a:cubicBezTo>
                    <a:pt x="69" y="54"/>
                    <a:pt x="54" y="69"/>
                    <a:pt x="35" y="69"/>
                  </a:cubicBezTo>
                  <a:close/>
                  <a:moveTo>
                    <a:pt x="35" y="16"/>
                  </a:moveTo>
                  <a:cubicBezTo>
                    <a:pt x="24" y="16"/>
                    <a:pt x="16" y="24"/>
                    <a:pt x="16" y="35"/>
                  </a:cubicBezTo>
                  <a:cubicBezTo>
                    <a:pt x="16" y="45"/>
                    <a:pt x="24" y="53"/>
                    <a:pt x="35" y="53"/>
                  </a:cubicBezTo>
                  <a:cubicBezTo>
                    <a:pt x="45" y="53"/>
                    <a:pt x="53" y="45"/>
                    <a:pt x="53" y="35"/>
                  </a:cubicBezTo>
                  <a:cubicBezTo>
                    <a:pt x="53" y="24"/>
                    <a:pt x="45" y="16"/>
                    <a:pt x="35"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4" name="Freeform 23">
              <a:extLst>
                <a:ext uri="{FF2B5EF4-FFF2-40B4-BE49-F238E27FC236}">
                  <a16:creationId xmlns:a16="http://schemas.microsoft.com/office/drawing/2014/main" id="{202FD213-72B3-4438-80C4-B984D3313A54}"/>
                </a:ext>
              </a:extLst>
            </p:cNvPr>
            <p:cNvSpPr>
              <a:spLocks/>
            </p:cNvSpPr>
            <p:nvPr/>
          </p:nvSpPr>
          <p:spPr bwMode="auto">
            <a:xfrm>
              <a:off x="1183" y="2130"/>
              <a:ext cx="1905" cy="1019"/>
            </a:xfrm>
            <a:custGeom>
              <a:avLst/>
              <a:gdLst>
                <a:gd name="T0" fmla="*/ 949 w 1231"/>
                <a:gd name="T1" fmla="*/ 658 h 658"/>
                <a:gd name="T2" fmla="*/ 0 w 1231"/>
                <a:gd name="T3" fmla="*/ 658 h 658"/>
                <a:gd name="T4" fmla="*/ 0 w 1231"/>
                <a:gd name="T5" fmla="*/ 642 h 658"/>
                <a:gd name="T6" fmla="*/ 949 w 1231"/>
                <a:gd name="T7" fmla="*/ 642 h 658"/>
                <a:gd name="T8" fmla="*/ 1049 w 1231"/>
                <a:gd name="T9" fmla="*/ 542 h 658"/>
                <a:gd name="T10" fmla="*/ 1050 w 1231"/>
                <a:gd name="T11" fmla="*/ 115 h 658"/>
                <a:gd name="T12" fmla="*/ 1166 w 1231"/>
                <a:gd name="T13" fmla="*/ 0 h 658"/>
                <a:gd name="T14" fmla="*/ 1231 w 1231"/>
                <a:gd name="T15" fmla="*/ 0 h 658"/>
                <a:gd name="T16" fmla="*/ 1231 w 1231"/>
                <a:gd name="T17" fmla="*/ 16 h 658"/>
                <a:gd name="T18" fmla="*/ 1166 w 1231"/>
                <a:gd name="T19" fmla="*/ 16 h 658"/>
                <a:gd name="T20" fmla="*/ 1066 w 1231"/>
                <a:gd name="T21" fmla="*/ 115 h 658"/>
                <a:gd name="T22" fmla="*/ 1065 w 1231"/>
                <a:gd name="T23" fmla="*/ 542 h 658"/>
                <a:gd name="T24" fmla="*/ 949 w 1231"/>
                <a:gd name="T2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1" h="658">
                  <a:moveTo>
                    <a:pt x="949" y="658"/>
                  </a:moveTo>
                  <a:cubicBezTo>
                    <a:pt x="0" y="658"/>
                    <a:pt x="0" y="658"/>
                    <a:pt x="0" y="658"/>
                  </a:cubicBezTo>
                  <a:cubicBezTo>
                    <a:pt x="0" y="642"/>
                    <a:pt x="0" y="642"/>
                    <a:pt x="0" y="642"/>
                  </a:cubicBezTo>
                  <a:cubicBezTo>
                    <a:pt x="949" y="642"/>
                    <a:pt x="949" y="642"/>
                    <a:pt x="949" y="642"/>
                  </a:cubicBezTo>
                  <a:cubicBezTo>
                    <a:pt x="1004" y="642"/>
                    <a:pt x="1049" y="597"/>
                    <a:pt x="1049" y="542"/>
                  </a:cubicBezTo>
                  <a:cubicBezTo>
                    <a:pt x="1050" y="115"/>
                    <a:pt x="1050" y="115"/>
                    <a:pt x="1050" y="115"/>
                  </a:cubicBezTo>
                  <a:cubicBezTo>
                    <a:pt x="1050" y="52"/>
                    <a:pt x="1102" y="0"/>
                    <a:pt x="1166" y="0"/>
                  </a:cubicBezTo>
                  <a:cubicBezTo>
                    <a:pt x="1231" y="0"/>
                    <a:pt x="1231" y="0"/>
                    <a:pt x="1231" y="0"/>
                  </a:cubicBezTo>
                  <a:cubicBezTo>
                    <a:pt x="1231" y="16"/>
                    <a:pt x="1231" y="16"/>
                    <a:pt x="1231" y="16"/>
                  </a:cubicBezTo>
                  <a:cubicBezTo>
                    <a:pt x="1166" y="16"/>
                    <a:pt x="1166" y="16"/>
                    <a:pt x="1166" y="16"/>
                  </a:cubicBezTo>
                  <a:cubicBezTo>
                    <a:pt x="1111" y="16"/>
                    <a:pt x="1066" y="61"/>
                    <a:pt x="1066" y="115"/>
                  </a:cubicBezTo>
                  <a:cubicBezTo>
                    <a:pt x="1065" y="542"/>
                    <a:pt x="1065" y="542"/>
                    <a:pt x="1065" y="542"/>
                  </a:cubicBezTo>
                  <a:cubicBezTo>
                    <a:pt x="1065" y="606"/>
                    <a:pt x="1013" y="658"/>
                    <a:pt x="949" y="658"/>
                  </a:cubicBez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5" name="Freeform 24">
              <a:extLst>
                <a:ext uri="{FF2B5EF4-FFF2-40B4-BE49-F238E27FC236}">
                  <a16:creationId xmlns:a16="http://schemas.microsoft.com/office/drawing/2014/main" id="{1C4D5B13-3BE2-4ED7-981D-B24BD754282C}"/>
                </a:ext>
              </a:extLst>
            </p:cNvPr>
            <p:cNvSpPr>
              <a:spLocks/>
            </p:cNvSpPr>
            <p:nvPr/>
          </p:nvSpPr>
          <p:spPr bwMode="auto">
            <a:xfrm>
              <a:off x="2410" y="3127"/>
              <a:ext cx="17" cy="17"/>
            </a:xfrm>
            <a:custGeom>
              <a:avLst/>
              <a:gdLst>
                <a:gd name="T0" fmla="*/ 5 w 11"/>
                <a:gd name="T1" fmla="*/ 11 h 11"/>
                <a:gd name="T2" fmla="*/ 0 w 11"/>
                <a:gd name="T3" fmla="*/ 6 h 11"/>
                <a:gd name="T4" fmla="*/ 0 w 11"/>
                <a:gd name="T5" fmla="*/ 5 h 11"/>
                <a:gd name="T6" fmla="*/ 5 w 11"/>
                <a:gd name="T7" fmla="*/ 0 h 11"/>
                <a:gd name="T8" fmla="*/ 11 w 11"/>
                <a:gd name="T9" fmla="*/ 5 h 11"/>
                <a:gd name="T10" fmla="*/ 11 w 11"/>
                <a:gd name="T11" fmla="*/ 6 h 11"/>
                <a:gd name="T12" fmla="*/ 5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5" y="11"/>
                  </a:moveTo>
                  <a:cubicBezTo>
                    <a:pt x="2" y="11"/>
                    <a:pt x="0" y="9"/>
                    <a:pt x="0" y="6"/>
                  </a:cubicBezTo>
                  <a:cubicBezTo>
                    <a:pt x="0" y="5"/>
                    <a:pt x="0" y="5"/>
                    <a:pt x="0" y="5"/>
                  </a:cubicBezTo>
                  <a:cubicBezTo>
                    <a:pt x="0" y="2"/>
                    <a:pt x="2" y="0"/>
                    <a:pt x="5" y="0"/>
                  </a:cubicBezTo>
                  <a:cubicBezTo>
                    <a:pt x="8" y="0"/>
                    <a:pt x="11" y="2"/>
                    <a:pt x="11" y="5"/>
                  </a:cubicBezTo>
                  <a:cubicBezTo>
                    <a:pt x="11" y="6"/>
                    <a:pt x="11" y="6"/>
                    <a:pt x="11" y="6"/>
                  </a:cubicBezTo>
                  <a:cubicBezTo>
                    <a:pt x="11" y="9"/>
                    <a:pt x="8" y="11"/>
                    <a:pt x="5"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6" name="Freeform 25">
              <a:extLst>
                <a:ext uri="{FF2B5EF4-FFF2-40B4-BE49-F238E27FC236}">
                  <a16:creationId xmlns:a16="http://schemas.microsoft.com/office/drawing/2014/main" id="{43A4B092-0497-4636-8C9E-1EEB8BC84E5C}"/>
                </a:ext>
              </a:extLst>
            </p:cNvPr>
            <p:cNvSpPr>
              <a:spLocks noEditPoints="1"/>
            </p:cNvSpPr>
            <p:nvPr/>
          </p:nvSpPr>
          <p:spPr bwMode="auto">
            <a:xfrm>
              <a:off x="1593" y="2701"/>
              <a:ext cx="834" cy="401"/>
            </a:xfrm>
            <a:custGeom>
              <a:avLst/>
              <a:gdLst>
                <a:gd name="T0" fmla="*/ 533 w 539"/>
                <a:gd name="T1" fmla="*/ 247 h 259"/>
                <a:gd name="T2" fmla="*/ 533 w 539"/>
                <a:gd name="T3" fmla="*/ 231 h 259"/>
                <a:gd name="T4" fmla="*/ 539 w 539"/>
                <a:gd name="T5" fmla="*/ 224 h 259"/>
                <a:gd name="T6" fmla="*/ 528 w 539"/>
                <a:gd name="T7" fmla="*/ 197 h 259"/>
                <a:gd name="T8" fmla="*/ 539 w 539"/>
                <a:gd name="T9" fmla="*/ 197 h 259"/>
                <a:gd name="T10" fmla="*/ 528 w 539"/>
                <a:gd name="T11" fmla="*/ 168 h 259"/>
                <a:gd name="T12" fmla="*/ 533 w 539"/>
                <a:gd name="T13" fmla="*/ 175 h 259"/>
                <a:gd name="T14" fmla="*/ 533 w 539"/>
                <a:gd name="T15" fmla="*/ 135 h 259"/>
                <a:gd name="T16" fmla="*/ 533 w 539"/>
                <a:gd name="T17" fmla="*/ 119 h 259"/>
                <a:gd name="T18" fmla="*/ 538 w 539"/>
                <a:gd name="T19" fmla="*/ 112 h 259"/>
                <a:gd name="T20" fmla="*/ 529 w 539"/>
                <a:gd name="T21" fmla="*/ 92 h 259"/>
                <a:gd name="T22" fmla="*/ 533 w 539"/>
                <a:gd name="T23" fmla="*/ 83 h 259"/>
                <a:gd name="T24" fmla="*/ 517 w 539"/>
                <a:gd name="T25" fmla="*/ 66 h 259"/>
                <a:gd name="T26" fmla="*/ 521 w 539"/>
                <a:gd name="T27" fmla="*/ 57 h 259"/>
                <a:gd name="T28" fmla="*/ 500 w 539"/>
                <a:gd name="T29" fmla="*/ 44 h 259"/>
                <a:gd name="T30" fmla="*/ 503 w 539"/>
                <a:gd name="T31" fmla="*/ 34 h 259"/>
                <a:gd name="T32" fmla="*/ 478 w 539"/>
                <a:gd name="T33" fmla="*/ 27 h 259"/>
                <a:gd name="T34" fmla="*/ 480 w 539"/>
                <a:gd name="T35" fmla="*/ 16 h 259"/>
                <a:gd name="T36" fmla="*/ 453 w 539"/>
                <a:gd name="T37" fmla="*/ 16 h 259"/>
                <a:gd name="T38" fmla="*/ 453 w 539"/>
                <a:gd name="T39" fmla="*/ 5 h 259"/>
                <a:gd name="T40" fmla="*/ 426 w 539"/>
                <a:gd name="T41" fmla="*/ 11 h 259"/>
                <a:gd name="T42" fmla="*/ 424 w 539"/>
                <a:gd name="T43" fmla="*/ 0 h 259"/>
                <a:gd name="T44" fmla="*/ 398 w 539"/>
                <a:gd name="T45" fmla="*/ 11 h 259"/>
                <a:gd name="T46" fmla="*/ 398 w 539"/>
                <a:gd name="T47" fmla="*/ 0 h 259"/>
                <a:gd name="T48" fmla="*/ 368 w 539"/>
                <a:gd name="T49" fmla="*/ 11 h 259"/>
                <a:gd name="T50" fmla="*/ 375 w 539"/>
                <a:gd name="T51" fmla="*/ 6 h 259"/>
                <a:gd name="T52" fmla="*/ 335 w 539"/>
                <a:gd name="T53" fmla="*/ 6 h 259"/>
                <a:gd name="T54" fmla="*/ 342 w 539"/>
                <a:gd name="T55" fmla="*/ 11 h 259"/>
                <a:gd name="T56" fmla="*/ 313 w 539"/>
                <a:gd name="T57" fmla="*/ 0 h 259"/>
                <a:gd name="T58" fmla="*/ 286 w 539"/>
                <a:gd name="T59" fmla="*/ 11 h 259"/>
                <a:gd name="T60" fmla="*/ 286 w 539"/>
                <a:gd name="T61" fmla="*/ 0 h 259"/>
                <a:gd name="T62" fmla="*/ 257 w 539"/>
                <a:gd name="T63" fmla="*/ 11 h 259"/>
                <a:gd name="T64" fmla="*/ 263 w 539"/>
                <a:gd name="T65" fmla="*/ 6 h 259"/>
                <a:gd name="T66" fmla="*/ 223 w 539"/>
                <a:gd name="T67" fmla="*/ 6 h 259"/>
                <a:gd name="T68" fmla="*/ 230 w 539"/>
                <a:gd name="T69" fmla="*/ 11 h 259"/>
                <a:gd name="T70" fmla="*/ 201 w 539"/>
                <a:gd name="T71" fmla="*/ 0 h 259"/>
                <a:gd name="T72" fmla="*/ 174 w 539"/>
                <a:gd name="T73" fmla="*/ 11 h 259"/>
                <a:gd name="T74" fmla="*/ 174 w 539"/>
                <a:gd name="T75" fmla="*/ 0 h 259"/>
                <a:gd name="T76" fmla="*/ 145 w 539"/>
                <a:gd name="T77" fmla="*/ 11 h 259"/>
                <a:gd name="T78" fmla="*/ 152 w 539"/>
                <a:gd name="T79" fmla="*/ 6 h 259"/>
                <a:gd name="T80" fmla="*/ 112 w 539"/>
                <a:gd name="T81" fmla="*/ 6 h 259"/>
                <a:gd name="T82" fmla="*/ 118 w 539"/>
                <a:gd name="T83" fmla="*/ 11 h 259"/>
                <a:gd name="T84" fmla="*/ 89 w 539"/>
                <a:gd name="T85" fmla="*/ 0 h 259"/>
                <a:gd name="T86" fmla="*/ 63 w 539"/>
                <a:gd name="T87" fmla="*/ 11 h 259"/>
                <a:gd name="T88" fmla="*/ 63 w 539"/>
                <a:gd name="T89" fmla="*/ 0 h 259"/>
                <a:gd name="T90" fmla="*/ 33 w 539"/>
                <a:gd name="T91" fmla="*/ 11 h 259"/>
                <a:gd name="T92" fmla="*/ 40 w 539"/>
                <a:gd name="T93" fmla="*/ 6 h 259"/>
                <a:gd name="T94" fmla="*/ 0 w 539"/>
                <a:gd name="T95" fmla="*/ 6 h 259"/>
                <a:gd name="T96" fmla="*/ 7 w 539"/>
                <a:gd name="T97" fmla="*/ 1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9" h="259">
                  <a:moveTo>
                    <a:pt x="533" y="259"/>
                  </a:moveTo>
                  <a:cubicBezTo>
                    <a:pt x="530" y="259"/>
                    <a:pt x="528" y="256"/>
                    <a:pt x="528" y="253"/>
                  </a:cubicBezTo>
                  <a:cubicBezTo>
                    <a:pt x="528" y="252"/>
                    <a:pt x="528" y="252"/>
                    <a:pt x="528" y="252"/>
                  </a:cubicBezTo>
                  <a:cubicBezTo>
                    <a:pt x="528" y="249"/>
                    <a:pt x="530" y="247"/>
                    <a:pt x="533" y="247"/>
                  </a:cubicBezTo>
                  <a:cubicBezTo>
                    <a:pt x="536" y="247"/>
                    <a:pt x="539" y="249"/>
                    <a:pt x="539" y="252"/>
                  </a:cubicBezTo>
                  <a:cubicBezTo>
                    <a:pt x="539" y="253"/>
                    <a:pt x="539" y="253"/>
                    <a:pt x="539" y="253"/>
                  </a:cubicBezTo>
                  <a:cubicBezTo>
                    <a:pt x="539" y="256"/>
                    <a:pt x="536" y="259"/>
                    <a:pt x="533" y="259"/>
                  </a:cubicBezTo>
                  <a:close/>
                  <a:moveTo>
                    <a:pt x="533" y="231"/>
                  </a:moveTo>
                  <a:cubicBezTo>
                    <a:pt x="530" y="231"/>
                    <a:pt x="528" y="228"/>
                    <a:pt x="528" y="225"/>
                  </a:cubicBezTo>
                  <a:cubicBezTo>
                    <a:pt x="528" y="224"/>
                    <a:pt x="528" y="224"/>
                    <a:pt x="528" y="224"/>
                  </a:cubicBezTo>
                  <a:cubicBezTo>
                    <a:pt x="528" y="221"/>
                    <a:pt x="530" y="219"/>
                    <a:pt x="533" y="219"/>
                  </a:cubicBezTo>
                  <a:cubicBezTo>
                    <a:pt x="536" y="219"/>
                    <a:pt x="539" y="221"/>
                    <a:pt x="539" y="224"/>
                  </a:cubicBezTo>
                  <a:cubicBezTo>
                    <a:pt x="539" y="225"/>
                    <a:pt x="539" y="225"/>
                    <a:pt x="539" y="225"/>
                  </a:cubicBezTo>
                  <a:cubicBezTo>
                    <a:pt x="539" y="228"/>
                    <a:pt x="536" y="231"/>
                    <a:pt x="533" y="231"/>
                  </a:cubicBezTo>
                  <a:close/>
                  <a:moveTo>
                    <a:pt x="533" y="203"/>
                  </a:moveTo>
                  <a:cubicBezTo>
                    <a:pt x="530" y="203"/>
                    <a:pt x="528" y="200"/>
                    <a:pt x="528" y="197"/>
                  </a:cubicBezTo>
                  <a:cubicBezTo>
                    <a:pt x="528" y="196"/>
                    <a:pt x="528" y="196"/>
                    <a:pt x="528" y="196"/>
                  </a:cubicBezTo>
                  <a:cubicBezTo>
                    <a:pt x="528" y="193"/>
                    <a:pt x="530" y="191"/>
                    <a:pt x="533" y="191"/>
                  </a:cubicBezTo>
                  <a:cubicBezTo>
                    <a:pt x="536" y="191"/>
                    <a:pt x="539" y="193"/>
                    <a:pt x="539" y="196"/>
                  </a:cubicBezTo>
                  <a:cubicBezTo>
                    <a:pt x="539" y="197"/>
                    <a:pt x="539" y="197"/>
                    <a:pt x="539" y="197"/>
                  </a:cubicBezTo>
                  <a:cubicBezTo>
                    <a:pt x="539" y="200"/>
                    <a:pt x="536" y="203"/>
                    <a:pt x="533" y="203"/>
                  </a:cubicBezTo>
                  <a:close/>
                  <a:moveTo>
                    <a:pt x="533" y="175"/>
                  </a:moveTo>
                  <a:cubicBezTo>
                    <a:pt x="530" y="175"/>
                    <a:pt x="528" y="173"/>
                    <a:pt x="528" y="170"/>
                  </a:cubicBezTo>
                  <a:cubicBezTo>
                    <a:pt x="528" y="168"/>
                    <a:pt x="528" y="168"/>
                    <a:pt x="528" y="168"/>
                  </a:cubicBezTo>
                  <a:cubicBezTo>
                    <a:pt x="528" y="165"/>
                    <a:pt x="530" y="163"/>
                    <a:pt x="533" y="163"/>
                  </a:cubicBezTo>
                  <a:cubicBezTo>
                    <a:pt x="536" y="163"/>
                    <a:pt x="539" y="165"/>
                    <a:pt x="539" y="168"/>
                  </a:cubicBezTo>
                  <a:cubicBezTo>
                    <a:pt x="539" y="170"/>
                    <a:pt x="539" y="170"/>
                    <a:pt x="539" y="170"/>
                  </a:cubicBezTo>
                  <a:cubicBezTo>
                    <a:pt x="539" y="173"/>
                    <a:pt x="536" y="175"/>
                    <a:pt x="533" y="175"/>
                  </a:cubicBezTo>
                  <a:close/>
                  <a:moveTo>
                    <a:pt x="533" y="147"/>
                  </a:moveTo>
                  <a:cubicBezTo>
                    <a:pt x="530" y="147"/>
                    <a:pt x="528" y="145"/>
                    <a:pt x="528" y="142"/>
                  </a:cubicBezTo>
                  <a:cubicBezTo>
                    <a:pt x="528" y="140"/>
                    <a:pt x="528" y="140"/>
                    <a:pt x="528" y="140"/>
                  </a:cubicBezTo>
                  <a:cubicBezTo>
                    <a:pt x="528" y="137"/>
                    <a:pt x="530" y="135"/>
                    <a:pt x="533" y="135"/>
                  </a:cubicBezTo>
                  <a:cubicBezTo>
                    <a:pt x="536" y="135"/>
                    <a:pt x="539" y="137"/>
                    <a:pt x="539" y="140"/>
                  </a:cubicBezTo>
                  <a:cubicBezTo>
                    <a:pt x="539" y="142"/>
                    <a:pt x="539" y="142"/>
                    <a:pt x="539" y="142"/>
                  </a:cubicBezTo>
                  <a:cubicBezTo>
                    <a:pt x="539" y="145"/>
                    <a:pt x="536" y="147"/>
                    <a:pt x="533" y="147"/>
                  </a:cubicBezTo>
                  <a:close/>
                  <a:moveTo>
                    <a:pt x="533" y="119"/>
                  </a:moveTo>
                  <a:cubicBezTo>
                    <a:pt x="530" y="119"/>
                    <a:pt x="528" y="117"/>
                    <a:pt x="528" y="114"/>
                  </a:cubicBezTo>
                  <a:cubicBezTo>
                    <a:pt x="528" y="113"/>
                    <a:pt x="528" y="113"/>
                    <a:pt x="528" y="113"/>
                  </a:cubicBezTo>
                  <a:cubicBezTo>
                    <a:pt x="528" y="110"/>
                    <a:pt x="530" y="107"/>
                    <a:pt x="533" y="107"/>
                  </a:cubicBezTo>
                  <a:cubicBezTo>
                    <a:pt x="536" y="107"/>
                    <a:pt x="538" y="109"/>
                    <a:pt x="538" y="112"/>
                  </a:cubicBezTo>
                  <a:cubicBezTo>
                    <a:pt x="539" y="114"/>
                    <a:pt x="539" y="114"/>
                    <a:pt x="539" y="114"/>
                  </a:cubicBezTo>
                  <a:cubicBezTo>
                    <a:pt x="539" y="116"/>
                    <a:pt x="536" y="119"/>
                    <a:pt x="533" y="119"/>
                  </a:cubicBezTo>
                  <a:cubicBezTo>
                    <a:pt x="533" y="119"/>
                    <a:pt x="533" y="119"/>
                    <a:pt x="533" y="119"/>
                  </a:cubicBezTo>
                  <a:close/>
                  <a:moveTo>
                    <a:pt x="529" y="92"/>
                  </a:moveTo>
                  <a:cubicBezTo>
                    <a:pt x="526" y="92"/>
                    <a:pt x="524" y="90"/>
                    <a:pt x="524" y="88"/>
                  </a:cubicBezTo>
                  <a:cubicBezTo>
                    <a:pt x="523" y="87"/>
                    <a:pt x="523" y="87"/>
                    <a:pt x="523" y="87"/>
                  </a:cubicBezTo>
                  <a:cubicBezTo>
                    <a:pt x="522" y="84"/>
                    <a:pt x="524" y="81"/>
                    <a:pt x="527" y="80"/>
                  </a:cubicBezTo>
                  <a:cubicBezTo>
                    <a:pt x="529" y="79"/>
                    <a:pt x="532" y="81"/>
                    <a:pt x="533" y="83"/>
                  </a:cubicBezTo>
                  <a:cubicBezTo>
                    <a:pt x="534" y="85"/>
                    <a:pt x="534" y="85"/>
                    <a:pt x="534" y="85"/>
                  </a:cubicBezTo>
                  <a:cubicBezTo>
                    <a:pt x="535" y="88"/>
                    <a:pt x="533" y="91"/>
                    <a:pt x="530" y="91"/>
                  </a:cubicBezTo>
                  <a:cubicBezTo>
                    <a:pt x="530" y="92"/>
                    <a:pt x="529" y="92"/>
                    <a:pt x="529" y="92"/>
                  </a:cubicBezTo>
                  <a:close/>
                  <a:moveTo>
                    <a:pt x="517" y="66"/>
                  </a:moveTo>
                  <a:cubicBezTo>
                    <a:pt x="516" y="66"/>
                    <a:pt x="514" y="65"/>
                    <a:pt x="513" y="64"/>
                  </a:cubicBezTo>
                  <a:cubicBezTo>
                    <a:pt x="512" y="62"/>
                    <a:pt x="512" y="62"/>
                    <a:pt x="512" y="62"/>
                  </a:cubicBezTo>
                  <a:cubicBezTo>
                    <a:pt x="511" y="60"/>
                    <a:pt x="511" y="57"/>
                    <a:pt x="514" y="55"/>
                  </a:cubicBezTo>
                  <a:cubicBezTo>
                    <a:pt x="517" y="54"/>
                    <a:pt x="520" y="54"/>
                    <a:pt x="521" y="57"/>
                  </a:cubicBezTo>
                  <a:cubicBezTo>
                    <a:pt x="522" y="58"/>
                    <a:pt x="522" y="58"/>
                    <a:pt x="522" y="58"/>
                  </a:cubicBezTo>
                  <a:cubicBezTo>
                    <a:pt x="524" y="61"/>
                    <a:pt x="523" y="64"/>
                    <a:pt x="520" y="65"/>
                  </a:cubicBezTo>
                  <a:cubicBezTo>
                    <a:pt x="519" y="66"/>
                    <a:pt x="518" y="66"/>
                    <a:pt x="517" y="66"/>
                  </a:cubicBezTo>
                  <a:close/>
                  <a:moveTo>
                    <a:pt x="500" y="44"/>
                  </a:moveTo>
                  <a:cubicBezTo>
                    <a:pt x="499" y="44"/>
                    <a:pt x="498" y="44"/>
                    <a:pt x="497" y="43"/>
                  </a:cubicBezTo>
                  <a:cubicBezTo>
                    <a:pt x="496" y="42"/>
                    <a:pt x="496" y="42"/>
                    <a:pt x="496" y="42"/>
                  </a:cubicBezTo>
                  <a:cubicBezTo>
                    <a:pt x="494" y="40"/>
                    <a:pt x="494" y="36"/>
                    <a:pt x="496" y="34"/>
                  </a:cubicBezTo>
                  <a:cubicBezTo>
                    <a:pt x="498" y="32"/>
                    <a:pt x="501" y="32"/>
                    <a:pt x="503" y="34"/>
                  </a:cubicBezTo>
                  <a:cubicBezTo>
                    <a:pt x="504" y="35"/>
                    <a:pt x="504" y="35"/>
                    <a:pt x="504" y="35"/>
                  </a:cubicBezTo>
                  <a:cubicBezTo>
                    <a:pt x="506" y="37"/>
                    <a:pt x="506" y="40"/>
                    <a:pt x="504" y="43"/>
                  </a:cubicBezTo>
                  <a:cubicBezTo>
                    <a:pt x="503" y="44"/>
                    <a:pt x="502" y="44"/>
                    <a:pt x="500" y="44"/>
                  </a:cubicBezTo>
                  <a:close/>
                  <a:moveTo>
                    <a:pt x="478" y="27"/>
                  </a:moveTo>
                  <a:cubicBezTo>
                    <a:pt x="478" y="27"/>
                    <a:pt x="477" y="27"/>
                    <a:pt x="476" y="26"/>
                  </a:cubicBezTo>
                  <a:cubicBezTo>
                    <a:pt x="475" y="26"/>
                    <a:pt x="475" y="26"/>
                    <a:pt x="475" y="26"/>
                  </a:cubicBezTo>
                  <a:cubicBezTo>
                    <a:pt x="472" y="24"/>
                    <a:pt x="471" y="21"/>
                    <a:pt x="473" y="18"/>
                  </a:cubicBezTo>
                  <a:cubicBezTo>
                    <a:pt x="474" y="16"/>
                    <a:pt x="477" y="15"/>
                    <a:pt x="480" y="16"/>
                  </a:cubicBezTo>
                  <a:cubicBezTo>
                    <a:pt x="481" y="17"/>
                    <a:pt x="481" y="17"/>
                    <a:pt x="481" y="17"/>
                  </a:cubicBezTo>
                  <a:cubicBezTo>
                    <a:pt x="484" y="19"/>
                    <a:pt x="485" y="22"/>
                    <a:pt x="483" y="24"/>
                  </a:cubicBezTo>
                  <a:cubicBezTo>
                    <a:pt x="482" y="26"/>
                    <a:pt x="480" y="27"/>
                    <a:pt x="478" y="27"/>
                  </a:cubicBezTo>
                  <a:close/>
                  <a:moveTo>
                    <a:pt x="453" y="16"/>
                  </a:moveTo>
                  <a:cubicBezTo>
                    <a:pt x="452" y="16"/>
                    <a:pt x="452" y="16"/>
                    <a:pt x="451" y="16"/>
                  </a:cubicBezTo>
                  <a:cubicBezTo>
                    <a:pt x="450" y="15"/>
                    <a:pt x="450" y="15"/>
                    <a:pt x="450" y="15"/>
                  </a:cubicBezTo>
                  <a:cubicBezTo>
                    <a:pt x="447" y="14"/>
                    <a:pt x="446" y="11"/>
                    <a:pt x="447" y="9"/>
                  </a:cubicBezTo>
                  <a:cubicBezTo>
                    <a:pt x="447" y="6"/>
                    <a:pt x="450" y="4"/>
                    <a:pt x="453" y="5"/>
                  </a:cubicBezTo>
                  <a:cubicBezTo>
                    <a:pt x="455" y="5"/>
                    <a:pt x="455" y="5"/>
                    <a:pt x="455" y="5"/>
                  </a:cubicBezTo>
                  <a:cubicBezTo>
                    <a:pt x="457" y="6"/>
                    <a:pt x="459" y="9"/>
                    <a:pt x="458" y="12"/>
                  </a:cubicBezTo>
                  <a:cubicBezTo>
                    <a:pt x="457" y="14"/>
                    <a:pt x="455" y="16"/>
                    <a:pt x="453" y="16"/>
                  </a:cubicBezTo>
                  <a:close/>
                  <a:moveTo>
                    <a:pt x="426" y="11"/>
                  </a:moveTo>
                  <a:cubicBezTo>
                    <a:pt x="425" y="11"/>
                    <a:pt x="425" y="11"/>
                    <a:pt x="425" y="11"/>
                  </a:cubicBezTo>
                  <a:cubicBezTo>
                    <a:pt x="424" y="11"/>
                    <a:pt x="424" y="11"/>
                    <a:pt x="424" y="11"/>
                  </a:cubicBezTo>
                  <a:cubicBezTo>
                    <a:pt x="421" y="11"/>
                    <a:pt x="419" y="8"/>
                    <a:pt x="419" y="6"/>
                  </a:cubicBezTo>
                  <a:cubicBezTo>
                    <a:pt x="419" y="3"/>
                    <a:pt x="422" y="0"/>
                    <a:pt x="424" y="0"/>
                  </a:cubicBezTo>
                  <a:cubicBezTo>
                    <a:pt x="426" y="0"/>
                    <a:pt x="426" y="0"/>
                    <a:pt x="426" y="0"/>
                  </a:cubicBezTo>
                  <a:cubicBezTo>
                    <a:pt x="429" y="1"/>
                    <a:pt x="431" y="3"/>
                    <a:pt x="431" y="6"/>
                  </a:cubicBezTo>
                  <a:cubicBezTo>
                    <a:pt x="431" y="9"/>
                    <a:pt x="428" y="11"/>
                    <a:pt x="426" y="11"/>
                  </a:cubicBezTo>
                  <a:close/>
                  <a:moveTo>
                    <a:pt x="398" y="11"/>
                  </a:moveTo>
                  <a:cubicBezTo>
                    <a:pt x="396" y="11"/>
                    <a:pt x="396" y="11"/>
                    <a:pt x="396" y="11"/>
                  </a:cubicBezTo>
                  <a:cubicBezTo>
                    <a:pt x="393" y="11"/>
                    <a:pt x="391" y="9"/>
                    <a:pt x="391" y="6"/>
                  </a:cubicBezTo>
                  <a:cubicBezTo>
                    <a:pt x="391" y="3"/>
                    <a:pt x="393" y="0"/>
                    <a:pt x="396" y="0"/>
                  </a:cubicBezTo>
                  <a:cubicBezTo>
                    <a:pt x="398" y="0"/>
                    <a:pt x="398" y="0"/>
                    <a:pt x="398" y="0"/>
                  </a:cubicBezTo>
                  <a:cubicBezTo>
                    <a:pt x="401" y="0"/>
                    <a:pt x="403" y="3"/>
                    <a:pt x="403" y="6"/>
                  </a:cubicBezTo>
                  <a:cubicBezTo>
                    <a:pt x="403" y="9"/>
                    <a:pt x="401" y="11"/>
                    <a:pt x="398" y="11"/>
                  </a:cubicBezTo>
                  <a:close/>
                  <a:moveTo>
                    <a:pt x="370" y="11"/>
                  </a:moveTo>
                  <a:cubicBezTo>
                    <a:pt x="368" y="11"/>
                    <a:pt x="368" y="11"/>
                    <a:pt x="368" y="11"/>
                  </a:cubicBezTo>
                  <a:cubicBezTo>
                    <a:pt x="365" y="11"/>
                    <a:pt x="363" y="9"/>
                    <a:pt x="363" y="6"/>
                  </a:cubicBezTo>
                  <a:cubicBezTo>
                    <a:pt x="363" y="3"/>
                    <a:pt x="365" y="0"/>
                    <a:pt x="368" y="0"/>
                  </a:cubicBezTo>
                  <a:cubicBezTo>
                    <a:pt x="370" y="0"/>
                    <a:pt x="370" y="0"/>
                    <a:pt x="370" y="0"/>
                  </a:cubicBezTo>
                  <a:cubicBezTo>
                    <a:pt x="373" y="0"/>
                    <a:pt x="375" y="3"/>
                    <a:pt x="375" y="6"/>
                  </a:cubicBezTo>
                  <a:cubicBezTo>
                    <a:pt x="375" y="9"/>
                    <a:pt x="373" y="11"/>
                    <a:pt x="370" y="11"/>
                  </a:cubicBezTo>
                  <a:close/>
                  <a:moveTo>
                    <a:pt x="342" y="11"/>
                  </a:moveTo>
                  <a:cubicBezTo>
                    <a:pt x="340" y="11"/>
                    <a:pt x="340" y="11"/>
                    <a:pt x="340" y="11"/>
                  </a:cubicBezTo>
                  <a:cubicBezTo>
                    <a:pt x="338" y="11"/>
                    <a:pt x="335" y="9"/>
                    <a:pt x="335" y="6"/>
                  </a:cubicBezTo>
                  <a:cubicBezTo>
                    <a:pt x="335" y="3"/>
                    <a:pt x="338" y="0"/>
                    <a:pt x="340" y="0"/>
                  </a:cubicBezTo>
                  <a:cubicBezTo>
                    <a:pt x="342" y="0"/>
                    <a:pt x="342" y="0"/>
                    <a:pt x="342" y="0"/>
                  </a:cubicBezTo>
                  <a:cubicBezTo>
                    <a:pt x="345" y="0"/>
                    <a:pt x="347" y="3"/>
                    <a:pt x="347" y="6"/>
                  </a:cubicBezTo>
                  <a:cubicBezTo>
                    <a:pt x="347" y="9"/>
                    <a:pt x="345" y="11"/>
                    <a:pt x="342" y="11"/>
                  </a:cubicBezTo>
                  <a:close/>
                  <a:moveTo>
                    <a:pt x="314" y="11"/>
                  </a:moveTo>
                  <a:cubicBezTo>
                    <a:pt x="313" y="11"/>
                    <a:pt x="313" y="11"/>
                    <a:pt x="313" y="11"/>
                  </a:cubicBezTo>
                  <a:cubicBezTo>
                    <a:pt x="310" y="11"/>
                    <a:pt x="307" y="9"/>
                    <a:pt x="307" y="6"/>
                  </a:cubicBezTo>
                  <a:cubicBezTo>
                    <a:pt x="307" y="3"/>
                    <a:pt x="310" y="0"/>
                    <a:pt x="313" y="0"/>
                  </a:cubicBezTo>
                  <a:cubicBezTo>
                    <a:pt x="314" y="0"/>
                    <a:pt x="314" y="0"/>
                    <a:pt x="314" y="0"/>
                  </a:cubicBezTo>
                  <a:cubicBezTo>
                    <a:pt x="317" y="0"/>
                    <a:pt x="319" y="3"/>
                    <a:pt x="319" y="6"/>
                  </a:cubicBezTo>
                  <a:cubicBezTo>
                    <a:pt x="319" y="9"/>
                    <a:pt x="317" y="11"/>
                    <a:pt x="314" y="11"/>
                  </a:cubicBezTo>
                  <a:close/>
                  <a:moveTo>
                    <a:pt x="286" y="11"/>
                  </a:moveTo>
                  <a:cubicBezTo>
                    <a:pt x="285" y="11"/>
                    <a:pt x="285" y="11"/>
                    <a:pt x="285" y="11"/>
                  </a:cubicBezTo>
                  <a:cubicBezTo>
                    <a:pt x="282" y="11"/>
                    <a:pt x="279" y="9"/>
                    <a:pt x="279" y="6"/>
                  </a:cubicBezTo>
                  <a:cubicBezTo>
                    <a:pt x="279" y="3"/>
                    <a:pt x="282" y="0"/>
                    <a:pt x="285" y="0"/>
                  </a:cubicBezTo>
                  <a:cubicBezTo>
                    <a:pt x="286" y="0"/>
                    <a:pt x="286" y="0"/>
                    <a:pt x="286" y="0"/>
                  </a:cubicBezTo>
                  <a:cubicBezTo>
                    <a:pt x="289" y="0"/>
                    <a:pt x="291" y="3"/>
                    <a:pt x="291" y="6"/>
                  </a:cubicBezTo>
                  <a:cubicBezTo>
                    <a:pt x="291" y="9"/>
                    <a:pt x="289" y="11"/>
                    <a:pt x="286" y="11"/>
                  </a:cubicBezTo>
                  <a:close/>
                  <a:moveTo>
                    <a:pt x="258" y="11"/>
                  </a:moveTo>
                  <a:cubicBezTo>
                    <a:pt x="257" y="11"/>
                    <a:pt x="257" y="11"/>
                    <a:pt x="257" y="11"/>
                  </a:cubicBezTo>
                  <a:cubicBezTo>
                    <a:pt x="254" y="11"/>
                    <a:pt x="251" y="9"/>
                    <a:pt x="251" y="6"/>
                  </a:cubicBezTo>
                  <a:cubicBezTo>
                    <a:pt x="251" y="3"/>
                    <a:pt x="254" y="0"/>
                    <a:pt x="257" y="0"/>
                  </a:cubicBezTo>
                  <a:cubicBezTo>
                    <a:pt x="258" y="0"/>
                    <a:pt x="258" y="0"/>
                    <a:pt x="258" y="0"/>
                  </a:cubicBezTo>
                  <a:cubicBezTo>
                    <a:pt x="261" y="0"/>
                    <a:pt x="263" y="3"/>
                    <a:pt x="263" y="6"/>
                  </a:cubicBezTo>
                  <a:cubicBezTo>
                    <a:pt x="263" y="9"/>
                    <a:pt x="261" y="11"/>
                    <a:pt x="258" y="11"/>
                  </a:cubicBezTo>
                  <a:close/>
                  <a:moveTo>
                    <a:pt x="230" y="11"/>
                  </a:moveTo>
                  <a:cubicBezTo>
                    <a:pt x="229" y="11"/>
                    <a:pt x="229" y="11"/>
                    <a:pt x="229" y="11"/>
                  </a:cubicBezTo>
                  <a:cubicBezTo>
                    <a:pt x="226" y="11"/>
                    <a:pt x="223" y="9"/>
                    <a:pt x="223" y="6"/>
                  </a:cubicBezTo>
                  <a:cubicBezTo>
                    <a:pt x="223" y="3"/>
                    <a:pt x="226" y="0"/>
                    <a:pt x="229" y="0"/>
                  </a:cubicBezTo>
                  <a:cubicBezTo>
                    <a:pt x="230" y="0"/>
                    <a:pt x="230" y="0"/>
                    <a:pt x="230" y="0"/>
                  </a:cubicBezTo>
                  <a:cubicBezTo>
                    <a:pt x="233" y="0"/>
                    <a:pt x="235" y="3"/>
                    <a:pt x="235" y="6"/>
                  </a:cubicBezTo>
                  <a:cubicBezTo>
                    <a:pt x="235" y="9"/>
                    <a:pt x="233" y="11"/>
                    <a:pt x="230" y="11"/>
                  </a:cubicBezTo>
                  <a:close/>
                  <a:moveTo>
                    <a:pt x="202" y="11"/>
                  </a:moveTo>
                  <a:cubicBezTo>
                    <a:pt x="201" y="11"/>
                    <a:pt x="201" y="11"/>
                    <a:pt x="201" y="11"/>
                  </a:cubicBezTo>
                  <a:cubicBezTo>
                    <a:pt x="198" y="11"/>
                    <a:pt x="196" y="9"/>
                    <a:pt x="196" y="6"/>
                  </a:cubicBezTo>
                  <a:cubicBezTo>
                    <a:pt x="196" y="3"/>
                    <a:pt x="198" y="0"/>
                    <a:pt x="201" y="0"/>
                  </a:cubicBezTo>
                  <a:cubicBezTo>
                    <a:pt x="202" y="0"/>
                    <a:pt x="202" y="0"/>
                    <a:pt x="202" y="0"/>
                  </a:cubicBezTo>
                  <a:cubicBezTo>
                    <a:pt x="205" y="0"/>
                    <a:pt x="208" y="3"/>
                    <a:pt x="208" y="6"/>
                  </a:cubicBezTo>
                  <a:cubicBezTo>
                    <a:pt x="208" y="9"/>
                    <a:pt x="205" y="11"/>
                    <a:pt x="202" y="11"/>
                  </a:cubicBezTo>
                  <a:close/>
                  <a:moveTo>
                    <a:pt x="174" y="11"/>
                  </a:moveTo>
                  <a:cubicBezTo>
                    <a:pt x="173" y="11"/>
                    <a:pt x="173" y="11"/>
                    <a:pt x="173" y="11"/>
                  </a:cubicBezTo>
                  <a:cubicBezTo>
                    <a:pt x="170" y="11"/>
                    <a:pt x="168" y="9"/>
                    <a:pt x="168" y="6"/>
                  </a:cubicBezTo>
                  <a:cubicBezTo>
                    <a:pt x="168" y="3"/>
                    <a:pt x="170" y="0"/>
                    <a:pt x="173" y="0"/>
                  </a:cubicBezTo>
                  <a:cubicBezTo>
                    <a:pt x="174" y="0"/>
                    <a:pt x="174" y="0"/>
                    <a:pt x="174" y="0"/>
                  </a:cubicBezTo>
                  <a:cubicBezTo>
                    <a:pt x="177" y="0"/>
                    <a:pt x="180" y="3"/>
                    <a:pt x="180" y="6"/>
                  </a:cubicBezTo>
                  <a:cubicBezTo>
                    <a:pt x="180" y="9"/>
                    <a:pt x="177" y="11"/>
                    <a:pt x="174" y="11"/>
                  </a:cubicBezTo>
                  <a:close/>
                  <a:moveTo>
                    <a:pt x="146" y="11"/>
                  </a:moveTo>
                  <a:cubicBezTo>
                    <a:pt x="145" y="11"/>
                    <a:pt x="145" y="11"/>
                    <a:pt x="145" y="11"/>
                  </a:cubicBezTo>
                  <a:cubicBezTo>
                    <a:pt x="142" y="11"/>
                    <a:pt x="140" y="9"/>
                    <a:pt x="140" y="6"/>
                  </a:cubicBezTo>
                  <a:cubicBezTo>
                    <a:pt x="140" y="3"/>
                    <a:pt x="142" y="0"/>
                    <a:pt x="145" y="0"/>
                  </a:cubicBezTo>
                  <a:cubicBezTo>
                    <a:pt x="146" y="0"/>
                    <a:pt x="146" y="0"/>
                    <a:pt x="146" y="0"/>
                  </a:cubicBezTo>
                  <a:cubicBezTo>
                    <a:pt x="149" y="0"/>
                    <a:pt x="152" y="3"/>
                    <a:pt x="152" y="6"/>
                  </a:cubicBezTo>
                  <a:cubicBezTo>
                    <a:pt x="152" y="9"/>
                    <a:pt x="149" y="11"/>
                    <a:pt x="146" y="11"/>
                  </a:cubicBezTo>
                  <a:close/>
                  <a:moveTo>
                    <a:pt x="118" y="11"/>
                  </a:moveTo>
                  <a:cubicBezTo>
                    <a:pt x="117" y="11"/>
                    <a:pt x="117" y="11"/>
                    <a:pt x="117" y="11"/>
                  </a:cubicBezTo>
                  <a:cubicBezTo>
                    <a:pt x="114" y="11"/>
                    <a:pt x="112" y="9"/>
                    <a:pt x="112" y="6"/>
                  </a:cubicBezTo>
                  <a:cubicBezTo>
                    <a:pt x="112" y="3"/>
                    <a:pt x="114" y="0"/>
                    <a:pt x="117" y="0"/>
                  </a:cubicBezTo>
                  <a:cubicBezTo>
                    <a:pt x="118" y="0"/>
                    <a:pt x="118" y="0"/>
                    <a:pt x="118" y="0"/>
                  </a:cubicBezTo>
                  <a:cubicBezTo>
                    <a:pt x="121" y="0"/>
                    <a:pt x="124" y="3"/>
                    <a:pt x="124" y="6"/>
                  </a:cubicBezTo>
                  <a:cubicBezTo>
                    <a:pt x="124" y="9"/>
                    <a:pt x="121" y="11"/>
                    <a:pt x="118" y="11"/>
                  </a:cubicBezTo>
                  <a:close/>
                  <a:moveTo>
                    <a:pt x="91" y="11"/>
                  </a:moveTo>
                  <a:cubicBezTo>
                    <a:pt x="89" y="11"/>
                    <a:pt x="89" y="11"/>
                    <a:pt x="89" y="11"/>
                  </a:cubicBezTo>
                  <a:cubicBezTo>
                    <a:pt x="86" y="11"/>
                    <a:pt x="84" y="9"/>
                    <a:pt x="84" y="6"/>
                  </a:cubicBezTo>
                  <a:cubicBezTo>
                    <a:pt x="84" y="3"/>
                    <a:pt x="86" y="0"/>
                    <a:pt x="89" y="0"/>
                  </a:cubicBezTo>
                  <a:cubicBezTo>
                    <a:pt x="91" y="0"/>
                    <a:pt x="91" y="0"/>
                    <a:pt x="91" y="0"/>
                  </a:cubicBezTo>
                  <a:cubicBezTo>
                    <a:pt x="94" y="0"/>
                    <a:pt x="96" y="3"/>
                    <a:pt x="96" y="6"/>
                  </a:cubicBezTo>
                  <a:cubicBezTo>
                    <a:pt x="96" y="9"/>
                    <a:pt x="94" y="11"/>
                    <a:pt x="91" y="11"/>
                  </a:cubicBezTo>
                  <a:close/>
                  <a:moveTo>
                    <a:pt x="63" y="11"/>
                  </a:moveTo>
                  <a:cubicBezTo>
                    <a:pt x="61" y="11"/>
                    <a:pt x="61" y="11"/>
                    <a:pt x="61" y="11"/>
                  </a:cubicBezTo>
                  <a:cubicBezTo>
                    <a:pt x="58" y="11"/>
                    <a:pt x="56" y="9"/>
                    <a:pt x="56" y="6"/>
                  </a:cubicBezTo>
                  <a:cubicBezTo>
                    <a:pt x="56" y="3"/>
                    <a:pt x="58" y="0"/>
                    <a:pt x="61" y="0"/>
                  </a:cubicBezTo>
                  <a:cubicBezTo>
                    <a:pt x="63" y="0"/>
                    <a:pt x="63" y="0"/>
                    <a:pt x="63" y="0"/>
                  </a:cubicBezTo>
                  <a:cubicBezTo>
                    <a:pt x="66" y="0"/>
                    <a:pt x="68" y="3"/>
                    <a:pt x="68" y="6"/>
                  </a:cubicBezTo>
                  <a:cubicBezTo>
                    <a:pt x="68" y="9"/>
                    <a:pt x="66" y="11"/>
                    <a:pt x="63" y="11"/>
                  </a:cubicBezTo>
                  <a:close/>
                  <a:moveTo>
                    <a:pt x="35" y="11"/>
                  </a:moveTo>
                  <a:cubicBezTo>
                    <a:pt x="33" y="11"/>
                    <a:pt x="33" y="11"/>
                    <a:pt x="33" y="11"/>
                  </a:cubicBezTo>
                  <a:cubicBezTo>
                    <a:pt x="30" y="11"/>
                    <a:pt x="28" y="9"/>
                    <a:pt x="28" y="6"/>
                  </a:cubicBezTo>
                  <a:cubicBezTo>
                    <a:pt x="28" y="3"/>
                    <a:pt x="30" y="0"/>
                    <a:pt x="33" y="0"/>
                  </a:cubicBezTo>
                  <a:cubicBezTo>
                    <a:pt x="35" y="0"/>
                    <a:pt x="35" y="0"/>
                    <a:pt x="35" y="0"/>
                  </a:cubicBezTo>
                  <a:cubicBezTo>
                    <a:pt x="38" y="0"/>
                    <a:pt x="40" y="3"/>
                    <a:pt x="40" y="6"/>
                  </a:cubicBezTo>
                  <a:cubicBezTo>
                    <a:pt x="40" y="9"/>
                    <a:pt x="38" y="11"/>
                    <a:pt x="35" y="11"/>
                  </a:cubicBezTo>
                  <a:close/>
                  <a:moveTo>
                    <a:pt x="7" y="11"/>
                  </a:moveTo>
                  <a:cubicBezTo>
                    <a:pt x="6" y="11"/>
                    <a:pt x="6" y="11"/>
                    <a:pt x="6" y="11"/>
                  </a:cubicBezTo>
                  <a:cubicBezTo>
                    <a:pt x="3" y="11"/>
                    <a:pt x="0" y="9"/>
                    <a:pt x="0" y="6"/>
                  </a:cubicBezTo>
                  <a:cubicBezTo>
                    <a:pt x="0" y="3"/>
                    <a:pt x="3" y="0"/>
                    <a:pt x="6" y="0"/>
                  </a:cubicBezTo>
                  <a:cubicBezTo>
                    <a:pt x="7" y="0"/>
                    <a:pt x="7" y="0"/>
                    <a:pt x="7" y="0"/>
                  </a:cubicBezTo>
                  <a:cubicBezTo>
                    <a:pt x="10" y="0"/>
                    <a:pt x="12" y="3"/>
                    <a:pt x="12" y="6"/>
                  </a:cubicBezTo>
                  <a:cubicBezTo>
                    <a:pt x="12" y="9"/>
                    <a:pt x="10" y="11"/>
                    <a:pt x="7" y="11"/>
                  </a:cubicBezTo>
                  <a:close/>
                </a:path>
              </a:pathLst>
            </a:custGeom>
            <a:solidFill>
              <a:srgbClr val="D8D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7" name="Freeform 26">
              <a:extLst>
                <a:ext uri="{FF2B5EF4-FFF2-40B4-BE49-F238E27FC236}">
                  <a16:creationId xmlns:a16="http://schemas.microsoft.com/office/drawing/2014/main" id="{887CAD61-F0E1-4E49-A1C8-C211022DD6A3}"/>
                </a:ext>
              </a:extLst>
            </p:cNvPr>
            <p:cNvSpPr>
              <a:spLocks/>
            </p:cNvSpPr>
            <p:nvPr/>
          </p:nvSpPr>
          <p:spPr bwMode="auto">
            <a:xfrm>
              <a:off x="1551" y="2701"/>
              <a:ext cx="17" cy="17"/>
            </a:xfrm>
            <a:custGeom>
              <a:avLst/>
              <a:gdLst>
                <a:gd name="T0" fmla="*/ 6 w 11"/>
                <a:gd name="T1" fmla="*/ 11 h 11"/>
                <a:gd name="T2" fmla="*/ 5 w 11"/>
                <a:gd name="T3" fmla="*/ 11 h 11"/>
                <a:gd name="T4" fmla="*/ 0 w 11"/>
                <a:gd name="T5" fmla="*/ 6 h 11"/>
                <a:gd name="T6" fmla="*/ 5 w 11"/>
                <a:gd name="T7" fmla="*/ 0 h 11"/>
                <a:gd name="T8" fmla="*/ 6 w 11"/>
                <a:gd name="T9" fmla="*/ 0 h 11"/>
                <a:gd name="T10" fmla="*/ 11 w 11"/>
                <a:gd name="T11" fmla="*/ 6 h 11"/>
                <a:gd name="T12" fmla="*/ 6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11"/>
                  </a:moveTo>
                  <a:cubicBezTo>
                    <a:pt x="5" y="11"/>
                    <a:pt x="5" y="11"/>
                    <a:pt x="5" y="11"/>
                  </a:cubicBezTo>
                  <a:cubicBezTo>
                    <a:pt x="2" y="11"/>
                    <a:pt x="0" y="9"/>
                    <a:pt x="0" y="6"/>
                  </a:cubicBezTo>
                  <a:cubicBezTo>
                    <a:pt x="0" y="3"/>
                    <a:pt x="2" y="0"/>
                    <a:pt x="5" y="0"/>
                  </a:cubicBezTo>
                  <a:cubicBezTo>
                    <a:pt x="6" y="0"/>
                    <a:pt x="6" y="0"/>
                    <a:pt x="6" y="0"/>
                  </a:cubicBezTo>
                  <a:cubicBezTo>
                    <a:pt x="9" y="0"/>
                    <a:pt x="11" y="3"/>
                    <a:pt x="11" y="6"/>
                  </a:cubicBezTo>
                  <a:cubicBezTo>
                    <a:pt x="11" y="9"/>
                    <a:pt x="9" y="11"/>
                    <a:pt x="6"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8" name="Freeform 27">
              <a:extLst>
                <a:ext uri="{FF2B5EF4-FFF2-40B4-BE49-F238E27FC236}">
                  <a16:creationId xmlns:a16="http://schemas.microsoft.com/office/drawing/2014/main" id="{6C689FC6-8009-451C-904E-15BB035441FC}"/>
                </a:ext>
              </a:extLst>
            </p:cNvPr>
            <p:cNvSpPr>
              <a:spLocks/>
            </p:cNvSpPr>
            <p:nvPr/>
          </p:nvSpPr>
          <p:spPr bwMode="auto">
            <a:xfrm>
              <a:off x="767" y="1360"/>
              <a:ext cx="2321" cy="623"/>
            </a:xfrm>
            <a:custGeom>
              <a:avLst/>
              <a:gdLst>
                <a:gd name="T0" fmla="*/ 1500 w 1500"/>
                <a:gd name="T1" fmla="*/ 403 h 403"/>
                <a:gd name="T2" fmla="*/ 894 w 1500"/>
                <a:gd name="T3" fmla="*/ 403 h 403"/>
                <a:gd name="T4" fmla="*/ 782 w 1500"/>
                <a:gd name="T5" fmla="*/ 291 h 403"/>
                <a:gd name="T6" fmla="*/ 782 w 1500"/>
                <a:gd name="T7" fmla="*/ 114 h 403"/>
                <a:gd name="T8" fmla="*/ 684 w 1500"/>
                <a:gd name="T9" fmla="*/ 16 h 403"/>
                <a:gd name="T10" fmla="*/ 0 w 1500"/>
                <a:gd name="T11" fmla="*/ 16 h 403"/>
                <a:gd name="T12" fmla="*/ 0 w 1500"/>
                <a:gd name="T13" fmla="*/ 0 h 403"/>
                <a:gd name="T14" fmla="*/ 684 w 1500"/>
                <a:gd name="T15" fmla="*/ 0 h 403"/>
                <a:gd name="T16" fmla="*/ 798 w 1500"/>
                <a:gd name="T17" fmla="*/ 114 h 403"/>
                <a:gd name="T18" fmla="*/ 798 w 1500"/>
                <a:gd name="T19" fmla="*/ 291 h 403"/>
                <a:gd name="T20" fmla="*/ 894 w 1500"/>
                <a:gd name="T21" fmla="*/ 387 h 403"/>
                <a:gd name="T22" fmla="*/ 1500 w 1500"/>
                <a:gd name="T23" fmla="*/ 387 h 403"/>
                <a:gd name="T24" fmla="*/ 1500 w 1500"/>
                <a:gd name="T25"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0" h="403">
                  <a:moveTo>
                    <a:pt x="1500" y="403"/>
                  </a:moveTo>
                  <a:cubicBezTo>
                    <a:pt x="894" y="403"/>
                    <a:pt x="894" y="403"/>
                    <a:pt x="894" y="403"/>
                  </a:cubicBezTo>
                  <a:cubicBezTo>
                    <a:pt x="832" y="403"/>
                    <a:pt x="782" y="353"/>
                    <a:pt x="782" y="291"/>
                  </a:cubicBezTo>
                  <a:cubicBezTo>
                    <a:pt x="782" y="114"/>
                    <a:pt x="782" y="114"/>
                    <a:pt x="782" y="114"/>
                  </a:cubicBezTo>
                  <a:cubicBezTo>
                    <a:pt x="782" y="60"/>
                    <a:pt x="738" y="16"/>
                    <a:pt x="684" y="16"/>
                  </a:cubicBezTo>
                  <a:cubicBezTo>
                    <a:pt x="0" y="16"/>
                    <a:pt x="0" y="16"/>
                    <a:pt x="0" y="16"/>
                  </a:cubicBezTo>
                  <a:cubicBezTo>
                    <a:pt x="0" y="0"/>
                    <a:pt x="0" y="0"/>
                    <a:pt x="0" y="0"/>
                  </a:cubicBezTo>
                  <a:cubicBezTo>
                    <a:pt x="684" y="0"/>
                    <a:pt x="684" y="0"/>
                    <a:pt x="684" y="0"/>
                  </a:cubicBezTo>
                  <a:cubicBezTo>
                    <a:pt x="747" y="0"/>
                    <a:pt x="798" y="51"/>
                    <a:pt x="798" y="114"/>
                  </a:cubicBezTo>
                  <a:cubicBezTo>
                    <a:pt x="798" y="291"/>
                    <a:pt x="798" y="291"/>
                    <a:pt x="798" y="291"/>
                  </a:cubicBezTo>
                  <a:cubicBezTo>
                    <a:pt x="798" y="344"/>
                    <a:pt x="841" y="387"/>
                    <a:pt x="894" y="387"/>
                  </a:cubicBezTo>
                  <a:cubicBezTo>
                    <a:pt x="1500" y="387"/>
                    <a:pt x="1500" y="387"/>
                    <a:pt x="1500" y="387"/>
                  </a:cubicBezTo>
                  <a:lnTo>
                    <a:pt x="1500" y="403"/>
                  </a:ln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9" name="Freeform 28">
              <a:extLst>
                <a:ext uri="{FF2B5EF4-FFF2-40B4-BE49-F238E27FC236}">
                  <a16:creationId xmlns:a16="http://schemas.microsoft.com/office/drawing/2014/main" id="{22E33109-6352-4506-A30C-C80AFC8B539D}"/>
                </a:ext>
              </a:extLst>
            </p:cNvPr>
            <p:cNvSpPr>
              <a:spLocks/>
            </p:cNvSpPr>
            <p:nvPr/>
          </p:nvSpPr>
          <p:spPr bwMode="auto">
            <a:xfrm>
              <a:off x="1588" y="1364"/>
              <a:ext cx="16" cy="17"/>
            </a:xfrm>
            <a:custGeom>
              <a:avLst/>
              <a:gdLst>
                <a:gd name="T0" fmla="*/ 5 w 10"/>
                <a:gd name="T1" fmla="*/ 11 h 11"/>
                <a:gd name="T2" fmla="*/ 0 w 10"/>
                <a:gd name="T3" fmla="*/ 6 h 11"/>
                <a:gd name="T4" fmla="*/ 0 w 10"/>
                <a:gd name="T5" fmla="*/ 5 h 11"/>
                <a:gd name="T6" fmla="*/ 5 w 10"/>
                <a:gd name="T7" fmla="*/ 0 h 11"/>
                <a:gd name="T8" fmla="*/ 10 w 10"/>
                <a:gd name="T9" fmla="*/ 5 h 11"/>
                <a:gd name="T10" fmla="*/ 10 w 10"/>
                <a:gd name="T11" fmla="*/ 6 h 11"/>
                <a:gd name="T12" fmla="*/ 5 w 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5" y="11"/>
                  </a:moveTo>
                  <a:cubicBezTo>
                    <a:pt x="2" y="11"/>
                    <a:pt x="0" y="9"/>
                    <a:pt x="0" y="6"/>
                  </a:cubicBezTo>
                  <a:cubicBezTo>
                    <a:pt x="0" y="5"/>
                    <a:pt x="0" y="5"/>
                    <a:pt x="0" y="5"/>
                  </a:cubicBezTo>
                  <a:cubicBezTo>
                    <a:pt x="0" y="2"/>
                    <a:pt x="2" y="0"/>
                    <a:pt x="5" y="0"/>
                  </a:cubicBezTo>
                  <a:cubicBezTo>
                    <a:pt x="8" y="0"/>
                    <a:pt x="10" y="2"/>
                    <a:pt x="10" y="5"/>
                  </a:cubicBezTo>
                  <a:cubicBezTo>
                    <a:pt x="10" y="6"/>
                    <a:pt x="10" y="6"/>
                    <a:pt x="10" y="6"/>
                  </a:cubicBezTo>
                  <a:cubicBezTo>
                    <a:pt x="10" y="9"/>
                    <a:pt x="8" y="11"/>
                    <a:pt x="5"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0" name="Freeform 29">
              <a:extLst>
                <a:ext uri="{FF2B5EF4-FFF2-40B4-BE49-F238E27FC236}">
                  <a16:creationId xmlns:a16="http://schemas.microsoft.com/office/drawing/2014/main" id="{593F26E6-A74D-4EF3-9A1D-9AC50251DB2E}"/>
                </a:ext>
              </a:extLst>
            </p:cNvPr>
            <p:cNvSpPr>
              <a:spLocks noEditPoints="1"/>
            </p:cNvSpPr>
            <p:nvPr/>
          </p:nvSpPr>
          <p:spPr bwMode="auto">
            <a:xfrm>
              <a:off x="397" y="1406"/>
              <a:ext cx="1207" cy="384"/>
            </a:xfrm>
            <a:custGeom>
              <a:avLst/>
              <a:gdLst>
                <a:gd name="T0" fmla="*/ 655 w 780"/>
                <a:gd name="T1" fmla="*/ 237 h 248"/>
                <a:gd name="T2" fmla="*/ 628 w 780"/>
                <a:gd name="T3" fmla="*/ 248 h 248"/>
                <a:gd name="T4" fmla="*/ 628 w 780"/>
                <a:gd name="T5" fmla="*/ 237 h 248"/>
                <a:gd name="T6" fmla="*/ 598 w 780"/>
                <a:gd name="T7" fmla="*/ 248 h 248"/>
                <a:gd name="T8" fmla="*/ 605 w 780"/>
                <a:gd name="T9" fmla="*/ 242 h 248"/>
                <a:gd name="T10" fmla="*/ 565 w 780"/>
                <a:gd name="T11" fmla="*/ 242 h 248"/>
                <a:gd name="T12" fmla="*/ 571 w 780"/>
                <a:gd name="T13" fmla="*/ 248 h 248"/>
                <a:gd name="T14" fmla="*/ 542 w 780"/>
                <a:gd name="T15" fmla="*/ 237 h 248"/>
                <a:gd name="T16" fmla="*/ 515 w 780"/>
                <a:gd name="T17" fmla="*/ 248 h 248"/>
                <a:gd name="T18" fmla="*/ 515 w 780"/>
                <a:gd name="T19" fmla="*/ 237 h 248"/>
                <a:gd name="T20" fmla="*/ 485 w 780"/>
                <a:gd name="T21" fmla="*/ 248 h 248"/>
                <a:gd name="T22" fmla="*/ 492 w 780"/>
                <a:gd name="T23" fmla="*/ 242 h 248"/>
                <a:gd name="T24" fmla="*/ 452 w 780"/>
                <a:gd name="T25" fmla="*/ 242 h 248"/>
                <a:gd name="T26" fmla="*/ 458 w 780"/>
                <a:gd name="T27" fmla="*/ 248 h 248"/>
                <a:gd name="T28" fmla="*/ 429 w 780"/>
                <a:gd name="T29" fmla="*/ 237 h 248"/>
                <a:gd name="T30" fmla="*/ 402 w 780"/>
                <a:gd name="T31" fmla="*/ 248 h 248"/>
                <a:gd name="T32" fmla="*/ 402 w 780"/>
                <a:gd name="T33" fmla="*/ 237 h 248"/>
                <a:gd name="T34" fmla="*/ 372 w 780"/>
                <a:gd name="T35" fmla="*/ 248 h 248"/>
                <a:gd name="T36" fmla="*/ 379 w 780"/>
                <a:gd name="T37" fmla="*/ 242 h 248"/>
                <a:gd name="T38" fmla="*/ 339 w 780"/>
                <a:gd name="T39" fmla="*/ 242 h 248"/>
                <a:gd name="T40" fmla="*/ 345 w 780"/>
                <a:gd name="T41" fmla="*/ 248 h 248"/>
                <a:gd name="T42" fmla="*/ 316 w 780"/>
                <a:gd name="T43" fmla="*/ 237 h 248"/>
                <a:gd name="T44" fmla="*/ 289 w 780"/>
                <a:gd name="T45" fmla="*/ 248 h 248"/>
                <a:gd name="T46" fmla="*/ 289 w 780"/>
                <a:gd name="T47" fmla="*/ 237 h 248"/>
                <a:gd name="T48" fmla="*/ 259 w 780"/>
                <a:gd name="T49" fmla="*/ 248 h 248"/>
                <a:gd name="T50" fmla="*/ 266 w 780"/>
                <a:gd name="T51" fmla="*/ 242 h 248"/>
                <a:gd name="T52" fmla="*/ 226 w 780"/>
                <a:gd name="T53" fmla="*/ 242 h 248"/>
                <a:gd name="T54" fmla="*/ 232 w 780"/>
                <a:gd name="T55" fmla="*/ 248 h 248"/>
                <a:gd name="T56" fmla="*/ 203 w 780"/>
                <a:gd name="T57" fmla="*/ 237 h 248"/>
                <a:gd name="T58" fmla="*/ 176 w 780"/>
                <a:gd name="T59" fmla="*/ 248 h 248"/>
                <a:gd name="T60" fmla="*/ 176 w 780"/>
                <a:gd name="T61" fmla="*/ 237 h 248"/>
                <a:gd name="T62" fmla="*/ 146 w 780"/>
                <a:gd name="T63" fmla="*/ 248 h 248"/>
                <a:gd name="T64" fmla="*/ 153 w 780"/>
                <a:gd name="T65" fmla="*/ 242 h 248"/>
                <a:gd name="T66" fmla="*/ 113 w 780"/>
                <a:gd name="T67" fmla="*/ 242 h 248"/>
                <a:gd name="T68" fmla="*/ 119 w 780"/>
                <a:gd name="T69" fmla="*/ 248 h 248"/>
                <a:gd name="T70" fmla="*/ 90 w 780"/>
                <a:gd name="T71" fmla="*/ 237 h 248"/>
                <a:gd name="T72" fmla="*/ 63 w 780"/>
                <a:gd name="T73" fmla="*/ 248 h 248"/>
                <a:gd name="T74" fmla="*/ 63 w 780"/>
                <a:gd name="T75" fmla="*/ 237 h 248"/>
                <a:gd name="T76" fmla="*/ 33 w 780"/>
                <a:gd name="T77" fmla="*/ 248 h 248"/>
                <a:gd name="T78" fmla="*/ 40 w 780"/>
                <a:gd name="T79" fmla="*/ 242 h 248"/>
                <a:gd name="T80" fmla="*/ 0 w 780"/>
                <a:gd name="T81" fmla="*/ 242 h 248"/>
                <a:gd name="T82" fmla="*/ 6 w 780"/>
                <a:gd name="T83" fmla="*/ 248 h 248"/>
                <a:gd name="T84" fmla="*/ 684 w 780"/>
                <a:gd name="T85" fmla="*/ 236 h 248"/>
                <a:gd name="T86" fmla="*/ 683 w 780"/>
                <a:gd name="T87" fmla="*/ 247 h 248"/>
                <a:gd name="T88" fmla="*/ 710 w 780"/>
                <a:gd name="T89" fmla="*/ 229 h 248"/>
                <a:gd name="T90" fmla="*/ 710 w 780"/>
                <a:gd name="T91" fmla="*/ 240 h 248"/>
                <a:gd name="T92" fmla="*/ 732 w 780"/>
                <a:gd name="T93" fmla="*/ 215 h 248"/>
                <a:gd name="T94" fmla="*/ 735 w 780"/>
                <a:gd name="T95" fmla="*/ 226 h 248"/>
                <a:gd name="T96" fmla="*/ 751 w 780"/>
                <a:gd name="T97" fmla="*/ 196 h 248"/>
                <a:gd name="T98" fmla="*/ 754 w 780"/>
                <a:gd name="T99" fmla="*/ 206 h 248"/>
                <a:gd name="T100" fmla="*/ 764 w 780"/>
                <a:gd name="T101" fmla="*/ 172 h 248"/>
                <a:gd name="T102" fmla="*/ 768 w 780"/>
                <a:gd name="T103" fmla="*/ 181 h 248"/>
                <a:gd name="T104" fmla="*/ 769 w 780"/>
                <a:gd name="T105" fmla="*/ 146 h 248"/>
                <a:gd name="T106" fmla="*/ 775 w 780"/>
                <a:gd name="T107" fmla="*/ 154 h 248"/>
                <a:gd name="T108" fmla="*/ 775 w 780"/>
                <a:gd name="T109" fmla="*/ 113 h 248"/>
                <a:gd name="T110" fmla="*/ 775 w 780"/>
                <a:gd name="T111" fmla="*/ 97 h 248"/>
                <a:gd name="T112" fmla="*/ 780 w 780"/>
                <a:gd name="T113" fmla="*/ 90 h 248"/>
                <a:gd name="T114" fmla="*/ 770 w 780"/>
                <a:gd name="T115" fmla="*/ 63 h 248"/>
                <a:gd name="T116" fmla="*/ 780 w 780"/>
                <a:gd name="T117" fmla="*/ 63 h 248"/>
                <a:gd name="T118" fmla="*/ 770 w 780"/>
                <a:gd name="T119" fmla="*/ 34 h 248"/>
                <a:gd name="T120" fmla="*/ 775 w 780"/>
                <a:gd name="T121" fmla="*/ 41 h 248"/>
                <a:gd name="T122" fmla="*/ 775 w 780"/>
                <a:gd name="T12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0" h="248">
                  <a:moveTo>
                    <a:pt x="656" y="248"/>
                  </a:moveTo>
                  <a:cubicBezTo>
                    <a:pt x="655" y="248"/>
                    <a:pt x="655" y="248"/>
                    <a:pt x="655" y="248"/>
                  </a:cubicBezTo>
                  <a:cubicBezTo>
                    <a:pt x="652" y="248"/>
                    <a:pt x="650" y="245"/>
                    <a:pt x="650" y="242"/>
                  </a:cubicBezTo>
                  <a:cubicBezTo>
                    <a:pt x="650" y="239"/>
                    <a:pt x="652" y="237"/>
                    <a:pt x="655" y="237"/>
                  </a:cubicBezTo>
                  <a:cubicBezTo>
                    <a:pt x="656" y="237"/>
                    <a:pt x="656" y="237"/>
                    <a:pt x="656" y="237"/>
                  </a:cubicBezTo>
                  <a:cubicBezTo>
                    <a:pt x="659" y="237"/>
                    <a:pt x="662" y="239"/>
                    <a:pt x="662" y="242"/>
                  </a:cubicBezTo>
                  <a:cubicBezTo>
                    <a:pt x="662" y="245"/>
                    <a:pt x="659" y="248"/>
                    <a:pt x="656" y="248"/>
                  </a:cubicBezTo>
                  <a:close/>
                  <a:moveTo>
                    <a:pt x="628" y="248"/>
                  </a:moveTo>
                  <a:cubicBezTo>
                    <a:pt x="627" y="248"/>
                    <a:pt x="627" y="248"/>
                    <a:pt x="627" y="248"/>
                  </a:cubicBezTo>
                  <a:cubicBezTo>
                    <a:pt x="624" y="248"/>
                    <a:pt x="621" y="245"/>
                    <a:pt x="621" y="242"/>
                  </a:cubicBezTo>
                  <a:cubicBezTo>
                    <a:pt x="621" y="239"/>
                    <a:pt x="624" y="237"/>
                    <a:pt x="627" y="237"/>
                  </a:cubicBezTo>
                  <a:cubicBezTo>
                    <a:pt x="628" y="237"/>
                    <a:pt x="628" y="237"/>
                    <a:pt x="628" y="237"/>
                  </a:cubicBezTo>
                  <a:cubicBezTo>
                    <a:pt x="631" y="237"/>
                    <a:pt x="633" y="239"/>
                    <a:pt x="633" y="242"/>
                  </a:cubicBezTo>
                  <a:cubicBezTo>
                    <a:pt x="633" y="245"/>
                    <a:pt x="631" y="248"/>
                    <a:pt x="628" y="248"/>
                  </a:cubicBezTo>
                  <a:close/>
                  <a:moveTo>
                    <a:pt x="600" y="248"/>
                  </a:moveTo>
                  <a:cubicBezTo>
                    <a:pt x="598" y="248"/>
                    <a:pt x="598" y="248"/>
                    <a:pt x="598" y="248"/>
                  </a:cubicBezTo>
                  <a:cubicBezTo>
                    <a:pt x="595" y="248"/>
                    <a:pt x="593" y="245"/>
                    <a:pt x="593" y="242"/>
                  </a:cubicBezTo>
                  <a:cubicBezTo>
                    <a:pt x="593" y="239"/>
                    <a:pt x="595" y="237"/>
                    <a:pt x="598" y="237"/>
                  </a:cubicBezTo>
                  <a:cubicBezTo>
                    <a:pt x="600" y="237"/>
                    <a:pt x="600" y="237"/>
                    <a:pt x="600" y="237"/>
                  </a:cubicBezTo>
                  <a:cubicBezTo>
                    <a:pt x="603" y="237"/>
                    <a:pt x="605" y="239"/>
                    <a:pt x="605" y="242"/>
                  </a:cubicBezTo>
                  <a:cubicBezTo>
                    <a:pt x="605" y="245"/>
                    <a:pt x="603" y="248"/>
                    <a:pt x="600" y="248"/>
                  </a:cubicBezTo>
                  <a:close/>
                  <a:moveTo>
                    <a:pt x="571" y="248"/>
                  </a:moveTo>
                  <a:cubicBezTo>
                    <a:pt x="570" y="248"/>
                    <a:pt x="570" y="248"/>
                    <a:pt x="570" y="248"/>
                  </a:cubicBezTo>
                  <a:cubicBezTo>
                    <a:pt x="567" y="248"/>
                    <a:pt x="565" y="245"/>
                    <a:pt x="565" y="242"/>
                  </a:cubicBezTo>
                  <a:cubicBezTo>
                    <a:pt x="565" y="239"/>
                    <a:pt x="567" y="237"/>
                    <a:pt x="570" y="237"/>
                  </a:cubicBezTo>
                  <a:cubicBezTo>
                    <a:pt x="571" y="237"/>
                    <a:pt x="571" y="237"/>
                    <a:pt x="571" y="237"/>
                  </a:cubicBezTo>
                  <a:cubicBezTo>
                    <a:pt x="574" y="237"/>
                    <a:pt x="577" y="239"/>
                    <a:pt x="577" y="242"/>
                  </a:cubicBezTo>
                  <a:cubicBezTo>
                    <a:pt x="577" y="245"/>
                    <a:pt x="574" y="248"/>
                    <a:pt x="571" y="248"/>
                  </a:cubicBezTo>
                  <a:close/>
                  <a:moveTo>
                    <a:pt x="543" y="248"/>
                  </a:moveTo>
                  <a:cubicBezTo>
                    <a:pt x="542" y="248"/>
                    <a:pt x="542" y="248"/>
                    <a:pt x="542" y="248"/>
                  </a:cubicBezTo>
                  <a:cubicBezTo>
                    <a:pt x="539" y="248"/>
                    <a:pt x="536" y="245"/>
                    <a:pt x="536" y="242"/>
                  </a:cubicBezTo>
                  <a:cubicBezTo>
                    <a:pt x="536" y="239"/>
                    <a:pt x="539" y="237"/>
                    <a:pt x="542" y="237"/>
                  </a:cubicBezTo>
                  <a:cubicBezTo>
                    <a:pt x="543" y="237"/>
                    <a:pt x="543" y="237"/>
                    <a:pt x="543" y="237"/>
                  </a:cubicBezTo>
                  <a:cubicBezTo>
                    <a:pt x="546" y="237"/>
                    <a:pt x="549" y="239"/>
                    <a:pt x="549" y="242"/>
                  </a:cubicBezTo>
                  <a:cubicBezTo>
                    <a:pt x="549" y="245"/>
                    <a:pt x="546" y="248"/>
                    <a:pt x="543" y="248"/>
                  </a:cubicBezTo>
                  <a:close/>
                  <a:moveTo>
                    <a:pt x="515" y="248"/>
                  </a:moveTo>
                  <a:cubicBezTo>
                    <a:pt x="514" y="248"/>
                    <a:pt x="514" y="248"/>
                    <a:pt x="514" y="248"/>
                  </a:cubicBezTo>
                  <a:cubicBezTo>
                    <a:pt x="511" y="248"/>
                    <a:pt x="508" y="245"/>
                    <a:pt x="508" y="242"/>
                  </a:cubicBezTo>
                  <a:cubicBezTo>
                    <a:pt x="508" y="239"/>
                    <a:pt x="511" y="237"/>
                    <a:pt x="514" y="237"/>
                  </a:cubicBezTo>
                  <a:cubicBezTo>
                    <a:pt x="515" y="237"/>
                    <a:pt x="515" y="237"/>
                    <a:pt x="515" y="237"/>
                  </a:cubicBezTo>
                  <a:cubicBezTo>
                    <a:pt x="518" y="237"/>
                    <a:pt x="520" y="239"/>
                    <a:pt x="520" y="242"/>
                  </a:cubicBezTo>
                  <a:cubicBezTo>
                    <a:pt x="520" y="245"/>
                    <a:pt x="518" y="248"/>
                    <a:pt x="515" y="248"/>
                  </a:cubicBezTo>
                  <a:close/>
                  <a:moveTo>
                    <a:pt x="487" y="248"/>
                  </a:moveTo>
                  <a:cubicBezTo>
                    <a:pt x="485" y="248"/>
                    <a:pt x="485" y="248"/>
                    <a:pt x="485" y="248"/>
                  </a:cubicBezTo>
                  <a:cubicBezTo>
                    <a:pt x="482" y="248"/>
                    <a:pt x="480" y="245"/>
                    <a:pt x="480" y="242"/>
                  </a:cubicBezTo>
                  <a:cubicBezTo>
                    <a:pt x="480" y="239"/>
                    <a:pt x="482" y="237"/>
                    <a:pt x="485" y="237"/>
                  </a:cubicBezTo>
                  <a:cubicBezTo>
                    <a:pt x="487" y="237"/>
                    <a:pt x="487" y="237"/>
                    <a:pt x="487" y="237"/>
                  </a:cubicBezTo>
                  <a:cubicBezTo>
                    <a:pt x="490" y="237"/>
                    <a:pt x="492" y="239"/>
                    <a:pt x="492" y="242"/>
                  </a:cubicBezTo>
                  <a:cubicBezTo>
                    <a:pt x="492" y="245"/>
                    <a:pt x="490" y="248"/>
                    <a:pt x="487" y="248"/>
                  </a:cubicBezTo>
                  <a:close/>
                  <a:moveTo>
                    <a:pt x="458" y="248"/>
                  </a:moveTo>
                  <a:cubicBezTo>
                    <a:pt x="457" y="248"/>
                    <a:pt x="457" y="248"/>
                    <a:pt x="457" y="248"/>
                  </a:cubicBezTo>
                  <a:cubicBezTo>
                    <a:pt x="454" y="248"/>
                    <a:pt x="452" y="245"/>
                    <a:pt x="452" y="242"/>
                  </a:cubicBezTo>
                  <a:cubicBezTo>
                    <a:pt x="452" y="239"/>
                    <a:pt x="454" y="237"/>
                    <a:pt x="457" y="237"/>
                  </a:cubicBezTo>
                  <a:cubicBezTo>
                    <a:pt x="458" y="237"/>
                    <a:pt x="458" y="237"/>
                    <a:pt x="458" y="237"/>
                  </a:cubicBezTo>
                  <a:cubicBezTo>
                    <a:pt x="461" y="237"/>
                    <a:pt x="464" y="239"/>
                    <a:pt x="464" y="242"/>
                  </a:cubicBezTo>
                  <a:cubicBezTo>
                    <a:pt x="464" y="245"/>
                    <a:pt x="461" y="248"/>
                    <a:pt x="458" y="248"/>
                  </a:cubicBezTo>
                  <a:close/>
                  <a:moveTo>
                    <a:pt x="430" y="248"/>
                  </a:moveTo>
                  <a:cubicBezTo>
                    <a:pt x="429" y="248"/>
                    <a:pt x="429" y="248"/>
                    <a:pt x="429" y="248"/>
                  </a:cubicBezTo>
                  <a:cubicBezTo>
                    <a:pt x="426" y="248"/>
                    <a:pt x="423" y="245"/>
                    <a:pt x="423" y="242"/>
                  </a:cubicBezTo>
                  <a:cubicBezTo>
                    <a:pt x="423" y="239"/>
                    <a:pt x="426" y="237"/>
                    <a:pt x="429" y="237"/>
                  </a:cubicBezTo>
                  <a:cubicBezTo>
                    <a:pt x="430" y="237"/>
                    <a:pt x="430" y="237"/>
                    <a:pt x="430" y="237"/>
                  </a:cubicBezTo>
                  <a:cubicBezTo>
                    <a:pt x="433" y="237"/>
                    <a:pt x="435" y="239"/>
                    <a:pt x="435" y="242"/>
                  </a:cubicBezTo>
                  <a:cubicBezTo>
                    <a:pt x="435" y="245"/>
                    <a:pt x="433" y="248"/>
                    <a:pt x="430" y="248"/>
                  </a:cubicBezTo>
                  <a:close/>
                  <a:moveTo>
                    <a:pt x="402" y="248"/>
                  </a:moveTo>
                  <a:cubicBezTo>
                    <a:pt x="401" y="248"/>
                    <a:pt x="401" y="248"/>
                    <a:pt x="401" y="248"/>
                  </a:cubicBezTo>
                  <a:cubicBezTo>
                    <a:pt x="398" y="248"/>
                    <a:pt x="395" y="245"/>
                    <a:pt x="395" y="242"/>
                  </a:cubicBezTo>
                  <a:cubicBezTo>
                    <a:pt x="395" y="239"/>
                    <a:pt x="398" y="237"/>
                    <a:pt x="401" y="237"/>
                  </a:cubicBezTo>
                  <a:cubicBezTo>
                    <a:pt x="402" y="237"/>
                    <a:pt x="402" y="237"/>
                    <a:pt x="402" y="237"/>
                  </a:cubicBezTo>
                  <a:cubicBezTo>
                    <a:pt x="405" y="237"/>
                    <a:pt x="407" y="239"/>
                    <a:pt x="407" y="242"/>
                  </a:cubicBezTo>
                  <a:cubicBezTo>
                    <a:pt x="407" y="245"/>
                    <a:pt x="405" y="248"/>
                    <a:pt x="402" y="248"/>
                  </a:cubicBezTo>
                  <a:close/>
                  <a:moveTo>
                    <a:pt x="374" y="248"/>
                  </a:moveTo>
                  <a:cubicBezTo>
                    <a:pt x="372" y="248"/>
                    <a:pt x="372" y="248"/>
                    <a:pt x="372" y="248"/>
                  </a:cubicBezTo>
                  <a:cubicBezTo>
                    <a:pt x="369" y="248"/>
                    <a:pt x="367" y="245"/>
                    <a:pt x="367" y="242"/>
                  </a:cubicBezTo>
                  <a:cubicBezTo>
                    <a:pt x="367" y="239"/>
                    <a:pt x="369" y="237"/>
                    <a:pt x="372" y="237"/>
                  </a:cubicBezTo>
                  <a:cubicBezTo>
                    <a:pt x="374" y="237"/>
                    <a:pt x="374" y="237"/>
                    <a:pt x="374" y="237"/>
                  </a:cubicBezTo>
                  <a:cubicBezTo>
                    <a:pt x="377" y="237"/>
                    <a:pt x="379" y="239"/>
                    <a:pt x="379" y="242"/>
                  </a:cubicBezTo>
                  <a:cubicBezTo>
                    <a:pt x="379" y="245"/>
                    <a:pt x="377" y="248"/>
                    <a:pt x="374" y="248"/>
                  </a:cubicBezTo>
                  <a:close/>
                  <a:moveTo>
                    <a:pt x="345" y="248"/>
                  </a:moveTo>
                  <a:cubicBezTo>
                    <a:pt x="344" y="248"/>
                    <a:pt x="344" y="248"/>
                    <a:pt x="344" y="248"/>
                  </a:cubicBezTo>
                  <a:cubicBezTo>
                    <a:pt x="341" y="248"/>
                    <a:pt x="339" y="245"/>
                    <a:pt x="339" y="242"/>
                  </a:cubicBezTo>
                  <a:cubicBezTo>
                    <a:pt x="339" y="239"/>
                    <a:pt x="341" y="237"/>
                    <a:pt x="344" y="237"/>
                  </a:cubicBezTo>
                  <a:cubicBezTo>
                    <a:pt x="345" y="237"/>
                    <a:pt x="345" y="237"/>
                    <a:pt x="345" y="237"/>
                  </a:cubicBezTo>
                  <a:cubicBezTo>
                    <a:pt x="348" y="237"/>
                    <a:pt x="351" y="239"/>
                    <a:pt x="351" y="242"/>
                  </a:cubicBezTo>
                  <a:cubicBezTo>
                    <a:pt x="351" y="245"/>
                    <a:pt x="348" y="248"/>
                    <a:pt x="345" y="248"/>
                  </a:cubicBezTo>
                  <a:close/>
                  <a:moveTo>
                    <a:pt x="317" y="248"/>
                  </a:moveTo>
                  <a:cubicBezTo>
                    <a:pt x="316" y="248"/>
                    <a:pt x="316" y="248"/>
                    <a:pt x="316" y="248"/>
                  </a:cubicBezTo>
                  <a:cubicBezTo>
                    <a:pt x="313" y="248"/>
                    <a:pt x="310" y="245"/>
                    <a:pt x="310" y="242"/>
                  </a:cubicBezTo>
                  <a:cubicBezTo>
                    <a:pt x="310" y="239"/>
                    <a:pt x="313" y="237"/>
                    <a:pt x="316" y="237"/>
                  </a:cubicBezTo>
                  <a:cubicBezTo>
                    <a:pt x="317" y="237"/>
                    <a:pt x="317" y="237"/>
                    <a:pt x="317" y="237"/>
                  </a:cubicBezTo>
                  <a:cubicBezTo>
                    <a:pt x="320" y="237"/>
                    <a:pt x="322" y="239"/>
                    <a:pt x="322" y="242"/>
                  </a:cubicBezTo>
                  <a:cubicBezTo>
                    <a:pt x="322" y="245"/>
                    <a:pt x="320" y="248"/>
                    <a:pt x="317" y="248"/>
                  </a:cubicBezTo>
                  <a:close/>
                  <a:moveTo>
                    <a:pt x="289" y="248"/>
                  </a:moveTo>
                  <a:cubicBezTo>
                    <a:pt x="287" y="248"/>
                    <a:pt x="287" y="248"/>
                    <a:pt x="287" y="248"/>
                  </a:cubicBezTo>
                  <a:cubicBezTo>
                    <a:pt x="285" y="248"/>
                    <a:pt x="282" y="245"/>
                    <a:pt x="282" y="242"/>
                  </a:cubicBezTo>
                  <a:cubicBezTo>
                    <a:pt x="282" y="239"/>
                    <a:pt x="285" y="237"/>
                    <a:pt x="287" y="237"/>
                  </a:cubicBezTo>
                  <a:cubicBezTo>
                    <a:pt x="289" y="237"/>
                    <a:pt x="289" y="237"/>
                    <a:pt x="289" y="237"/>
                  </a:cubicBezTo>
                  <a:cubicBezTo>
                    <a:pt x="292" y="237"/>
                    <a:pt x="294" y="239"/>
                    <a:pt x="294" y="242"/>
                  </a:cubicBezTo>
                  <a:cubicBezTo>
                    <a:pt x="294" y="245"/>
                    <a:pt x="292" y="248"/>
                    <a:pt x="289" y="248"/>
                  </a:cubicBezTo>
                  <a:close/>
                  <a:moveTo>
                    <a:pt x="261" y="248"/>
                  </a:moveTo>
                  <a:cubicBezTo>
                    <a:pt x="259" y="248"/>
                    <a:pt x="259" y="248"/>
                    <a:pt x="259" y="248"/>
                  </a:cubicBezTo>
                  <a:cubicBezTo>
                    <a:pt x="256" y="248"/>
                    <a:pt x="254" y="245"/>
                    <a:pt x="254" y="242"/>
                  </a:cubicBezTo>
                  <a:cubicBezTo>
                    <a:pt x="254" y="239"/>
                    <a:pt x="256" y="237"/>
                    <a:pt x="259" y="237"/>
                  </a:cubicBezTo>
                  <a:cubicBezTo>
                    <a:pt x="261" y="237"/>
                    <a:pt x="261" y="237"/>
                    <a:pt x="261" y="237"/>
                  </a:cubicBezTo>
                  <a:cubicBezTo>
                    <a:pt x="264" y="237"/>
                    <a:pt x="266" y="239"/>
                    <a:pt x="266" y="242"/>
                  </a:cubicBezTo>
                  <a:cubicBezTo>
                    <a:pt x="266" y="245"/>
                    <a:pt x="264" y="248"/>
                    <a:pt x="261" y="248"/>
                  </a:cubicBezTo>
                  <a:close/>
                  <a:moveTo>
                    <a:pt x="232" y="248"/>
                  </a:moveTo>
                  <a:cubicBezTo>
                    <a:pt x="231" y="248"/>
                    <a:pt x="231" y="248"/>
                    <a:pt x="231" y="248"/>
                  </a:cubicBezTo>
                  <a:cubicBezTo>
                    <a:pt x="228" y="248"/>
                    <a:pt x="226" y="245"/>
                    <a:pt x="226" y="242"/>
                  </a:cubicBezTo>
                  <a:cubicBezTo>
                    <a:pt x="226" y="239"/>
                    <a:pt x="228" y="237"/>
                    <a:pt x="231" y="237"/>
                  </a:cubicBezTo>
                  <a:cubicBezTo>
                    <a:pt x="232" y="237"/>
                    <a:pt x="232" y="237"/>
                    <a:pt x="232" y="237"/>
                  </a:cubicBezTo>
                  <a:cubicBezTo>
                    <a:pt x="235" y="237"/>
                    <a:pt x="238" y="239"/>
                    <a:pt x="238" y="242"/>
                  </a:cubicBezTo>
                  <a:cubicBezTo>
                    <a:pt x="238" y="245"/>
                    <a:pt x="235" y="248"/>
                    <a:pt x="232" y="248"/>
                  </a:cubicBezTo>
                  <a:close/>
                  <a:moveTo>
                    <a:pt x="204" y="248"/>
                  </a:moveTo>
                  <a:cubicBezTo>
                    <a:pt x="203" y="248"/>
                    <a:pt x="203" y="248"/>
                    <a:pt x="203" y="248"/>
                  </a:cubicBezTo>
                  <a:cubicBezTo>
                    <a:pt x="200" y="248"/>
                    <a:pt x="197" y="245"/>
                    <a:pt x="197" y="242"/>
                  </a:cubicBezTo>
                  <a:cubicBezTo>
                    <a:pt x="197" y="239"/>
                    <a:pt x="200" y="237"/>
                    <a:pt x="203" y="237"/>
                  </a:cubicBezTo>
                  <a:cubicBezTo>
                    <a:pt x="204" y="237"/>
                    <a:pt x="204" y="237"/>
                    <a:pt x="204" y="237"/>
                  </a:cubicBezTo>
                  <a:cubicBezTo>
                    <a:pt x="207" y="237"/>
                    <a:pt x="209" y="239"/>
                    <a:pt x="209" y="242"/>
                  </a:cubicBezTo>
                  <a:cubicBezTo>
                    <a:pt x="209" y="245"/>
                    <a:pt x="207" y="248"/>
                    <a:pt x="204" y="248"/>
                  </a:cubicBezTo>
                  <a:close/>
                  <a:moveTo>
                    <a:pt x="176" y="248"/>
                  </a:moveTo>
                  <a:cubicBezTo>
                    <a:pt x="174" y="248"/>
                    <a:pt x="174" y="248"/>
                    <a:pt x="174" y="248"/>
                  </a:cubicBezTo>
                  <a:cubicBezTo>
                    <a:pt x="171" y="248"/>
                    <a:pt x="169" y="245"/>
                    <a:pt x="169" y="242"/>
                  </a:cubicBezTo>
                  <a:cubicBezTo>
                    <a:pt x="169" y="239"/>
                    <a:pt x="171" y="237"/>
                    <a:pt x="174" y="237"/>
                  </a:cubicBezTo>
                  <a:cubicBezTo>
                    <a:pt x="176" y="237"/>
                    <a:pt x="176" y="237"/>
                    <a:pt x="176" y="237"/>
                  </a:cubicBezTo>
                  <a:cubicBezTo>
                    <a:pt x="179" y="237"/>
                    <a:pt x="181" y="239"/>
                    <a:pt x="181" y="242"/>
                  </a:cubicBezTo>
                  <a:cubicBezTo>
                    <a:pt x="181" y="245"/>
                    <a:pt x="179" y="248"/>
                    <a:pt x="176" y="248"/>
                  </a:cubicBezTo>
                  <a:close/>
                  <a:moveTo>
                    <a:pt x="148" y="248"/>
                  </a:moveTo>
                  <a:cubicBezTo>
                    <a:pt x="146" y="248"/>
                    <a:pt x="146" y="248"/>
                    <a:pt x="146" y="248"/>
                  </a:cubicBezTo>
                  <a:cubicBezTo>
                    <a:pt x="143" y="248"/>
                    <a:pt x="141" y="245"/>
                    <a:pt x="141" y="242"/>
                  </a:cubicBezTo>
                  <a:cubicBezTo>
                    <a:pt x="141" y="239"/>
                    <a:pt x="143" y="237"/>
                    <a:pt x="146" y="237"/>
                  </a:cubicBezTo>
                  <a:cubicBezTo>
                    <a:pt x="148" y="237"/>
                    <a:pt x="148" y="237"/>
                    <a:pt x="148" y="237"/>
                  </a:cubicBezTo>
                  <a:cubicBezTo>
                    <a:pt x="150" y="237"/>
                    <a:pt x="153" y="239"/>
                    <a:pt x="153" y="242"/>
                  </a:cubicBezTo>
                  <a:cubicBezTo>
                    <a:pt x="153" y="245"/>
                    <a:pt x="150" y="248"/>
                    <a:pt x="148" y="248"/>
                  </a:cubicBezTo>
                  <a:close/>
                  <a:moveTo>
                    <a:pt x="119" y="248"/>
                  </a:moveTo>
                  <a:cubicBezTo>
                    <a:pt x="118" y="248"/>
                    <a:pt x="118" y="248"/>
                    <a:pt x="118" y="248"/>
                  </a:cubicBezTo>
                  <a:cubicBezTo>
                    <a:pt x="115" y="248"/>
                    <a:pt x="113" y="245"/>
                    <a:pt x="113" y="242"/>
                  </a:cubicBezTo>
                  <a:cubicBezTo>
                    <a:pt x="113" y="239"/>
                    <a:pt x="115" y="237"/>
                    <a:pt x="118" y="237"/>
                  </a:cubicBezTo>
                  <a:cubicBezTo>
                    <a:pt x="119" y="237"/>
                    <a:pt x="119" y="237"/>
                    <a:pt x="119" y="237"/>
                  </a:cubicBezTo>
                  <a:cubicBezTo>
                    <a:pt x="122" y="237"/>
                    <a:pt x="125" y="239"/>
                    <a:pt x="125" y="242"/>
                  </a:cubicBezTo>
                  <a:cubicBezTo>
                    <a:pt x="125" y="245"/>
                    <a:pt x="122" y="248"/>
                    <a:pt x="119" y="248"/>
                  </a:cubicBezTo>
                  <a:close/>
                  <a:moveTo>
                    <a:pt x="91" y="248"/>
                  </a:moveTo>
                  <a:cubicBezTo>
                    <a:pt x="90" y="248"/>
                    <a:pt x="90" y="248"/>
                    <a:pt x="90" y="248"/>
                  </a:cubicBezTo>
                  <a:cubicBezTo>
                    <a:pt x="87" y="248"/>
                    <a:pt x="84" y="245"/>
                    <a:pt x="84" y="242"/>
                  </a:cubicBezTo>
                  <a:cubicBezTo>
                    <a:pt x="84" y="239"/>
                    <a:pt x="87" y="237"/>
                    <a:pt x="90" y="237"/>
                  </a:cubicBezTo>
                  <a:cubicBezTo>
                    <a:pt x="91" y="237"/>
                    <a:pt x="91" y="237"/>
                    <a:pt x="91" y="237"/>
                  </a:cubicBezTo>
                  <a:cubicBezTo>
                    <a:pt x="94" y="237"/>
                    <a:pt x="96" y="239"/>
                    <a:pt x="96" y="242"/>
                  </a:cubicBezTo>
                  <a:cubicBezTo>
                    <a:pt x="96" y="245"/>
                    <a:pt x="94" y="248"/>
                    <a:pt x="91" y="248"/>
                  </a:cubicBezTo>
                  <a:close/>
                  <a:moveTo>
                    <a:pt x="63" y="248"/>
                  </a:moveTo>
                  <a:cubicBezTo>
                    <a:pt x="61" y="248"/>
                    <a:pt x="61" y="248"/>
                    <a:pt x="61" y="248"/>
                  </a:cubicBezTo>
                  <a:cubicBezTo>
                    <a:pt x="58" y="248"/>
                    <a:pt x="56" y="245"/>
                    <a:pt x="56" y="242"/>
                  </a:cubicBezTo>
                  <a:cubicBezTo>
                    <a:pt x="56" y="239"/>
                    <a:pt x="58" y="237"/>
                    <a:pt x="61" y="237"/>
                  </a:cubicBezTo>
                  <a:cubicBezTo>
                    <a:pt x="63" y="237"/>
                    <a:pt x="63" y="237"/>
                    <a:pt x="63" y="237"/>
                  </a:cubicBezTo>
                  <a:cubicBezTo>
                    <a:pt x="66" y="237"/>
                    <a:pt x="68" y="239"/>
                    <a:pt x="68" y="242"/>
                  </a:cubicBezTo>
                  <a:cubicBezTo>
                    <a:pt x="68" y="245"/>
                    <a:pt x="66" y="248"/>
                    <a:pt x="63" y="248"/>
                  </a:cubicBezTo>
                  <a:close/>
                  <a:moveTo>
                    <a:pt x="34" y="248"/>
                  </a:moveTo>
                  <a:cubicBezTo>
                    <a:pt x="33" y="248"/>
                    <a:pt x="33" y="248"/>
                    <a:pt x="33" y="248"/>
                  </a:cubicBezTo>
                  <a:cubicBezTo>
                    <a:pt x="30" y="248"/>
                    <a:pt x="28" y="245"/>
                    <a:pt x="28" y="242"/>
                  </a:cubicBezTo>
                  <a:cubicBezTo>
                    <a:pt x="28" y="239"/>
                    <a:pt x="30" y="237"/>
                    <a:pt x="33" y="237"/>
                  </a:cubicBezTo>
                  <a:cubicBezTo>
                    <a:pt x="34" y="237"/>
                    <a:pt x="34" y="237"/>
                    <a:pt x="34" y="237"/>
                  </a:cubicBezTo>
                  <a:cubicBezTo>
                    <a:pt x="37" y="237"/>
                    <a:pt x="40" y="239"/>
                    <a:pt x="40" y="242"/>
                  </a:cubicBezTo>
                  <a:cubicBezTo>
                    <a:pt x="40" y="245"/>
                    <a:pt x="37" y="248"/>
                    <a:pt x="34" y="248"/>
                  </a:cubicBezTo>
                  <a:close/>
                  <a:moveTo>
                    <a:pt x="6" y="248"/>
                  </a:moveTo>
                  <a:cubicBezTo>
                    <a:pt x="5" y="248"/>
                    <a:pt x="5" y="248"/>
                    <a:pt x="5" y="248"/>
                  </a:cubicBezTo>
                  <a:cubicBezTo>
                    <a:pt x="2" y="248"/>
                    <a:pt x="0" y="245"/>
                    <a:pt x="0" y="242"/>
                  </a:cubicBezTo>
                  <a:cubicBezTo>
                    <a:pt x="0" y="239"/>
                    <a:pt x="2" y="237"/>
                    <a:pt x="5" y="237"/>
                  </a:cubicBezTo>
                  <a:cubicBezTo>
                    <a:pt x="6" y="237"/>
                    <a:pt x="6" y="237"/>
                    <a:pt x="6" y="237"/>
                  </a:cubicBezTo>
                  <a:cubicBezTo>
                    <a:pt x="9" y="237"/>
                    <a:pt x="12" y="239"/>
                    <a:pt x="12" y="242"/>
                  </a:cubicBezTo>
                  <a:cubicBezTo>
                    <a:pt x="12" y="245"/>
                    <a:pt x="9" y="248"/>
                    <a:pt x="6" y="248"/>
                  </a:cubicBezTo>
                  <a:close/>
                  <a:moveTo>
                    <a:pt x="683" y="247"/>
                  </a:moveTo>
                  <a:cubicBezTo>
                    <a:pt x="680" y="247"/>
                    <a:pt x="678" y="245"/>
                    <a:pt x="678" y="242"/>
                  </a:cubicBezTo>
                  <a:cubicBezTo>
                    <a:pt x="677" y="239"/>
                    <a:pt x="680" y="236"/>
                    <a:pt x="683" y="236"/>
                  </a:cubicBezTo>
                  <a:cubicBezTo>
                    <a:pt x="684" y="236"/>
                    <a:pt x="684" y="236"/>
                    <a:pt x="684" y="236"/>
                  </a:cubicBezTo>
                  <a:cubicBezTo>
                    <a:pt x="687" y="236"/>
                    <a:pt x="689" y="238"/>
                    <a:pt x="690" y="241"/>
                  </a:cubicBezTo>
                  <a:cubicBezTo>
                    <a:pt x="690" y="244"/>
                    <a:pt x="688" y="246"/>
                    <a:pt x="685" y="247"/>
                  </a:cubicBezTo>
                  <a:cubicBezTo>
                    <a:pt x="684" y="247"/>
                    <a:pt x="684" y="247"/>
                    <a:pt x="684" y="247"/>
                  </a:cubicBezTo>
                  <a:cubicBezTo>
                    <a:pt x="683" y="247"/>
                    <a:pt x="683" y="247"/>
                    <a:pt x="683" y="247"/>
                  </a:cubicBezTo>
                  <a:close/>
                  <a:moveTo>
                    <a:pt x="710" y="240"/>
                  </a:moveTo>
                  <a:cubicBezTo>
                    <a:pt x="708" y="240"/>
                    <a:pt x="706" y="239"/>
                    <a:pt x="705" y="237"/>
                  </a:cubicBezTo>
                  <a:cubicBezTo>
                    <a:pt x="704" y="234"/>
                    <a:pt x="706" y="231"/>
                    <a:pt x="708" y="230"/>
                  </a:cubicBezTo>
                  <a:cubicBezTo>
                    <a:pt x="710" y="229"/>
                    <a:pt x="710" y="229"/>
                    <a:pt x="710" y="229"/>
                  </a:cubicBezTo>
                  <a:cubicBezTo>
                    <a:pt x="712" y="228"/>
                    <a:pt x="715" y="229"/>
                    <a:pt x="717" y="232"/>
                  </a:cubicBezTo>
                  <a:cubicBezTo>
                    <a:pt x="718" y="235"/>
                    <a:pt x="716" y="238"/>
                    <a:pt x="714" y="239"/>
                  </a:cubicBezTo>
                  <a:cubicBezTo>
                    <a:pt x="712" y="239"/>
                    <a:pt x="712" y="239"/>
                    <a:pt x="712" y="239"/>
                  </a:cubicBezTo>
                  <a:cubicBezTo>
                    <a:pt x="712" y="240"/>
                    <a:pt x="711" y="240"/>
                    <a:pt x="710" y="240"/>
                  </a:cubicBezTo>
                  <a:close/>
                  <a:moveTo>
                    <a:pt x="735" y="226"/>
                  </a:moveTo>
                  <a:cubicBezTo>
                    <a:pt x="733" y="226"/>
                    <a:pt x="732" y="225"/>
                    <a:pt x="731" y="224"/>
                  </a:cubicBezTo>
                  <a:cubicBezTo>
                    <a:pt x="729" y="221"/>
                    <a:pt x="729" y="218"/>
                    <a:pt x="731" y="216"/>
                  </a:cubicBezTo>
                  <a:cubicBezTo>
                    <a:pt x="732" y="215"/>
                    <a:pt x="732" y="215"/>
                    <a:pt x="732" y="215"/>
                  </a:cubicBezTo>
                  <a:cubicBezTo>
                    <a:pt x="735" y="214"/>
                    <a:pt x="738" y="214"/>
                    <a:pt x="740" y="216"/>
                  </a:cubicBezTo>
                  <a:cubicBezTo>
                    <a:pt x="742" y="218"/>
                    <a:pt x="741" y="222"/>
                    <a:pt x="739" y="224"/>
                  </a:cubicBezTo>
                  <a:cubicBezTo>
                    <a:pt x="738" y="225"/>
                    <a:pt x="738" y="225"/>
                    <a:pt x="738" y="225"/>
                  </a:cubicBezTo>
                  <a:cubicBezTo>
                    <a:pt x="737" y="225"/>
                    <a:pt x="736" y="226"/>
                    <a:pt x="735" y="226"/>
                  </a:cubicBezTo>
                  <a:close/>
                  <a:moveTo>
                    <a:pt x="754" y="206"/>
                  </a:moveTo>
                  <a:cubicBezTo>
                    <a:pt x="753" y="206"/>
                    <a:pt x="752" y="205"/>
                    <a:pt x="751" y="205"/>
                  </a:cubicBezTo>
                  <a:cubicBezTo>
                    <a:pt x="749" y="203"/>
                    <a:pt x="748" y="199"/>
                    <a:pt x="750" y="197"/>
                  </a:cubicBezTo>
                  <a:cubicBezTo>
                    <a:pt x="751" y="196"/>
                    <a:pt x="751" y="196"/>
                    <a:pt x="751" y="196"/>
                  </a:cubicBezTo>
                  <a:cubicBezTo>
                    <a:pt x="753" y="194"/>
                    <a:pt x="756" y="193"/>
                    <a:pt x="758" y="195"/>
                  </a:cubicBezTo>
                  <a:cubicBezTo>
                    <a:pt x="761" y="197"/>
                    <a:pt x="761" y="200"/>
                    <a:pt x="760" y="202"/>
                  </a:cubicBezTo>
                  <a:cubicBezTo>
                    <a:pt x="759" y="203"/>
                    <a:pt x="759" y="203"/>
                    <a:pt x="759" y="203"/>
                  </a:cubicBezTo>
                  <a:cubicBezTo>
                    <a:pt x="758" y="205"/>
                    <a:pt x="756" y="206"/>
                    <a:pt x="754" y="206"/>
                  </a:cubicBezTo>
                  <a:close/>
                  <a:moveTo>
                    <a:pt x="768" y="181"/>
                  </a:moveTo>
                  <a:cubicBezTo>
                    <a:pt x="767" y="181"/>
                    <a:pt x="767" y="181"/>
                    <a:pt x="766" y="181"/>
                  </a:cubicBezTo>
                  <a:cubicBezTo>
                    <a:pt x="763" y="179"/>
                    <a:pt x="762" y="176"/>
                    <a:pt x="763" y="174"/>
                  </a:cubicBezTo>
                  <a:cubicBezTo>
                    <a:pt x="764" y="172"/>
                    <a:pt x="764" y="172"/>
                    <a:pt x="764" y="172"/>
                  </a:cubicBezTo>
                  <a:cubicBezTo>
                    <a:pt x="765" y="170"/>
                    <a:pt x="768" y="168"/>
                    <a:pt x="770" y="169"/>
                  </a:cubicBezTo>
                  <a:cubicBezTo>
                    <a:pt x="773" y="170"/>
                    <a:pt x="775" y="173"/>
                    <a:pt x="774" y="176"/>
                  </a:cubicBezTo>
                  <a:cubicBezTo>
                    <a:pt x="773" y="178"/>
                    <a:pt x="773" y="178"/>
                    <a:pt x="773" y="178"/>
                  </a:cubicBezTo>
                  <a:cubicBezTo>
                    <a:pt x="772" y="180"/>
                    <a:pt x="770" y="181"/>
                    <a:pt x="768" y="181"/>
                  </a:cubicBezTo>
                  <a:close/>
                  <a:moveTo>
                    <a:pt x="775" y="154"/>
                  </a:moveTo>
                  <a:cubicBezTo>
                    <a:pt x="774" y="154"/>
                    <a:pt x="774" y="154"/>
                    <a:pt x="774" y="154"/>
                  </a:cubicBezTo>
                  <a:cubicBezTo>
                    <a:pt x="771" y="153"/>
                    <a:pt x="769" y="151"/>
                    <a:pt x="769" y="148"/>
                  </a:cubicBezTo>
                  <a:cubicBezTo>
                    <a:pt x="769" y="146"/>
                    <a:pt x="769" y="146"/>
                    <a:pt x="769" y="146"/>
                  </a:cubicBezTo>
                  <a:cubicBezTo>
                    <a:pt x="770" y="143"/>
                    <a:pt x="772" y="141"/>
                    <a:pt x="775" y="142"/>
                  </a:cubicBezTo>
                  <a:cubicBezTo>
                    <a:pt x="778" y="142"/>
                    <a:pt x="780" y="144"/>
                    <a:pt x="780" y="147"/>
                  </a:cubicBezTo>
                  <a:cubicBezTo>
                    <a:pt x="780" y="149"/>
                    <a:pt x="780" y="149"/>
                    <a:pt x="780" y="149"/>
                  </a:cubicBezTo>
                  <a:cubicBezTo>
                    <a:pt x="780" y="151"/>
                    <a:pt x="777" y="154"/>
                    <a:pt x="775" y="154"/>
                  </a:cubicBezTo>
                  <a:close/>
                  <a:moveTo>
                    <a:pt x="775" y="125"/>
                  </a:moveTo>
                  <a:cubicBezTo>
                    <a:pt x="772" y="125"/>
                    <a:pt x="770" y="123"/>
                    <a:pt x="770" y="120"/>
                  </a:cubicBezTo>
                  <a:cubicBezTo>
                    <a:pt x="770" y="119"/>
                    <a:pt x="770" y="119"/>
                    <a:pt x="770" y="119"/>
                  </a:cubicBezTo>
                  <a:cubicBezTo>
                    <a:pt x="770" y="116"/>
                    <a:pt x="772" y="113"/>
                    <a:pt x="775" y="113"/>
                  </a:cubicBezTo>
                  <a:cubicBezTo>
                    <a:pt x="778" y="113"/>
                    <a:pt x="780" y="116"/>
                    <a:pt x="780" y="119"/>
                  </a:cubicBezTo>
                  <a:cubicBezTo>
                    <a:pt x="780" y="120"/>
                    <a:pt x="780" y="120"/>
                    <a:pt x="780" y="120"/>
                  </a:cubicBezTo>
                  <a:cubicBezTo>
                    <a:pt x="780" y="123"/>
                    <a:pt x="778" y="125"/>
                    <a:pt x="775" y="125"/>
                  </a:cubicBezTo>
                  <a:close/>
                  <a:moveTo>
                    <a:pt x="775" y="97"/>
                  </a:moveTo>
                  <a:cubicBezTo>
                    <a:pt x="772" y="97"/>
                    <a:pt x="770" y="95"/>
                    <a:pt x="770" y="92"/>
                  </a:cubicBezTo>
                  <a:cubicBezTo>
                    <a:pt x="770" y="90"/>
                    <a:pt x="770" y="90"/>
                    <a:pt x="770" y="90"/>
                  </a:cubicBezTo>
                  <a:cubicBezTo>
                    <a:pt x="770" y="87"/>
                    <a:pt x="772" y="85"/>
                    <a:pt x="775" y="85"/>
                  </a:cubicBezTo>
                  <a:cubicBezTo>
                    <a:pt x="778" y="85"/>
                    <a:pt x="780" y="87"/>
                    <a:pt x="780" y="90"/>
                  </a:cubicBezTo>
                  <a:cubicBezTo>
                    <a:pt x="780" y="92"/>
                    <a:pt x="780" y="92"/>
                    <a:pt x="780" y="92"/>
                  </a:cubicBezTo>
                  <a:cubicBezTo>
                    <a:pt x="780" y="95"/>
                    <a:pt x="778" y="97"/>
                    <a:pt x="775" y="97"/>
                  </a:cubicBezTo>
                  <a:close/>
                  <a:moveTo>
                    <a:pt x="775" y="69"/>
                  </a:moveTo>
                  <a:cubicBezTo>
                    <a:pt x="772" y="69"/>
                    <a:pt x="770" y="66"/>
                    <a:pt x="770" y="63"/>
                  </a:cubicBezTo>
                  <a:cubicBezTo>
                    <a:pt x="770" y="62"/>
                    <a:pt x="770" y="62"/>
                    <a:pt x="770" y="62"/>
                  </a:cubicBezTo>
                  <a:cubicBezTo>
                    <a:pt x="770" y="59"/>
                    <a:pt x="772" y="57"/>
                    <a:pt x="775" y="57"/>
                  </a:cubicBezTo>
                  <a:cubicBezTo>
                    <a:pt x="778" y="57"/>
                    <a:pt x="780" y="59"/>
                    <a:pt x="780" y="62"/>
                  </a:cubicBezTo>
                  <a:cubicBezTo>
                    <a:pt x="780" y="63"/>
                    <a:pt x="780" y="63"/>
                    <a:pt x="780" y="63"/>
                  </a:cubicBezTo>
                  <a:cubicBezTo>
                    <a:pt x="780" y="66"/>
                    <a:pt x="778" y="69"/>
                    <a:pt x="775" y="69"/>
                  </a:cubicBezTo>
                  <a:close/>
                  <a:moveTo>
                    <a:pt x="775" y="41"/>
                  </a:moveTo>
                  <a:cubicBezTo>
                    <a:pt x="772" y="41"/>
                    <a:pt x="770" y="38"/>
                    <a:pt x="770" y="35"/>
                  </a:cubicBezTo>
                  <a:cubicBezTo>
                    <a:pt x="770" y="34"/>
                    <a:pt x="770" y="34"/>
                    <a:pt x="770" y="34"/>
                  </a:cubicBezTo>
                  <a:cubicBezTo>
                    <a:pt x="770" y="31"/>
                    <a:pt x="772" y="28"/>
                    <a:pt x="775" y="28"/>
                  </a:cubicBezTo>
                  <a:cubicBezTo>
                    <a:pt x="778" y="28"/>
                    <a:pt x="780" y="31"/>
                    <a:pt x="780" y="34"/>
                  </a:cubicBezTo>
                  <a:cubicBezTo>
                    <a:pt x="780" y="35"/>
                    <a:pt x="780" y="35"/>
                    <a:pt x="780" y="35"/>
                  </a:cubicBezTo>
                  <a:cubicBezTo>
                    <a:pt x="780" y="38"/>
                    <a:pt x="778" y="41"/>
                    <a:pt x="775" y="41"/>
                  </a:cubicBezTo>
                  <a:close/>
                  <a:moveTo>
                    <a:pt x="775" y="12"/>
                  </a:moveTo>
                  <a:cubicBezTo>
                    <a:pt x="772" y="12"/>
                    <a:pt x="770" y="10"/>
                    <a:pt x="770" y="7"/>
                  </a:cubicBezTo>
                  <a:cubicBezTo>
                    <a:pt x="770" y="6"/>
                    <a:pt x="770" y="6"/>
                    <a:pt x="770" y="6"/>
                  </a:cubicBezTo>
                  <a:cubicBezTo>
                    <a:pt x="770" y="3"/>
                    <a:pt x="772" y="0"/>
                    <a:pt x="775" y="0"/>
                  </a:cubicBezTo>
                  <a:cubicBezTo>
                    <a:pt x="778" y="0"/>
                    <a:pt x="780" y="3"/>
                    <a:pt x="780" y="6"/>
                  </a:cubicBezTo>
                  <a:cubicBezTo>
                    <a:pt x="780" y="7"/>
                    <a:pt x="780" y="7"/>
                    <a:pt x="780" y="7"/>
                  </a:cubicBezTo>
                  <a:cubicBezTo>
                    <a:pt x="780" y="10"/>
                    <a:pt x="778" y="12"/>
                    <a:pt x="775" y="12"/>
                  </a:cubicBezTo>
                  <a:close/>
                </a:path>
              </a:pathLst>
            </a:custGeom>
            <a:solidFill>
              <a:srgbClr val="D8D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1" name="Freeform 30">
              <a:extLst>
                <a:ext uri="{FF2B5EF4-FFF2-40B4-BE49-F238E27FC236}">
                  <a16:creationId xmlns:a16="http://schemas.microsoft.com/office/drawing/2014/main" id="{E67036F7-9EB2-436E-9E72-2EEE75784A54}"/>
                </a:ext>
              </a:extLst>
            </p:cNvPr>
            <p:cNvSpPr>
              <a:spLocks/>
            </p:cNvSpPr>
            <p:nvPr/>
          </p:nvSpPr>
          <p:spPr bwMode="auto">
            <a:xfrm>
              <a:off x="354" y="1773"/>
              <a:ext cx="17" cy="17"/>
            </a:xfrm>
            <a:custGeom>
              <a:avLst/>
              <a:gdLst>
                <a:gd name="T0" fmla="*/ 6 w 11"/>
                <a:gd name="T1" fmla="*/ 11 h 11"/>
                <a:gd name="T2" fmla="*/ 5 w 11"/>
                <a:gd name="T3" fmla="*/ 11 h 11"/>
                <a:gd name="T4" fmla="*/ 0 w 11"/>
                <a:gd name="T5" fmla="*/ 5 h 11"/>
                <a:gd name="T6" fmla="*/ 5 w 11"/>
                <a:gd name="T7" fmla="*/ 0 h 11"/>
                <a:gd name="T8" fmla="*/ 6 w 11"/>
                <a:gd name="T9" fmla="*/ 0 h 11"/>
                <a:gd name="T10" fmla="*/ 11 w 11"/>
                <a:gd name="T11" fmla="*/ 5 h 11"/>
                <a:gd name="T12" fmla="*/ 6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11"/>
                  </a:moveTo>
                  <a:cubicBezTo>
                    <a:pt x="5" y="11"/>
                    <a:pt x="5" y="11"/>
                    <a:pt x="5" y="11"/>
                  </a:cubicBezTo>
                  <a:cubicBezTo>
                    <a:pt x="2" y="11"/>
                    <a:pt x="0" y="8"/>
                    <a:pt x="0" y="5"/>
                  </a:cubicBezTo>
                  <a:cubicBezTo>
                    <a:pt x="0" y="2"/>
                    <a:pt x="2" y="0"/>
                    <a:pt x="5" y="0"/>
                  </a:cubicBezTo>
                  <a:cubicBezTo>
                    <a:pt x="6" y="0"/>
                    <a:pt x="6" y="0"/>
                    <a:pt x="6" y="0"/>
                  </a:cubicBezTo>
                  <a:cubicBezTo>
                    <a:pt x="9" y="0"/>
                    <a:pt x="11" y="2"/>
                    <a:pt x="11" y="5"/>
                  </a:cubicBezTo>
                  <a:cubicBezTo>
                    <a:pt x="11" y="8"/>
                    <a:pt x="9" y="11"/>
                    <a:pt x="6"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2" name="Freeform 31">
              <a:extLst>
                <a:ext uri="{FF2B5EF4-FFF2-40B4-BE49-F238E27FC236}">
                  <a16:creationId xmlns:a16="http://schemas.microsoft.com/office/drawing/2014/main" id="{B5FC1420-009C-4D6E-91B5-6C79007AD2B2}"/>
                </a:ext>
              </a:extLst>
            </p:cNvPr>
            <p:cNvSpPr>
              <a:spLocks/>
            </p:cNvSpPr>
            <p:nvPr/>
          </p:nvSpPr>
          <p:spPr bwMode="auto">
            <a:xfrm>
              <a:off x="1231" y="1971"/>
              <a:ext cx="1235" cy="412"/>
            </a:xfrm>
            <a:custGeom>
              <a:avLst/>
              <a:gdLst>
                <a:gd name="T0" fmla="*/ 681 w 798"/>
                <a:gd name="T1" fmla="*/ 266 h 266"/>
                <a:gd name="T2" fmla="*/ 0 w 798"/>
                <a:gd name="T3" fmla="*/ 266 h 266"/>
                <a:gd name="T4" fmla="*/ 0 w 798"/>
                <a:gd name="T5" fmla="*/ 250 h 266"/>
                <a:gd name="T6" fmla="*/ 681 w 798"/>
                <a:gd name="T7" fmla="*/ 250 h 266"/>
                <a:gd name="T8" fmla="*/ 782 w 798"/>
                <a:gd name="T9" fmla="*/ 149 h 266"/>
                <a:gd name="T10" fmla="*/ 782 w 798"/>
                <a:gd name="T11" fmla="*/ 0 h 266"/>
                <a:gd name="T12" fmla="*/ 798 w 798"/>
                <a:gd name="T13" fmla="*/ 0 h 266"/>
                <a:gd name="T14" fmla="*/ 798 w 798"/>
                <a:gd name="T15" fmla="*/ 149 h 266"/>
                <a:gd name="T16" fmla="*/ 681 w 798"/>
                <a:gd name="T1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266">
                  <a:moveTo>
                    <a:pt x="681" y="266"/>
                  </a:moveTo>
                  <a:cubicBezTo>
                    <a:pt x="0" y="266"/>
                    <a:pt x="0" y="266"/>
                    <a:pt x="0" y="266"/>
                  </a:cubicBezTo>
                  <a:cubicBezTo>
                    <a:pt x="0" y="250"/>
                    <a:pt x="0" y="250"/>
                    <a:pt x="0" y="250"/>
                  </a:cubicBezTo>
                  <a:cubicBezTo>
                    <a:pt x="681" y="250"/>
                    <a:pt x="681" y="250"/>
                    <a:pt x="681" y="250"/>
                  </a:cubicBezTo>
                  <a:cubicBezTo>
                    <a:pt x="737" y="250"/>
                    <a:pt x="782" y="204"/>
                    <a:pt x="782" y="149"/>
                  </a:cubicBezTo>
                  <a:cubicBezTo>
                    <a:pt x="782" y="0"/>
                    <a:pt x="782" y="0"/>
                    <a:pt x="782" y="0"/>
                  </a:cubicBezTo>
                  <a:cubicBezTo>
                    <a:pt x="798" y="0"/>
                    <a:pt x="798" y="0"/>
                    <a:pt x="798" y="0"/>
                  </a:cubicBezTo>
                  <a:cubicBezTo>
                    <a:pt x="798" y="149"/>
                    <a:pt x="798" y="149"/>
                    <a:pt x="798" y="149"/>
                  </a:cubicBezTo>
                  <a:cubicBezTo>
                    <a:pt x="798" y="213"/>
                    <a:pt x="746" y="266"/>
                    <a:pt x="681" y="266"/>
                  </a:cubicBez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3" name="Freeform 32">
              <a:extLst>
                <a:ext uri="{FF2B5EF4-FFF2-40B4-BE49-F238E27FC236}">
                  <a16:creationId xmlns:a16="http://schemas.microsoft.com/office/drawing/2014/main" id="{F1FDB5EF-9393-4013-839B-D099055705BF}"/>
                </a:ext>
              </a:extLst>
            </p:cNvPr>
            <p:cNvSpPr>
              <a:spLocks/>
            </p:cNvSpPr>
            <p:nvPr/>
          </p:nvSpPr>
          <p:spPr bwMode="auto">
            <a:xfrm>
              <a:off x="361" y="2140"/>
              <a:ext cx="882" cy="456"/>
            </a:xfrm>
            <a:custGeom>
              <a:avLst/>
              <a:gdLst>
                <a:gd name="T0" fmla="*/ 459 w 570"/>
                <a:gd name="T1" fmla="*/ 295 h 295"/>
                <a:gd name="T2" fmla="*/ 3 w 570"/>
                <a:gd name="T3" fmla="*/ 295 h 295"/>
                <a:gd name="T4" fmla="*/ 3 w 570"/>
                <a:gd name="T5" fmla="*/ 279 h 295"/>
                <a:gd name="T6" fmla="*/ 459 w 570"/>
                <a:gd name="T7" fmla="*/ 279 h 295"/>
                <a:gd name="T8" fmla="*/ 554 w 570"/>
                <a:gd name="T9" fmla="*/ 184 h 295"/>
                <a:gd name="T10" fmla="*/ 554 w 570"/>
                <a:gd name="T11" fmla="*/ 113 h 295"/>
                <a:gd name="T12" fmla="*/ 457 w 570"/>
                <a:gd name="T13" fmla="*/ 16 h 295"/>
                <a:gd name="T14" fmla="*/ 0 w 570"/>
                <a:gd name="T15" fmla="*/ 16 h 295"/>
                <a:gd name="T16" fmla="*/ 0 w 570"/>
                <a:gd name="T17" fmla="*/ 0 h 295"/>
                <a:gd name="T18" fmla="*/ 457 w 570"/>
                <a:gd name="T19" fmla="*/ 0 h 295"/>
                <a:gd name="T20" fmla="*/ 570 w 570"/>
                <a:gd name="T21" fmla="*/ 113 h 295"/>
                <a:gd name="T22" fmla="*/ 570 w 570"/>
                <a:gd name="T23" fmla="*/ 184 h 295"/>
                <a:gd name="T24" fmla="*/ 459 w 570"/>
                <a:gd name="T2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0" h="295">
                  <a:moveTo>
                    <a:pt x="459" y="295"/>
                  </a:moveTo>
                  <a:cubicBezTo>
                    <a:pt x="3" y="295"/>
                    <a:pt x="3" y="295"/>
                    <a:pt x="3" y="295"/>
                  </a:cubicBezTo>
                  <a:cubicBezTo>
                    <a:pt x="3" y="279"/>
                    <a:pt x="3" y="279"/>
                    <a:pt x="3" y="279"/>
                  </a:cubicBezTo>
                  <a:cubicBezTo>
                    <a:pt x="459" y="279"/>
                    <a:pt x="459" y="279"/>
                    <a:pt x="459" y="279"/>
                  </a:cubicBezTo>
                  <a:cubicBezTo>
                    <a:pt x="511" y="279"/>
                    <a:pt x="554" y="236"/>
                    <a:pt x="554" y="184"/>
                  </a:cubicBezTo>
                  <a:cubicBezTo>
                    <a:pt x="554" y="113"/>
                    <a:pt x="554" y="113"/>
                    <a:pt x="554" y="113"/>
                  </a:cubicBezTo>
                  <a:cubicBezTo>
                    <a:pt x="554" y="60"/>
                    <a:pt x="510" y="16"/>
                    <a:pt x="457" y="16"/>
                  </a:cubicBezTo>
                  <a:cubicBezTo>
                    <a:pt x="0" y="16"/>
                    <a:pt x="0" y="16"/>
                    <a:pt x="0" y="16"/>
                  </a:cubicBezTo>
                  <a:cubicBezTo>
                    <a:pt x="0" y="0"/>
                    <a:pt x="0" y="0"/>
                    <a:pt x="0" y="0"/>
                  </a:cubicBezTo>
                  <a:cubicBezTo>
                    <a:pt x="457" y="0"/>
                    <a:pt x="457" y="0"/>
                    <a:pt x="457" y="0"/>
                  </a:cubicBezTo>
                  <a:cubicBezTo>
                    <a:pt x="519" y="0"/>
                    <a:pt x="570" y="51"/>
                    <a:pt x="570" y="113"/>
                  </a:cubicBezTo>
                  <a:cubicBezTo>
                    <a:pt x="570" y="184"/>
                    <a:pt x="570" y="184"/>
                    <a:pt x="570" y="184"/>
                  </a:cubicBezTo>
                  <a:cubicBezTo>
                    <a:pt x="570" y="245"/>
                    <a:pt x="520" y="295"/>
                    <a:pt x="459" y="295"/>
                  </a:cubicBezTo>
                  <a:close/>
                </a:path>
              </a:pathLst>
            </a:custGeom>
            <a:solidFill>
              <a:srgbClr val="FD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4" name="Freeform 33">
              <a:extLst>
                <a:ext uri="{FF2B5EF4-FFF2-40B4-BE49-F238E27FC236}">
                  <a16:creationId xmlns:a16="http://schemas.microsoft.com/office/drawing/2014/main" id="{E4DF4CBE-82FB-44CE-B757-8EC1C289B48C}"/>
                </a:ext>
              </a:extLst>
            </p:cNvPr>
            <p:cNvSpPr>
              <a:spLocks/>
            </p:cNvSpPr>
            <p:nvPr/>
          </p:nvSpPr>
          <p:spPr bwMode="auto">
            <a:xfrm>
              <a:off x="1704" y="793"/>
              <a:ext cx="1384" cy="1016"/>
            </a:xfrm>
            <a:custGeom>
              <a:avLst/>
              <a:gdLst>
                <a:gd name="T0" fmla="*/ 894 w 894"/>
                <a:gd name="T1" fmla="*/ 656 h 656"/>
                <a:gd name="T2" fmla="*/ 830 w 894"/>
                <a:gd name="T3" fmla="*/ 656 h 656"/>
                <a:gd name="T4" fmla="*/ 715 w 894"/>
                <a:gd name="T5" fmla="*/ 542 h 656"/>
                <a:gd name="T6" fmla="*/ 714 w 894"/>
                <a:gd name="T7" fmla="*/ 117 h 656"/>
                <a:gd name="T8" fmla="*/ 613 w 894"/>
                <a:gd name="T9" fmla="*/ 16 h 656"/>
                <a:gd name="T10" fmla="*/ 0 w 894"/>
                <a:gd name="T11" fmla="*/ 16 h 656"/>
                <a:gd name="T12" fmla="*/ 0 w 894"/>
                <a:gd name="T13" fmla="*/ 0 h 656"/>
                <a:gd name="T14" fmla="*/ 613 w 894"/>
                <a:gd name="T15" fmla="*/ 0 h 656"/>
                <a:gd name="T16" fmla="*/ 730 w 894"/>
                <a:gd name="T17" fmla="*/ 117 h 656"/>
                <a:gd name="T18" fmla="*/ 731 w 894"/>
                <a:gd name="T19" fmla="*/ 542 h 656"/>
                <a:gd name="T20" fmla="*/ 830 w 894"/>
                <a:gd name="T21" fmla="*/ 640 h 656"/>
                <a:gd name="T22" fmla="*/ 894 w 894"/>
                <a:gd name="T23" fmla="*/ 640 h 656"/>
                <a:gd name="T24" fmla="*/ 894 w 894"/>
                <a:gd name="T25"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4" h="656">
                  <a:moveTo>
                    <a:pt x="894" y="656"/>
                  </a:moveTo>
                  <a:cubicBezTo>
                    <a:pt x="830" y="656"/>
                    <a:pt x="830" y="656"/>
                    <a:pt x="830" y="656"/>
                  </a:cubicBezTo>
                  <a:cubicBezTo>
                    <a:pt x="767" y="656"/>
                    <a:pt x="716" y="605"/>
                    <a:pt x="715" y="542"/>
                  </a:cubicBezTo>
                  <a:cubicBezTo>
                    <a:pt x="714" y="117"/>
                    <a:pt x="714" y="117"/>
                    <a:pt x="714" y="117"/>
                  </a:cubicBezTo>
                  <a:cubicBezTo>
                    <a:pt x="714" y="61"/>
                    <a:pt x="669" y="16"/>
                    <a:pt x="613" y="16"/>
                  </a:cubicBezTo>
                  <a:cubicBezTo>
                    <a:pt x="0" y="16"/>
                    <a:pt x="0" y="16"/>
                    <a:pt x="0" y="16"/>
                  </a:cubicBezTo>
                  <a:cubicBezTo>
                    <a:pt x="0" y="0"/>
                    <a:pt x="0" y="0"/>
                    <a:pt x="0" y="0"/>
                  </a:cubicBezTo>
                  <a:cubicBezTo>
                    <a:pt x="613" y="0"/>
                    <a:pt x="613" y="0"/>
                    <a:pt x="613" y="0"/>
                  </a:cubicBezTo>
                  <a:cubicBezTo>
                    <a:pt x="677" y="0"/>
                    <a:pt x="730" y="52"/>
                    <a:pt x="730" y="117"/>
                  </a:cubicBezTo>
                  <a:cubicBezTo>
                    <a:pt x="731" y="542"/>
                    <a:pt x="731" y="542"/>
                    <a:pt x="731" y="542"/>
                  </a:cubicBezTo>
                  <a:cubicBezTo>
                    <a:pt x="732" y="596"/>
                    <a:pt x="776" y="640"/>
                    <a:pt x="830" y="640"/>
                  </a:cubicBezTo>
                  <a:cubicBezTo>
                    <a:pt x="894" y="640"/>
                    <a:pt x="894" y="640"/>
                    <a:pt x="894" y="640"/>
                  </a:cubicBezTo>
                  <a:lnTo>
                    <a:pt x="894" y="656"/>
                  </a:lnTo>
                  <a:close/>
                </a:path>
              </a:pathLst>
            </a:custGeom>
            <a:solidFill>
              <a:srgbClr val="FDCD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5" name="Freeform 34">
              <a:extLst>
                <a:ext uri="{FF2B5EF4-FFF2-40B4-BE49-F238E27FC236}">
                  <a16:creationId xmlns:a16="http://schemas.microsoft.com/office/drawing/2014/main" id="{A21FE69B-8ECF-4848-B94E-A65F6511E99A}"/>
                </a:ext>
              </a:extLst>
            </p:cNvPr>
            <p:cNvSpPr>
              <a:spLocks/>
            </p:cNvSpPr>
            <p:nvPr/>
          </p:nvSpPr>
          <p:spPr bwMode="auto">
            <a:xfrm>
              <a:off x="2445" y="798"/>
              <a:ext cx="16" cy="17"/>
            </a:xfrm>
            <a:custGeom>
              <a:avLst/>
              <a:gdLst>
                <a:gd name="T0" fmla="*/ 5 w 10"/>
                <a:gd name="T1" fmla="*/ 11 h 11"/>
                <a:gd name="T2" fmla="*/ 0 w 10"/>
                <a:gd name="T3" fmla="*/ 6 h 11"/>
                <a:gd name="T4" fmla="*/ 0 w 10"/>
                <a:gd name="T5" fmla="*/ 5 h 11"/>
                <a:gd name="T6" fmla="*/ 5 w 10"/>
                <a:gd name="T7" fmla="*/ 0 h 11"/>
                <a:gd name="T8" fmla="*/ 10 w 10"/>
                <a:gd name="T9" fmla="*/ 5 h 11"/>
                <a:gd name="T10" fmla="*/ 10 w 10"/>
                <a:gd name="T11" fmla="*/ 6 h 11"/>
                <a:gd name="T12" fmla="*/ 5 w 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5" y="11"/>
                  </a:moveTo>
                  <a:cubicBezTo>
                    <a:pt x="2" y="11"/>
                    <a:pt x="0" y="9"/>
                    <a:pt x="0" y="6"/>
                  </a:cubicBezTo>
                  <a:cubicBezTo>
                    <a:pt x="0" y="5"/>
                    <a:pt x="0" y="5"/>
                    <a:pt x="0" y="5"/>
                  </a:cubicBezTo>
                  <a:cubicBezTo>
                    <a:pt x="0" y="2"/>
                    <a:pt x="2" y="0"/>
                    <a:pt x="5" y="0"/>
                  </a:cubicBezTo>
                  <a:cubicBezTo>
                    <a:pt x="8" y="0"/>
                    <a:pt x="10" y="2"/>
                    <a:pt x="10" y="5"/>
                  </a:cubicBezTo>
                  <a:cubicBezTo>
                    <a:pt x="10" y="6"/>
                    <a:pt x="10" y="6"/>
                    <a:pt x="10" y="6"/>
                  </a:cubicBezTo>
                  <a:cubicBezTo>
                    <a:pt x="10" y="9"/>
                    <a:pt x="8" y="11"/>
                    <a:pt x="5"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6" name="Freeform 35">
              <a:extLst>
                <a:ext uri="{FF2B5EF4-FFF2-40B4-BE49-F238E27FC236}">
                  <a16:creationId xmlns:a16="http://schemas.microsoft.com/office/drawing/2014/main" id="{FD41819B-9AE1-41A3-A2C8-5339CE1ADB91}"/>
                </a:ext>
              </a:extLst>
            </p:cNvPr>
            <p:cNvSpPr>
              <a:spLocks noEditPoints="1"/>
            </p:cNvSpPr>
            <p:nvPr/>
          </p:nvSpPr>
          <p:spPr bwMode="auto">
            <a:xfrm>
              <a:off x="1239" y="840"/>
              <a:ext cx="1222" cy="266"/>
            </a:xfrm>
            <a:custGeom>
              <a:avLst/>
              <a:gdLst>
                <a:gd name="T0" fmla="*/ 6 w 790"/>
                <a:gd name="T1" fmla="*/ 161 h 172"/>
                <a:gd name="T2" fmla="*/ 33 w 790"/>
                <a:gd name="T3" fmla="*/ 161 h 172"/>
                <a:gd name="T4" fmla="*/ 33 w 790"/>
                <a:gd name="T5" fmla="*/ 172 h 172"/>
                <a:gd name="T6" fmla="*/ 62 w 790"/>
                <a:gd name="T7" fmla="*/ 161 h 172"/>
                <a:gd name="T8" fmla="*/ 61 w 790"/>
                <a:gd name="T9" fmla="*/ 172 h 172"/>
                <a:gd name="T10" fmla="*/ 90 w 790"/>
                <a:gd name="T11" fmla="*/ 161 h 172"/>
                <a:gd name="T12" fmla="*/ 116 w 790"/>
                <a:gd name="T13" fmla="*/ 172 h 172"/>
                <a:gd name="T14" fmla="*/ 118 w 790"/>
                <a:gd name="T15" fmla="*/ 172 h 172"/>
                <a:gd name="T16" fmla="*/ 146 w 790"/>
                <a:gd name="T17" fmla="*/ 161 h 172"/>
                <a:gd name="T18" fmla="*/ 172 w 790"/>
                <a:gd name="T19" fmla="*/ 161 h 172"/>
                <a:gd name="T20" fmla="*/ 172 w 790"/>
                <a:gd name="T21" fmla="*/ 171 h 172"/>
                <a:gd name="T22" fmla="*/ 201 w 790"/>
                <a:gd name="T23" fmla="*/ 161 h 172"/>
                <a:gd name="T24" fmla="*/ 223 w 790"/>
                <a:gd name="T25" fmla="*/ 166 h 172"/>
                <a:gd name="T26" fmla="*/ 229 w 790"/>
                <a:gd name="T27" fmla="*/ 171 h 172"/>
                <a:gd name="T28" fmla="*/ 256 w 790"/>
                <a:gd name="T29" fmla="*/ 161 h 172"/>
                <a:gd name="T30" fmla="*/ 284 w 790"/>
                <a:gd name="T31" fmla="*/ 171 h 172"/>
                <a:gd name="T32" fmla="*/ 285 w 790"/>
                <a:gd name="T33" fmla="*/ 171 h 172"/>
                <a:gd name="T34" fmla="*/ 313 w 790"/>
                <a:gd name="T35" fmla="*/ 160 h 172"/>
                <a:gd name="T36" fmla="*/ 340 w 790"/>
                <a:gd name="T37" fmla="*/ 171 h 172"/>
                <a:gd name="T38" fmla="*/ 346 w 790"/>
                <a:gd name="T39" fmla="*/ 166 h 172"/>
                <a:gd name="T40" fmla="*/ 362 w 790"/>
                <a:gd name="T41" fmla="*/ 166 h 172"/>
                <a:gd name="T42" fmla="*/ 369 w 790"/>
                <a:gd name="T43" fmla="*/ 171 h 172"/>
                <a:gd name="T44" fmla="*/ 390 w 790"/>
                <a:gd name="T45" fmla="*/ 166 h 172"/>
                <a:gd name="T46" fmla="*/ 425 w 790"/>
                <a:gd name="T47" fmla="*/ 171 h 172"/>
                <a:gd name="T48" fmla="*/ 430 w 790"/>
                <a:gd name="T49" fmla="*/ 166 h 172"/>
                <a:gd name="T50" fmla="*/ 452 w 790"/>
                <a:gd name="T51" fmla="*/ 160 h 172"/>
                <a:gd name="T52" fmla="*/ 451 w 790"/>
                <a:gd name="T53" fmla="*/ 171 h 172"/>
                <a:gd name="T54" fmla="*/ 480 w 790"/>
                <a:gd name="T55" fmla="*/ 160 h 172"/>
                <a:gd name="T56" fmla="*/ 508 w 790"/>
                <a:gd name="T57" fmla="*/ 171 h 172"/>
                <a:gd name="T58" fmla="*/ 513 w 790"/>
                <a:gd name="T59" fmla="*/ 165 h 172"/>
                <a:gd name="T60" fmla="*/ 535 w 790"/>
                <a:gd name="T61" fmla="*/ 160 h 172"/>
                <a:gd name="T62" fmla="*/ 563 w 790"/>
                <a:gd name="T63" fmla="*/ 171 h 172"/>
                <a:gd name="T64" fmla="*/ 564 w 790"/>
                <a:gd name="T65" fmla="*/ 171 h 172"/>
                <a:gd name="T66" fmla="*/ 592 w 790"/>
                <a:gd name="T67" fmla="*/ 160 h 172"/>
                <a:gd name="T68" fmla="*/ 618 w 790"/>
                <a:gd name="T69" fmla="*/ 170 h 172"/>
                <a:gd name="T70" fmla="*/ 625 w 790"/>
                <a:gd name="T71" fmla="*/ 165 h 172"/>
                <a:gd name="T72" fmla="*/ 646 w 790"/>
                <a:gd name="T73" fmla="*/ 170 h 172"/>
                <a:gd name="T74" fmla="*/ 648 w 790"/>
                <a:gd name="T75" fmla="*/ 170 h 172"/>
                <a:gd name="T76" fmla="*/ 675 w 790"/>
                <a:gd name="T77" fmla="*/ 160 h 172"/>
                <a:gd name="T78" fmla="*/ 701 w 790"/>
                <a:gd name="T79" fmla="*/ 157 h 172"/>
                <a:gd name="T80" fmla="*/ 702 w 790"/>
                <a:gd name="T81" fmla="*/ 167 h 172"/>
                <a:gd name="T82" fmla="*/ 734 w 790"/>
                <a:gd name="T83" fmla="*/ 149 h 172"/>
                <a:gd name="T84" fmla="*/ 746 w 790"/>
                <a:gd name="T85" fmla="*/ 140 h 172"/>
                <a:gd name="T86" fmla="*/ 754 w 790"/>
                <a:gd name="T87" fmla="*/ 140 h 172"/>
                <a:gd name="T88" fmla="*/ 764 w 790"/>
                <a:gd name="T89" fmla="*/ 111 h 172"/>
                <a:gd name="T90" fmla="*/ 780 w 790"/>
                <a:gd name="T91" fmla="*/ 95 h 172"/>
                <a:gd name="T92" fmla="*/ 785 w 790"/>
                <a:gd name="T93" fmla="*/ 90 h 172"/>
                <a:gd name="T94" fmla="*/ 779 w 790"/>
                <a:gd name="T95" fmla="*/ 62 h 172"/>
                <a:gd name="T96" fmla="*/ 785 w 790"/>
                <a:gd name="T97" fmla="*/ 68 h 172"/>
                <a:gd name="T98" fmla="*/ 790 w 790"/>
                <a:gd name="T99" fmla="*/ 33 h 172"/>
                <a:gd name="T100" fmla="*/ 780 w 790"/>
                <a:gd name="T101"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0" h="172">
                  <a:moveTo>
                    <a:pt x="6" y="172"/>
                  </a:moveTo>
                  <a:cubicBezTo>
                    <a:pt x="5" y="172"/>
                    <a:pt x="5" y="172"/>
                    <a:pt x="5" y="172"/>
                  </a:cubicBezTo>
                  <a:cubicBezTo>
                    <a:pt x="2" y="172"/>
                    <a:pt x="0" y="169"/>
                    <a:pt x="0" y="166"/>
                  </a:cubicBezTo>
                  <a:cubicBezTo>
                    <a:pt x="0" y="163"/>
                    <a:pt x="2" y="161"/>
                    <a:pt x="5" y="161"/>
                  </a:cubicBezTo>
                  <a:cubicBezTo>
                    <a:pt x="6" y="161"/>
                    <a:pt x="6" y="161"/>
                    <a:pt x="6" y="161"/>
                  </a:cubicBezTo>
                  <a:cubicBezTo>
                    <a:pt x="9" y="161"/>
                    <a:pt x="12" y="163"/>
                    <a:pt x="12" y="166"/>
                  </a:cubicBezTo>
                  <a:cubicBezTo>
                    <a:pt x="12" y="169"/>
                    <a:pt x="9" y="172"/>
                    <a:pt x="6" y="172"/>
                  </a:cubicBezTo>
                  <a:close/>
                  <a:moveTo>
                    <a:pt x="33" y="172"/>
                  </a:moveTo>
                  <a:cubicBezTo>
                    <a:pt x="30" y="172"/>
                    <a:pt x="28" y="169"/>
                    <a:pt x="27" y="166"/>
                  </a:cubicBezTo>
                  <a:cubicBezTo>
                    <a:pt x="27" y="163"/>
                    <a:pt x="30" y="161"/>
                    <a:pt x="33" y="161"/>
                  </a:cubicBezTo>
                  <a:cubicBezTo>
                    <a:pt x="34" y="161"/>
                    <a:pt x="34" y="161"/>
                    <a:pt x="34" y="161"/>
                  </a:cubicBezTo>
                  <a:cubicBezTo>
                    <a:pt x="34" y="161"/>
                    <a:pt x="34" y="161"/>
                    <a:pt x="34" y="161"/>
                  </a:cubicBezTo>
                  <a:cubicBezTo>
                    <a:pt x="37" y="161"/>
                    <a:pt x="39" y="163"/>
                    <a:pt x="39" y="166"/>
                  </a:cubicBezTo>
                  <a:cubicBezTo>
                    <a:pt x="40" y="169"/>
                    <a:pt x="37" y="172"/>
                    <a:pt x="34" y="172"/>
                  </a:cubicBezTo>
                  <a:cubicBezTo>
                    <a:pt x="33" y="172"/>
                    <a:pt x="33" y="172"/>
                    <a:pt x="33" y="172"/>
                  </a:cubicBezTo>
                  <a:cubicBezTo>
                    <a:pt x="33" y="172"/>
                    <a:pt x="33" y="172"/>
                    <a:pt x="33" y="172"/>
                  </a:cubicBezTo>
                  <a:close/>
                  <a:moveTo>
                    <a:pt x="61" y="172"/>
                  </a:moveTo>
                  <a:cubicBezTo>
                    <a:pt x="58" y="172"/>
                    <a:pt x="55" y="169"/>
                    <a:pt x="55" y="166"/>
                  </a:cubicBezTo>
                  <a:cubicBezTo>
                    <a:pt x="55" y="163"/>
                    <a:pt x="58" y="161"/>
                    <a:pt x="61" y="161"/>
                  </a:cubicBezTo>
                  <a:cubicBezTo>
                    <a:pt x="62" y="161"/>
                    <a:pt x="62" y="161"/>
                    <a:pt x="62" y="161"/>
                  </a:cubicBezTo>
                  <a:cubicBezTo>
                    <a:pt x="62" y="161"/>
                    <a:pt x="62" y="161"/>
                    <a:pt x="62" y="161"/>
                  </a:cubicBezTo>
                  <a:cubicBezTo>
                    <a:pt x="65" y="161"/>
                    <a:pt x="67" y="163"/>
                    <a:pt x="67" y="166"/>
                  </a:cubicBezTo>
                  <a:cubicBezTo>
                    <a:pt x="67" y="169"/>
                    <a:pt x="65" y="172"/>
                    <a:pt x="62" y="172"/>
                  </a:cubicBezTo>
                  <a:cubicBezTo>
                    <a:pt x="61" y="172"/>
                    <a:pt x="61" y="172"/>
                    <a:pt x="61" y="172"/>
                  </a:cubicBezTo>
                  <a:cubicBezTo>
                    <a:pt x="61" y="172"/>
                    <a:pt x="61" y="172"/>
                    <a:pt x="61" y="172"/>
                  </a:cubicBezTo>
                  <a:close/>
                  <a:moveTo>
                    <a:pt x="89" y="172"/>
                  </a:moveTo>
                  <a:cubicBezTo>
                    <a:pt x="86" y="172"/>
                    <a:pt x="83" y="169"/>
                    <a:pt x="83" y="166"/>
                  </a:cubicBezTo>
                  <a:cubicBezTo>
                    <a:pt x="83" y="163"/>
                    <a:pt x="86" y="161"/>
                    <a:pt x="89" y="161"/>
                  </a:cubicBezTo>
                  <a:cubicBezTo>
                    <a:pt x="90" y="161"/>
                    <a:pt x="90" y="161"/>
                    <a:pt x="90" y="161"/>
                  </a:cubicBezTo>
                  <a:cubicBezTo>
                    <a:pt x="90" y="161"/>
                    <a:pt x="90" y="161"/>
                    <a:pt x="90" y="161"/>
                  </a:cubicBezTo>
                  <a:cubicBezTo>
                    <a:pt x="93" y="161"/>
                    <a:pt x="95" y="163"/>
                    <a:pt x="95" y="166"/>
                  </a:cubicBezTo>
                  <a:cubicBezTo>
                    <a:pt x="95" y="169"/>
                    <a:pt x="93" y="172"/>
                    <a:pt x="90" y="172"/>
                  </a:cubicBezTo>
                  <a:cubicBezTo>
                    <a:pt x="89" y="172"/>
                    <a:pt x="89" y="172"/>
                    <a:pt x="89" y="172"/>
                  </a:cubicBezTo>
                  <a:close/>
                  <a:moveTo>
                    <a:pt x="118" y="172"/>
                  </a:moveTo>
                  <a:cubicBezTo>
                    <a:pt x="116" y="172"/>
                    <a:pt x="116" y="172"/>
                    <a:pt x="116" y="172"/>
                  </a:cubicBezTo>
                  <a:cubicBezTo>
                    <a:pt x="114" y="172"/>
                    <a:pt x="111" y="169"/>
                    <a:pt x="111" y="166"/>
                  </a:cubicBezTo>
                  <a:cubicBezTo>
                    <a:pt x="111" y="163"/>
                    <a:pt x="114" y="161"/>
                    <a:pt x="116" y="161"/>
                  </a:cubicBezTo>
                  <a:cubicBezTo>
                    <a:pt x="118" y="161"/>
                    <a:pt x="118" y="161"/>
                    <a:pt x="118" y="161"/>
                  </a:cubicBezTo>
                  <a:cubicBezTo>
                    <a:pt x="121" y="161"/>
                    <a:pt x="123" y="163"/>
                    <a:pt x="123" y="166"/>
                  </a:cubicBezTo>
                  <a:cubicBezTo>
                    <a:pt x="123" y="169"/>
                    <a:pt x="121" y="172"/>
                    <a:pt x="118" y="172"/>
                  </a:cubicBezTo>
                  <a:close/>
                  <a:moveTo>
                    <a:pt x="146" y="171"/>
                  </a:moveTo>
                  <a:cubicBezTo>
                    <a:pt x="144" y="171"/>
                    <a:pt x="144" y="171"/>
                    <a:pt x="144" y="171"/>
                  </a:cubicBezTo>
                  <a:cubicBezTo>
                    <a:pt x="141" y="171"/>
                    <a:pt x="139" y="169"/>
                    <a:pt x="139" y="166"/>
                  </a:cubicBezTo>
                  <a:cubicBezTo>
                    <a:pt x="139" y="163"/>
                    <a:pt x="141" y="161"/>
                    <a:pt x="144" y="161"/>
                  </a:cubicBezTo>
                  <a:cubicBezTo>
                    <a:pt x="146" y="161"/>
                    <a:pt x="146" y="161"/>
                    <a:pt x="146" y="161"/>
                  </a:cubicBezTo>
                  <a:cubicBezTo>
                    <a:pt x="149" y="161"/>
                    <a:pt x="151" y="163"/>
                    <a:pt x="151" y="166"/>
                  </a:cubicBezTo>
                  <a:cubicBezTo>
                    <a:pt x="151" y="169"/>
                    <a:pt x="149" y="171"/>
                    <a:pt x="146" y="171"/>
                  </a:cubicBezTo>
                  <a:close/>
                  <a:moveTo>
                    <a:pt x="172" y="171"/>
                  </a:moveTo>
                  <a:cubicBezTo>
                    <a:pt x="169" y="171"/>
                    <a:pt x="167" y="169"/>
                    <a:pt x="167" y="166"/>
                  </a:cubicBezTo>
                  <a:cubicBezTo>
                    <a:pt x="167" y="163"/>
                    <a:pt x="169" y="161"/>
                    <a:pt x="172" y="161"/>
                  </a:cubicBezTo>
                  <a:cubicBezTo>
                    <a:pt x="174" y="161"/>
                    <a:pt x="174" y="161"/>
                    <a:pt x="174" y="161"/>
                  </a:cubicBezTo>
                  <a:cubicBezTo>
                    <a:pt x="174" y="161"/>
                    <a:pt x="174" y="161"/>
                    <a:pt x="174" y="161"/>
                  </a:cubicBezTo>
                  <a:cubicBezTo>
                    <a:pt x="177" y="161"/>
                    <a:pt x="179" y="163"/>
                    <a:pt x="179" y="166"/>
                  </a:cubicBezTo>
                  <a:cubicBezTo>
                    <a:pt x="179" y="169"/>
                    <a:pt x="177" y="171"/>
                    <a:pt x="174" y="171"/>
                  </a:cubicBezTo>
                  <a:cubicBezTo>
                    <a:pt x="172" y="171"/>
                    <a:pt x="172" y="171"/>
                    <a:pt x="172" y="171"/>
                  </a:cubicBezTo>
                  <a:close/>
                  <a:moveTo>
                    <a:pt x="200" y="171"/>
                  </a:moveTo>
                  <a:cubicBezTo>
                    <a:pt x="197" y="171"/>
                    <a:pt x="195" y="169"/>
                    <a:pt x="195" y="166"/>
                  </a:cubicBezTo>
                  <a:cubicBezTo>
                    <a:pt x="195" y="163"/>
                    <a:pt x="197" y="161"/>
                    <a:pt x="200" y="161"/>
                  </a:cubicBezTo>
                  <a:cubicBezTo>
                    <a:pt x="201" y="161"/>
                    <a:pt x="201" y="161"/>
                    <a:pt x="201" y="161"/>
                  </a:cubicBezTo>
                  <a:cubicBezTo>
                    <a:pt x="201" y="161"/>
                    <a:pt x="201" y="161"/>
                    <a:pt x="201" y="161"/>
                  </a:cubicBezTo>
                  <a:cubicBezTo>
                    <a:pt x="204" y="161"/>
                    <a:pt x="207" y="163"/>
                    <a:pt x="207" y="166"/>
                  </a:cubicBezTo>
                  <a:cubicBezTo>
                    <a:pt x="207" y="169"/>
                    <a:pt x="204" y="171"/>
                    <a:pt x="201" y="171"/>
                  </a:cubicBezTo>
                  <a:cubicBezTo>
                    <a:pt x="200" y="171"/>
                    <a:pt x="200" y="171"/>
                    <a:pt x="200" y="171"/>
                  </a:cubicBezTo>
                  <a:close/>
                  <a:moveTo>
                    <a:pt x="228" y="171"/>
                  </a:moveTo>
                  <a:cubicBezTo>
                    <a:pt x="225" y="171"/>
                    <a:pt x="223" y="169"/>
                    <a:pt x="223" y="166"/>
                  </a:cubicBezTo>
                  <a:cubicBezTo>
                    <a:pt x="223" y="163"/>
                    <a:pt x="225" y="161"/>
                    <a:pt x="228" y="161"/>
                  </a:cubicBezTo>
                  <a:cubicBezTo>
                    <a:pt x="229" y="161"/>
                    <a:pt x="229" y="161"/>
                    <a:pt x="229" y="161"/>
                  </a:cubicBezTo>
                  <a:cubicBezTo>
                    <a:pt x="229" y="161"/>
                    <a:pt x="229" y="161"/>
                    <a:pt x="229" y="161"/>
                  </a:cubicBezTo>
                  <a:cubicBezTo>
                    <a:pt x="232" y="161"/>
                    <a:pt x="235" y="163"/>
                    <a:pt x="235" y="166"/>
                  </a:cubicBezTo>
                  <a:cubicBezTo>
                    <a:pt x="235" y="169"/>
                    <a:pt x="232" y="171"/>
                    <a:pt x="229" y="171"/>
                  </a:cubicBezTo>
                  <a:cubicBezTo>
                    <a:pt x="228" y="171"/>
                    <a:pt x="228" y="171"/>
                    <a:pt x="228" y="171"/>
                  </a:cubicBezTo>
                  <a:close/>
                  <a:moveTo>
                    <a:pt x="257" y="171"/>
                  </a:moveTo>
                  <a:cubicBezTo>
                    <a:pt x="256" y="171"/>
                    <a:pt x="256" y="171"/>
                    <a:pt x="256" y="171"/>
                  </a:cubicBezTo>
                  <a:cubicBezTo>
                    <a:pt x="253" y="171"/>
                    <a:pt x="251" y="169"/>
                    <a:pt x="251" y="166"/>
                  </a:cubicBezTo>
                  <a:cubicBezTo>
                    <a:pt x="251" y="163"/>
                    <a:pt x="253" y="161"/>
                    <a:pt x="256" y="161"/>
                  </a:cubicBezTo>
                  <a:cubicBezTo>
                    <a:pt x="257" y="161"/>
                    <a:pt x="257" y="161"/>
                    <a:pt x="257" y="161"/>
                  </a:cubicBezTo>
                  <a:cubicBezTo>
                    <a:pt x="260" y="161"/>
                    <a:pt x="263" y="163"/>
                    <a:pt x="263" y="166"/>
                  </a:cubicBezTo>
                  <a:cubicBezTo>
                    <a:pt x="263" y="169"/>
                    <a:pt x="260" y="171"/>
                    <a:pt x="257" y="171"/>
                  </a:cubicBezTo>
                  <a:close/>
                  <a:moveTo>
                    <a:pt x="285" y="171"/>
                  </a:moveTo>
                  <a:cubicBezTo>
                    <a:pt x="284" y="171"/>
                    <a:pt x="284" y="171"/>
                    <a:pt x="284" y="171"/>
                  </a:cubicBezTo>
                  <a:cubicBezTo>
                    <a:pt x="281" y="171"/>
                    <a:pt x="278" y="169"/>
                    <a:pt x="278" y="166"/>
                  </a:cubicBezTo>
                  <a:cubicBezTo>
                    <a:pt x="278" y="163"/>
                    <a:pt x="281" y="160"/>
                    <a:pt x="284" y="160"/>
                  </a:cubicBezTo>
                  <a:cubicBezTo>
                    <a:pt x="285" y="160"/>
                    <a:pt x="285" y="160"/>
                    <a:pt x="285" y="160"/>
                  </a:cubicBezTo>
                  <a:cubicBezTo>
                    <a:pt x="288" y="160"/>
                    <a:pt x="290" y="163"/>
                    <a:pt x="290" y="166"/>
                  </a:cubicBezTo>
                  <a:cubicBezTo>
                    <a:pt x="290" y="169"/>
                    <a:pt x="288" y="171"/>
                    <a:pt x="285" y="171"/>
                  </a:cubicBezTo>
                  <a:close/>
                  <a:moveTo>
                    <a:pt x="312" y="171"/>
                  </a:moveTo>
                  <a:cubicBezTo>
                    <a:pt x="309" y="171"/>
                    <a:pt x="306" y="169"/>
                    <a:pt x="306" y="166"/>
                  </a:cubicBezTo>
                  <a:cubicBezTo>
                    <a:pt x="306" y="163"/>
                    <a:pt x="309" y="160"/>
                    <a:pt x="312" y="160"/>
                  </a:cubicBezTo>
                  <a:cubicBezTo>
                    <a:pt x="313" y="160"/>
                    <a:pt x="313" y="160"/>
                    <a:pt x="313" y="160"/>
                  </a:cubicBezTo>
                  <a:cubicBezTo>
                    <a:pt x="313" y="160"/>
                    <a:pt x="313" y="160"/>
                    <a:pt x="313" y="160"/>
                  </a:cubicBezTo>
                  <a:cubicBezTo>
                    <a:pt x="316" y="160"/>
                    <a:pt x="318" y="163"/>
                    <a:pt x="318" y="166"/>
                  </a:cubicBezTo>
                  <a:cubicBezTo>
                    <a:pt x="318" y="169"/>
                    <a:pt x="316" y="171"/>
                    <a:pt x="313" y="171"/>
                  </a:cubicBezTo>
                  <a:cubicBezTo>
                    <a:pt x="312" y="171"/>
                    <a:pt x="312" y="171"/>
                    <a:pt x="312" y="171"/>
                  </a:cubicBezTo>
                  <a:cubicBezTo>
                    <a:pt x="312" y="171"/>
                    <a:pt x="312" y="171"/>
                    <a:pt x="312" y="171"/>
                  </a:cubicBezTo>
                  <a:close/>
                  <a:moveTo>
                    <a:pt x="340" y="171"/>
                  </a:moveTo>
                  <a:cubicBezTo>
                    <a:pt x="337" y="171"/>
                    <a:pt x="334" y="169"/>
                    <a:pt x="334" y="166"/>
                  </a:cubicBezTo>
                  <a:cubicBezTo>
                    <a:pt x="334" y="163"/>
                    <a:pt x="337" y="160"/>
                    <a:pt x="340" y="160"/>
                  </a:cubicBezTo>
                  <a:cubicBezTo>
                    <a:pt x="341" y="160"/>
                    <a:pt x="341" y="160"/>
                    <a:pt x="341" y="160"/>
                  </a:cubicBezTo>
                  <a:cubicBezTo>
                    <a:pt x="341" y="160"/>
                    <a:pt x="341" y="160"/>
                    <a:pt x="341" y="160"/>
                  </a:cubicBezTo>
                  <a:cubicBezTo>
                    <a:pt x="344" y="160"/>
                    <a:pt x="346" y="163"/>
                    <a:pt x="346" y="166"/>
                  </a:cubicBezTo>
                  <a:cubicBezTo>
                    <a:pt x="346" y="169"/>
                    <a:pt x="344" y="171"/>
                    <a:pt x="341" y="171"/>
                  </a:cubicBezTo>
                  <a:cubicBezTo>
                    <a:pt x="340" y="171"/>
                    <a:pt x="340" y="171"/>
                    <a:pt x="340" y="171"/>
                  </a:cubicBezTo>
                  <a:cubicBezTo>
                    <a:pt x="340" y="171"/>
                    <a:pt x="340" y="171"/>
                    <a:pt x="340" y="171"/>
                  </a:cubicBezTo>
                  <a:close/>
                  <a:moveTo>
                    <a:pt x="367" y="171"/>
                  </a:moveTo>
                  <a:cubicBezTo>
                    <a:pt x="364" y="171"/>
                    <a:pt x="362" y="169"/>
                    <a:pt x="362" y="166"/>
                  </a:cubicBezTo>
                  <a:cubicBezTo>
                    <a:pt x="362" y="163"/>
                    <a:pt x="364" y="160"/>
                    <a:pt x="367" y="160"/>
                  </a:cubicBezTo>
                  <a:cubicBezTo>
                    <a:pt x="369" y="160"/>
                    <a:pt x="369" y="160"/>
                    <a:pt x="369" y="160"/>
                  </a:cubicBezTo>
                  <a:cubicBezTo>
                    <a:pt x="369" y="160"/>
                    <a:pt x="369" y="160"/>
                    <a:pt x="369" y="160"/>
                  </a:cubicBezTo>
                  <a:cubicBezTo>
                    <a:pt x="372" y="160"/>
                    <a:pt x="374" y="163"/>
                    <a:pt x="374" y="166"/>
                  </a:cubicBezTo>
                  <a:cubicBezTo>
                    <a:pt x="374" y="169"/>
                    <a:pt x="372" y="171"/>
                    <a:pt x="369" y="171"/>
                  </a:cubicBezTo>
                  <a:cubicBezTo>
                    <a:pt x="367" y="171"/>
                    <a:pt x="367" y="171"/>
                    <a:pt x="367" y="171"/>
                  </a:cubicBezTo>
                  <a:cubicBezTo>
                    <a:pt x="367" y="171"/>
                    <a:pt x="367" y="171"/>
                    <a:pt x="367" y="171"/>
                  </a:cubicBezTo>
                  <a:close/>
                  <a:moveTo>
                    <a:pt x="397" y="171"/>
                  </a:moveTo>
                  <a:cubicBezTo>
                    <a:pt x="395" y="171"/>
                    <a:pt x="395" y="171"/>
                    <a:pt x="395" y="171"/>
                  </a:cubicBezTo>
                  <a:cubicBezTo>
                    <a:pt x="392" y="171"/>
                    <a:pt x="390" y="169"/>
                    <a:pt x="390" y="166"/>
                  </a:cubicBezTo>
                  <a:cubicBezTo>
                    <a:pt x="390" y="163"/>
                    <a:pt x="392" y="160"/>
                    <a:pt x="395" y="160"/>
                  </a:cubicBezTo>
                  <a:cubicBezTo>
                    <a:pt x="397" y="160"/>
                    <a:pt x="397" y="160"/>
                    <a:pt x="397" y="160"/>
                  </a:cubicBezTo>
                  <a:cubicBezTo>
                    <a:pt x="400" y="160"/>
                    <a:pt x="402" y="163"/>
                    <a:pt x="402" y="166"/>
                  </a:cubicBezTo>
                  <a:cubicBezTo>
                    <a:pt x="402" y="169"/>
                    <a:pt x="400" y="171"/>
                    <a:pt x="397" y="171"/>
                  </a:cubicBezTo>
                  <a:close/>
                  <a:moveTo>
                    <a:pt x="425" y="171"/>
                  </a:moveTo>
                  <a:cubicBezTo>
                    <a:pt x="423" y="171"/>
                    <a:pt x="423" y="171"/>
                    <a:pt x="423" y="171"/>
                  </a:cubicBezTo>
                  <a:cubicBezTo>
                    <a:pt x="420" y="171"/>
                    <a:pt x="418" y="168"/>
                    <a:pt x="418" y="166"/>
                  </a:cubicBezTo>
                  <a:cubicBezTo>
                    <a:pt x="418" y="163"/>
                    <a:pt x="420" y="160"/>
                    <a:pt x="423" y="160"/>
                  </a:cubicBezTo>
                  <a:cubicBezTo>
                    <a:pt x="425" y="160"/>
                    <a:pt x="425" y="160"/>
                    <a:pt x="425" y="160"/>
                  </a:cubicBezTo>
                  <a:cubicBezTo>
                    <a:pt x="427" y="160"/>
                    <a:pt x="430" y="163"/>
                    <a:pt x="430" y="166"/>
                  </a:cubicBezTo>
                  <a:cubicBezTo>
                    <a:pt x="430" y="168"/>
                    <a:pt x="427" y="171"/>
                    <a:pt x="425" y="171"/>
                  </a:cubicBezTo>
                  <a:close/>
                  <a:moveTo>
                    <a:pt x="451" y="171"/>
                  </a:moveTo>
                  <a:cubicBezTo>
                    <a:pt x="448" y="171"/>
                    <a:pt x="446" y="168"/>
                    <a:pt x="446" y="165"/>
                  </a:cubicBezTo>
                  <a:cubicBezTo>
                    <a:pt x="446" y="163"/>
                    <a:pt x="448" y="160"/>
                    <a:pt x="451" y="160"/>
                  </a:cubicBezTo>
                  <a:cubicBezTo>
                    <a:pt x="452" y="160"/>
                    <a:pt x="452" y="160"/>
                    <a:pt x="452" y="160"/>
                  </a:cubicBezTo>
                  <a:cubicBezTo>
                    <a:pt x="452" y="160"/>
                    <a:pt x="452" y="160"/>
                    <a:pt x="452" y="160"/>
                  </a:cubicBezTo>
                  <a:cubicBezTo>
                    <a:pt x="455" y="160"/>
                    <a:pt x="458" y="162"/>
                    <a:pt x="458" y="165"/>
                  </a:cubicBezTo>
                  <a:cubicBezTo>
                    <a:pt x="458" y="168"/>
                    <a:pt x="455" y="171"/>
                    <a:pt x="452" y="171"/>
                  </a:cubicBezTo>
                  <a:cubicBezTo>
                    <a:pt x="451" y="171"/>
                    <a:pt x="451" y="171"/>
                    <a:pt x="451" y="171"/>
                  </a:cubicBezTo>
                  <a:cubicBezTo>
                    <a:pt x="451" y="171"/>
                    <a:pt x="451" y="171"/>
                    <a:pt x="451" y="171"/>
                  </a:cubicBezTo>
                  <a:close/>
                  <a:moveTo>
                    <a:pt x="479" y="171"/>
                  </a:moveTo>
                  <a:cubicBezTo>
                    <a:pt x="476" y="171"/>
                    <a:pt x="474" y="168"/>
                    <a:pt x="474" y="165"/>
                  </a:cubicBezTo>
                  <a:cubicBezTo>
                    <a:pt x="474" y="162"/>
                    <a:pt x="476" y="160"/>
                    <a:pt x="479" y="160"/>
                  </a:cubicBezTo>
                  <a:cubicBezTo>
                    <a:pt x="480" y="160"/>
                    <a:pt x="480" y="160"/>
                    <a:pt x="480" y="160"/>
                  </a:cubicBezTo>
                  <a:cubicBezTo>
                    <a:pt x="480" y="160"/>
                    <a:pt x="480" y="160"/>
                    <a:pt x="480" y="160"/>
                  </a:cubicBezTo>
                  <a:cubicBezTo>
                    <a:pt x="483" y="160"/>
                    <a:pt x="486" y="162"/>
                    <a:pt x="486" y="165"/>
                  </a:cubicBezTo>
                  <a:cubicBezTo>
                    <a:pt x="486" y="168"/>
                    <a:pt x="483" y="171"/>
                    <a:pt x="480" y="171"/>
                  </a:cubicBezTo>
                  <a:cubicBezTo>
                    <a:pt x="479" y="171"/>
                    <a:pt x="479" y="171"/>
                    <a:pt x="479" y="171"/>
                  </a:cubicBezTo>
                  <a:cubicBezTo>
                    <a:pt x="479" y="171"/>
                    <a:pt x="479" y="171"/>
                    <a:pt x="479" y="171"/>
                  </a:cubicBezTo>
                  <a:close/>
                  <a:moveTo>
                    <a:pt x="508" y="171"/>
                  </a:moveTo>
                  <a:cubicBezTo>
                    <a:pt x="507" y="171"/>
                    <a:pt x="507" y="171"/>
                    <a:pt x="507" y="171"/>
                  </a:cubicBezTo>
                  <a:cubicBezTo>
                    <a:pt x="504" y="171"/>
                    <a:pt x="501" y="168"/>
                    <a:pt x="501" y="165"/>
                  </a:cubicBezTo>
                  <a:cubicBezTo>
                    <a:pt x="501" y="162"/>
                    <a:pt x="504" y="160"/>
                    <a:pt x="507" y="160"/>
                  </a:cubicBezTo>
                  <a:cubicBezTo>
                    <a:pt x="508" y="160"/>
                    <a:pt x="508" y="160"/>
                    <a:pt x="508" y="160"/>
                  </a:cubicBezTo>
                  <a:cubicBezTo>
                    <a:pt x="511" y="160"/>
                    <a:pt x="513" y="162"/>
                    <a:pt x="513" y="165"/>
                  </a:cubicBezTo>
                  <a:cubicBezTo>
                    <a:pt x="513" y="168"/>
                    <a:pt x="511" y="171"/>
                    <a:pt x="508" y="171"/>
                  </a:cubicBezTo>
                  <a:close/>
                  <a:moveTo>
                    <a:pt x="536" y="171"/>
                  </a:moveTo>
                  <a:cubicBezTo>
                    <a:pt x="535" y="171"/>
                    <a:pt x="535" y="171"/>
                    <a:pt x="535" y="171"/>
                  </a:cubicBezTo>
                  <a:cubicBezTo>
                    <a:pt x="532" y="171"/>
                    <a:pt x="529" y="168"/>
                    <a:pt x="529" y="165"/>
                  </a:cubicBezTo>
                  <a:cubicBezTo>
                    <a:pt x="529" y="162"/>
                    <a:pt x="532" y="160"/>
                    <a:pt x="535" y="160"/>
                  </a:cubicBezTo>
                  <a:cubicBezTo>
                    <a:pt x="536" y="160"/>
                    <a:pt x="536" y="160"/>
                    <a:pt x="536" y="160"/>
                  </a:cubicBezTo>
                  <a:cubicBezTo>
                    <a:pt x="539" y="160"/>
                    <a:pt x="541" y="162"/>
                    <a:pt x="541" y="165"/>
                  </a:cubicBezTo>
                  <a:cubicBezTo>
                    <a:pt x="541" y="168"/>
                    <a:pt x="539" y="171"/>
                    <a:pt x="536" y="171"/>
                  </a:cubicBezTo>
                  <a:close/>
                  <a:moveTo>
                    <a:pt x="564" y="171"/>
                  </a:moveTo>
                  <a:cubicBezTo>
                    <a:pt x="563" y="171"/>
                    <a:pt x="563" y="171"/>
                    <a:pt x="563" y="171"/>
                  </a:cubicBezTo>
                  <a:cubicBezTo>
                    <a:pt x="560" y="171"/>
                    <a:pt x="557" y="168"/>
                    <a:pt x="557" y="165"/>
                  </a:cubicBezTo>
                  <a:cubicBezTo>
                    <a:pt x="557" y="162"/>
                    <a:pt x="560" y="160"/>
                    <a:pt x="563" y="160"/>
                  </a:cubicBezTo>
                  <a:cubicBezTo>
                    <a:pt x="564" y="160"/>
                    <a:pt x="564" y="160"/>
                    <a:pt x="564" y="160"/>
                  </a:cubicBezTo>
                  <a:cubicBezTo>
                    <a:pt x="567" y="160"/>
                    <a:pt x="569" y="162"/>
                    <a:pt x="569" y="165"/>
                  </a:cubicBezTo>
                  <a:cubicBezTo>
                    <a:pt x="569" y="168"/>
                    <a:pt x="567" y="171"/>
                    <a:pt x="564" y="171"/>
                  </a:cubicBezTo>
                  <a:close/>
                  <a:moveTo>
                    <a:pt x="590" y="170"/>
                  </a:moveTo>
                  <a:cubicBezTo>
                    <a:pt x="588" y="170"/>
                    <a:pt x="585" y="168"/>
                    <a:pt x="585" y="165"/>
                  </a:cubicBezTo>
                  <a:cubicBezTo>
                    <a:pt x="585" y="162"/>
                    <a:pt x="587" y="160"/>
                    <a:pt x="590" y="160"/>
                  </a:cubicBezTo>
                  <a:cubicBezTo>
                    <a:pt x="592" y="160"/>
                    <a:pt x="592" y="160"/>
                    <a:pt x="592" y="160"/>
                  </a:cubicBezTo>
                  <a:cubicBezTo>
                    <a:pt x="592" y="160"/>
                    <a:pt x="592" y="160"/>
                    <a:pt x="592" y="160"/>
                  </a:cubicBezTo>
                  <a:cubicBezTo>
                    <a:pt x="595" y="160"/>
                    <a:pt x="597" y="162"/>
                    <a:pt x="597" y="165"/>
                  </a:cubicBezTo>
                  <a:cubicBezTo>
                    <a:pt x="597" y="168"/>
                    <a:pt x="595" y="170"/>
                    <a:pt x="592" y="170"/>
                  </a:cubicBezTo>
                  <a:cubicBezTo>
                    <a:pt x="590" y="170"/>
                    <a:pt x="590" y="170"/>
                    <a:pt x="590" y="170"/>
                  </a:cubicBezTo>
                  <a:cubicBezTo>
                    <a:pt x="590" y="170"/>
                    <a:pt x="590" y="170"/>
                    <a:pt x="590" y="170"/>
                  </a:cubicBezTo>
                  <a:close/>
                  <a:moveTo>
                    <a:pt x="618" y="170"/>
                  </a:moveTo>
                  <a:cubicBezTo>
                    <a:pt x="615" y="170"/>
                    <a:pt x="613" y="168"/>
                    <a:pt x="613" y="165"/>
                  </a:cubicBezTo>
                  <a:cubicBezTo>
                    <a:pt x="613" y="162"/>
                    <a:pt x="615" y="160"/>
                    <a:pt x="618" y="160"/>
                  </a:cubicBezTo>
                  <a:cubicBezTo>
                    <a:pt x="620" y="160"/>
                    <a:pt x="620" y="160"/>
                    <a:pt x="620" y="160"/>
                  </a:cubicBezTo>
                  <a:cubicBezTo>
                    <a:pt x="620" y="160"/>
                    <a:pt x="620" y="160"/>
                    <a:pt x="620" y="160"/>
                  </a:cubicBezTo>
                  <a:cubicBezTo>
                    <a:pt x="623" y="160"/>
                    <a:pt x="625" y="162"/>
                    <a:pt x="625" y="165"/>
                  </a:cubicBezTo>
                  <a:cubicBezTo>
                    <a:pt x="625" y="168"/>
                    <a:pt x="623" y="170"/>
                    <a:pt x="620" y="170"/>
                  </a:cubicBezTo>
                  <a:cubicBezTo>
                    <a:pt x="618" y="170"/>
                    <a:pt x="618" y="170"/>
                    <a:pt x="618" y="170"/>
                  </a:cubicBezTo>
                  <a:cubicBezTo>
                    <a:pt x="618" y="170"/>
                    <a:pt x="618" y="170"/>
                    <a:pt x="618" y="170"/>
                  </a:cubicBezTo>
                  <a:close/>
                  <a:moveTo>
                    <a:pt x="648" y="170"/>
                  </a:moveTo>
                  <a:cubicBezTo>
                    <a:pt x="646" y="170"/>
                    <a:pt x="646" y="170"/>
                    <a:pt x="646" y="170"/>
                  </a:cubicBezTo>
                  <a:cubicBezTo>
                    <a:pt x="643" y="170"/>
                    <a:pt x="641" y="168"/>
                    <a:pt x="641" y="165"/>
                  </a:cubicBezTo>
                  <a:cubicBezTo>
                    <a:pt x="641" y="162"/>
                    <a:pt x="643" y="160"/>
                    <a:pt x="646" y="160"/>
                  </a:cubicBezTo>
                  <a:cubicBezTo>
                    <a:pt x="648" y="160"/>
                    <a:pt x="648" y="160"/>
                    <a:pt x="648" y="160"/>
                  </a:cubicBezTo>
                  <a:cubicBezTo>
                    <a:pt x="651" y="160"/>
                    <a:pt x="653" y="162"/>
                    <a:pt x="653" y="165"/>
                  </a:cubicBezTo>
                  <a:cubicBezTo>
                    <a:pt x="653" y="168"/>
                    <a:pt x="651" y="170"/>
                    <a:pt x="648" y="170"/>
                  </a:cubicBezTo>
                  <a:close/>
                  <a:moveTo>
                    <a:pt x="675" y="170"/>
                  </a:moveTo>
                  <a:cubicBezTo>
                    <a:pt x="674" y="170"/>
                    <a:pt x="674" y="170"/>
                    <a:pt x="674" y="170"/>
                  </a:cubicBezTo>
                  <a:cubicBezTo>
                    <a:pt x="671" y="170"/>
                    <a:pt x="669" y="168"/>
                    <a:pt x="669" y="165"/>
                  </a:cubicBezTo>
                  <a:cubicBezTo>
                    <a:pt x="669" y="162"/>
                    <a:pt x="671" y="160"/>
                    <a:pt x="674" y="160"/>
                  </a:cubicBezTo>
                  <a:cubicBezTo>
                    <a:pt x="675" y="160"/>
                    <a:pt x="675" y="160"/>
                    <a:pt x="675" y="160"/>
                  </a:cubicBezTo>
                  <a:cubicBezTo>
                    <a:pt x="678" y="160"/>
                    <a:pt x="681" y="162"/>
                    <a:pt x="681" y="165"/>
                  </a:cubicBezTo>
                  <a:cubicBezTo>
                    <a:pt x="681" y="168"/>
                    <a:pt x="678" y="170"/>
                    <a:pt x="675" y="170"/>
                  </a:cubicBezTo>
                  <a:close/>
                  <a:moveTo>
                    <a:pt x="702" y="167"/>
                  </a:moveTo>
                  <a:cubicBezTo>
                    <a:pt x="699" y="167"/>
                    <a:pt x="697" y="166"/>
                    <a:pt x="697" y="163"/>
                  </a:cubicBezTo>
                  <a:cubicBezTo>
                    <a:pt x="696" y="160"/>
                    <a:pt x="698" y="158"/>
                    <a:pt x="701" y="157"/>
                  </a:cubicBezTo>
                  <a:cubicBezTo>
                    <a:pt x="702" y="157"/>
                    <a:pt x="702" y="157"/>
                    <a:pt x="702" y="157"/>
                  </a:cubicBezTo>
                  <a:cubicBezTo>
                    <a:pt x="705" y="156"/>
                    <a:pt x="708" y="158"/>
                    <a:pt x="708" y="161"/>
                  </a:cubicBezTo>
                  <a:cubicBezTo>
                    <a:pt x="709" y="163"/>
                    <a:pt x="707" y="166"/>
                    <a:pt x="704" y="167"/>
                  </a:cubicBezTo>
                  <a:cubicBezTo>
                    <a:pt x="703" y="167"/>
                    <a:pt x="703" y="167"/>
                    <a:pt x="703" y="167"/>
                  </a:cubicBezTo>
                  <a:cubicBezTo>
                    <a:pt x="703" y="167"/>
                    <a:pt x="702" y="167"/>
                    <a:pt x="702" y="167"/>
                  </a:cubicBezTo>
                  <a:close/>
                  <a:moveTo>
                    <a:pt x="728" y="158"/>
                  </a:moveTo>
                  <a:cubicBezTo>
                    <a:pt x="726" y="158"/>
                    <a:pt x="724" y="157"/>
                    <a:pt x="723" y="155"/>
                  </a:cubicBezTo>
                  <a:cubicBezTo>
                    <a:pt x="722" y="152"/>
                    <a:pt x="723" y="149"/>
                    <a:pt x="725" y="148"/>
                  </a:cubicBezTo>
                  <a:cubicBezTo>
                    <a:pt x="726" y="147"/>
                    <a:pt x="726" y="147"/>
                    <a:pt x="726" y="147"/>
                  </a:cubicBezTo>
                  <a:cubicBezTo>
                    <a:pt x="729" y="146"/>
                    <a:pt x="732" y="146"/>
                    <a:pt x="734" y="149"/>
                  </a:cubicBezTo>
                  <a:cubicBezTo>
                    <a:pt x="735" y="152"/>
                    <a:pt x="734" y="155"/>
                    <a:pt x="732" y="156"/>
                  </a:cubicBezTo>
                  <a:cubicBezTo>
                    <a:pt x="730" y="157"/>
                    <a:pt x="730" y="157"/>
                    <a:pt x="730" y="157"/>
                  </a:cubicBezTo>
                  <a:cubicBezTo>
                    <a:pt x="729" y="157"/>
                    <a:pt x="729" y="158"/>
                    <a:pt x="728" y="158"/>
                  </a:cubicBezTo>
                  <a:close/>
                  <a:moveTo>
                    <a:pt x="750" y="141"/>
                  </a:moveTo>
                  <a:cubicBezTo>
                    <a:pt x="749" y="141"/>
                    <a:pt x="748" y="141"/>
                    <a:pt x="746" y="140"/>
                  </a:cubicBezTo>
                  <a:cubicBezTo>
                    <a:pt x="744" y="138"/>
                    <a:pt x="745" y="134"/>
                    <a:pt x="747" y="132"/>
                  </a:cubicBezTo>
                  <a:cubicBezTo>
                    <a:pt x="748" y="131"/>
                    <a:pt x="748" y="131"/>
                    <a:pt x="748" y="131"/>
                  </a:cubicBezTo>
                  <a:cubicBezTo>
                    <a:pt x="750" y="129"/>
                    <a:pt x="753" y="129"/>
                    <a:pt x="755" y="132"/>
                  </a:cubicBezTo>
                  <a:cubicBezTo>
                    <a:pt x="757" y="134"/>
                    <a:pt x="757" y="137"/>
                    <a:pt x="755" y="139"/>
                  </a:cubicBezTo>
                  <a:cubicBezTo>
                    <a:pt x="754" y="140"/>
                    <a:pt x="754" y="140"/>
                    <a:pt x="754" y="140"/>
                  </a:cubicBezTo>
                  <a:cubicBezTo>
                    <a:pt x="753" y="141"/>
                    <a:pt x="752" y="141"/>
                    <a:pt x="750" y="141"/>
                  </a:cubicBezTo>
                  <a:close/>
                  <a:moveTo>
                    <a:pt x="768" y="120"/>
                  </a:moveTo>
                  <a:cubicBezTo>
                    <a:pt x="767" y="120"/>
                    <a:pt x="766" y="120"/>
                    <a:pt x="765" y="119"/>
                  </a:cubicBezTo>
                  <a:cubicBezTo>
                    <a:pt x="763" y="118"/>
                    <a:pt x="762" y="114"/>
                    <a:pt x="764" y="112"/>
                  </a:cubicBezTo>
                  <a:cubicBezTo>
                    <a:pt x="764" y="111"/>
                    <a:pt x="764" y="111"/>
                    <a:pt x="764" y="111"/>
                  </a:cubicBezTo>
                  <a:cubicBezTo>
                    <a:pt x="766" y="108"/>
                    <a:pt x="769" y="108"/>
                    <a:pt x="772" y="109"/>
                  </a:cubicBezTo>
                  <a:cubicBezTo>
                    <a:pt x="774" y="111"/>
                    <a:pt x="775" y="114"/>
                    <a:pt x="773" y="116"/>
                  </a:cubicBezTo>
                  <a:cubicBezTo>
                    <a:pt x="773" y="118"/>
                    <a:pt x="773" y="118"/>
                    <a:pt x="773" y="118"/>
                  </a:cubicBezTo>
                  <a:cubicBezTo>
                    <a:pt x="772" y="119"/>
                    <a:pt x="770" y="120"/>
                    <a:pt x="768" y="120"/>
                  </a:cubicBezTo>
                  <a:close/>
                  <a:moveTo>
                    <a:pt x="780" y="95"/>
                  </a:moveTo>
                  <a:cubicBezTo>
                    <a:pt x="779" y="95"/>
                    <a:pt x="779" y="95"/>
                    <a:pt x="778" y="95"/>
                  </a:cubicBezTo>
                  <a:cubicBezTo>
                    <a:pt x="775" y="94"/>
                    <a:pt x="774" y="91"/>
                    <a:pt x="775" y="88"/>
                  </a:cubicBezTo>
                  <a:cubicBezTo>
                    <a:pt x="775" y="87"/>
                    <a:pt x="775" y="87"/>
                    <a:pt x="775" y="87"/>
                  </a:cubicBezTo>
                  <a:cubicBezTo>
                    <a:pt x="776" y="84"/>
                    <a:pt x="779" y="82"/>
                    <a:pt x="782" y="83"/>
                  </a:cubicBezTo>
                  <a:cubicBezTo>
                    <a:pt x="785" y="84"/>
                    <a:pt x="786" y="87"/>
                    <a:pt x="785" y="90"/>
                  </a:cubicBezTo>
                  <a:cubicBezTo>
                    <a:pt x="785" y="91"/>
                    <a:pt x="785" y="91"/>
                    <a:pt x="785" y="91"/>
                  </a:cubicBezTo>
                  <a:cubicBezTo>
                    <a:pt x="784" y="93"/>
                    <a:pt x="782" y="95"/>
                    <a:pt x="780" y="95"/>
                  </a:cubicBezTo>
                  <a:close/>
                  <a:moveTo>
                    <a:pt x="785" y="68"/>
                  </a:moveTo>
                  <a:cubicBezTo>
                    <a:pt x="785" y="68"/>
                    <a:pt x="785" y="68"/>
                    <a:pt x="785" y="68"/>
                  </a:cubicBezTo>
                  <a:cubicBezTo>
                    <a:pt x="782" y="67"/>
                    <a:pt x="779" y="65"/>
                    <a:pt x="779" y="62"/>
                  </a:cubicBezTo>
                  <a:cubicBezTo>
                    <a:pt x="780" y="61"/>
                    <a:pt x="780" y="61"/>
                    <a:pt x="780" y="61"/>
                  </a:cubicBezTo>
                  <a:cubicBezTo>
                    <a:pt x="780" y="58"/>
                    <a:pt x="782" y="55"/>
                    <a:pt x="785" y="56"/>
                  </a:cubicBezTo>
                  <a:cubicBezTo>
                    <a:pt x="788" y="56"/>
                    <a:pt x="790" y="58"/>
                    <a:pt x="790" y="61"/>
                  </a:cubicBezTo>
                  <a:cubicBezTo>
                    <a:pt x="790" y="62"/>
                    <a:pt x="790" y="62"/>
                    <a:pt x="790" y="62"/>
                  </a:cubicBezTo>
                  <a:cubicBezTo>
                    <a:pt x="790" y="65"/>
                    <a:pt x="788" y="68"/>
                    <a:pt x="785" y="68"/>
                  </a:cubicBezTo>
                  <a:close/>
                  <a:moveTo>
                    <a:pt x="785" y="40"/>
                  </a:moveTo>
                  <a:cubicBezTo>
                    <a:pt x="782" y="40"/>
                    <a:pt x="780" y="37"/>
                    <a:pt x="780" y="34"/>
                  </a:cubicBezTo>
                  <a:cubicBezTo>
                    <a:pt x="780" y="33"/>
                    <a:pt x="780" y="33"/>
                    <a:pt x="780" y="33"/>
                  </a:cubicBezTo>
                  <a:cubicBezTo>
                    <a:pt x="780" y="30"/>
                    <a:pt x="782" y="28"/>
                    <a:pt x="785" y="28"/>
                  </a:cubicBezTo>
                  <a:cubicBezTo>
                    <a:pt x="788" y="28"/>
                    <a:pt x="790" y="30"/>
                    <a:pt x="790" y="33"/>
                  </a:cubicBezTo>
                  <a:cubicBezTo>
                    <a:pt x="790" y="34"/>
                    <a:pt x="790" y="34"/>
                    <a:pt x="790" y="34"/>
                  </a:cubicBezTo>
                  <a:cubicBezTo>
                    <a:pt x="790" y="37"/>
                    <a:pt x="788" y="40"/>
                    <a:pt x="785" y="40"/>
                  </a:cubicBezTo>
                  <a:close/>
                  <a:moveTo>
                    <a:pt x="785" y="12"/>
                  </a:moveTo>
                  <a:cubicBezTo>
                    <a:pt x="782" y="12"/>
                    <a:pt x="780" y="9"/>
                    <a:pt x="780" y="6"/>
                  </a:cubicBezTo>
                  <a:cubicBezTo>
                    <a:pt x="780" y="5"/>
                    <a:pt x="780" y="5"/>
                    <a:pt x="780" y="5"/>
                  </a:cubicBezTo>
                  <a:cubicBezTo>
                    <a:pt x="780" y="2"/>
                    <a:pt x="782" y="0"/>
                    <a:pt x="785" y="0"/>
                  </a:cubicBezTo>
                  <a:cubicBezTo>
                    <a:pt x="788" y="0"/>
                    <a:pt x="790" y="2"/>
                    <a:pt x="790" y="5"/>
                  </a:cubicBezTo>
                  <a:cubicBezTo>
                    <a:pt x="790" y="6"/>
                    <a:pt x="790" y="6"/>
                    <a:pt x="790" y="6"/>
                  </a:cubicBezTo>
                  <a:cubicBezTo>
                    <a:pt x="790" y="9"/>
                    <a:pt x="788" y="12"/>
                    <a:pt x="785" y="12"/>
                  </a:cubicBezTo>
                  <a:close/>
                </a:path>
              </a:pathLst>
            </a:custGeom>
            <a:solidFill>
              <a:srgbClr val="D8D9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7" name="Freeform 36">
              <a:extLst>
                <a:ext uri="{FF2B5EF4-FFF2-40B4-BE49-F238E27FC236}">
                  <a16:creationId xmlns:a16="http://schemas.microsoft.com/office/drawing/2014/main" id="{5D494C51-3C30-412B-9BED-8AAA9A9DAE04}"/>
                </a:ext>
              </a:extLst>
            </p:cNvPr>
            <p:cNvSpPr>
              <a:spLocks/>
            </p:cNvSpPr>
            <p:nvPr/>
          </p:nvSpPr>
          <p:spPr bwMode="auto">
            <a:xfrm>
              <a:off x="1195" y="1089"/>
              <a:ext cx="19" cy="17"/>
            </a:xfrm>
            <a:custGeom>
              <a:avLst/>
              <a:gdLst>
                <a:gd name="T0" fmla="*/ 6 w 12"/>
                <a:gd name="T1" fmla="*/ 11 h 11"/>
                <a:gd name="T2" fmla="*/ 6 w 12"/>
                <a:gd name="T3" fmla="*/ 11 h 11"/>
                <a:gd name="T4" fmla="*/ 0 w 12"/>
                <a:gd name="T5" fmla="*/ 5 h 11"/>
                <a:gd name="T6" fmla="*/ 6 w 12"/>
                <a:gd name="T7" fmla="*/ 0 h 11"/>
                <a:gd name="T8" fmla="*/ 6 w 12"/>
                <a:gd name="T9" fmla="*/ 0 h 11"/>
                <a:gd name="T10" fmla="*/ 12 w 12"/>
                <a:gd name="T11" fmla="*/ 5 h 11"/>
                <a:gd name="T12" fmla="*/ 6 w 1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6" y="11"/>
                  </a:moveTo>
                  <a:cubicBezTo>
                    <a:pt x="6" y="11"/>
                    <a:pt x="6" y="11"/>
                    <a:pt x="6" y="11"/>
                  </a:cubicBezTo>
                  <a:cubicBezTo>
                    <a:pt x="3" y="11"/>
                    <a:pt x="0" y="8"/>
                    <a:pt x="0" y="5"/>
                  </a:cubicBezTo>
                  <a:cubicBezTo>
                    <a:pt x="0" y="3"/>
                    <a:pt x="3" y="0"/>
                    <a:pt x="6" y="0"/>
                  </a:cubicBezTo>
                  <a:cubicBezTo>
                    <a:pt x="6" y="0"/>
                    <a:pt x="6" y="0"/>
                    <a:pt x="6" y="0"/>
                  </a:cubicBezTo>
                  <a:cubicBezTo>
                    <a:pt x="9" y="0"/>
                    <a:pt x="12" y="3"/>
                    <a:pt x="12" y="5"/>
                  </a:cubicBezTo>
                  <a:cubicBezTo>
                    <a:pt x="12" y="8"/>
                    <a:pt x="9" y="11"/>
                    <a:pt x="6" y="11"/>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8" name="Oval 43">
              <a:extLst>
                <a:ext uri="{FF2B5EF4-FFF2-40B4-BE49-F238E27FC236}">
                  <a16:creationId xmlns:a16="http://schemas.microsoft.com/office/drawing/2014/main" id="{8DFD38EF-47BC-4F77-9789-6EB175C3B0FF}"/>
                </a:ext>
              </a:extLst>
            </p:cNvPr>
            <p:cNvSpPr>
              <a:spLocks noChangeArrowheads="1"/>
            </p:cNvSpPr>
            <p:nvPr/>
          </p:nvSpPr>
          <p:spPr bwMode="auto">
            <a:xfrm>
              <a:off x="2377" y="3096"/>
              <a:ext cx="82" cy="82"/>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9" name="Freeform 44">
              <a:extLst>
                <a:ext uri="{FF2B5EF4-FFF2-40B4-BE49-F238E27FC236}">
                  <a16:creationId xmlns:a16="http://schemas.microsoft.com/office/drawing/2014/main" id="{DEE0F440-7EF2-42E4-9443-B4BF3A4355D0}"/>
                </a:ext>
              </a:extLst>
            </p:cNvPr>
            <p:cNvSpPr>
              <a:spLocks noEditPoints="1"/>
            </p:cNvSpPr>
            <p:nvPr/>
          </p:nvSpPr>
          <p:spPr bwMode="auto">
            <a:xfrm>
              <a:off x="2365" y="3084"/>
              <a:ext cx="107" cy="106"/>
            </a:xfrm>
            <a:custGeom>
              <a:avLst/>
              <a:gdLst>
                <a:gd name="T0" fmla="*/ 34 w 69"/>
                <a:gd name="T1" fmla="*/ 69 h 69"/>
                <a:gd name="T2" fmla="*/ 0 w 69"/>
                <a:gd name="T3" fmla="*/ 35 h 69"/>
                <a:gd name="T4" fmla="*/ 34 w 69"/>
                <a:gd name="T5" fmla="*/ 0 h 69"/>
                <a:gd name="T6" fmla="*/ 69 w 69"/>
                <a:gd name="T7" fmla="*/ 35 h 69"/>
                <a:gd name="T8" fmla="*/ 34 w 69"/>
                <a:gd name="T9" fmla="*/ 69 h 69"/>
                <a:gd name="T10" fmla="*/ 34 w 69"/>
                <a:gd name="T11" fmla="*/ 16 h 69"/>
                <a:gd name="T12" fmla="*/ 16 w 69"/>
                <a:gd name="T13" fmla="*/ 35 h 69"/>
                <a:gd name="T14" fmla="*/ 34 w 69"/>
                <a:gd name="T15" fmla="*/ 53 h 69"/>
                <a:gd name="T16" fmla="*/ 53 w 69"/>
                <a:gd name="T17" fmla="*/ 35 h 69"/>
                <a:gd name="T18" fmla="*/ 34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4" y="69"/>
                  </a:moveTo>
                  <a:cubicBezTo>
                    <a:pt x="15" y="69"/>
                    <a:pt x="0" y="54"/>
                    <a:pt x="0" y="35"/>
                  </a:cubicBezTo>
                  <a:cubicBezTo>
                    <a:pt x="0" y="16"/>
                    <a:pt x="15" y="0"/>
                    <a:pt x="34" y="0"/>
                  </a:cubicBezTo>
                  <a:cubicBezTo>
                    <a:pt x="53" y="0"/>
                    <a:pt x="69" y="16"/>
                    <a:pt x="69" y="35"/>
                  </a:cubicBezTo>
                  <a:cubicBezTo>
                    <a:pt x="69" y="54"/>
                    <a:pt x="53" y="69"/>
                    <a:pt x="34" y="69"/>
                  </a:cubicBezTo>
                  <a:close/>
                  <a:moveTo>
                    <a:pt x="34" y="16"/>
                  </a:moveTo>
                  <a:cubicBezTo>
                    <a:pt x="24" y="16"/>
                    <a:pt x="16" y="24"/>
                    <a:pt x="16" y="35"/>
                  </a:cubicBezTo>
                  <a:cubicBezTo>
                    <a:pt x="16" y="45"/>
                    <a:pt x="24" y="53"/>
                    <a:pt x="34" y="53"/>
                  </a:cubicBezTo>
                  <a:cubicBezTo>
                    <a:pt x="45" y="53"/>
                    <a:pt x="53" y="45"/>
                    <a:pt x="53" y="35"/>
                  </a:cubicBezTo>
                  <a:cubicBezTo>
                    <a:pt x="53" y="24"/>
                    <a:pt x="45" y="16"/>
                    <a:pt x="34"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0" name="Oval 45">
              <a:extLst>
                <a:ext uri="{FF2B5EF4-FFF2-40B4-BE49-F238E27FC236}">
                  <a16:creationId xmlns:a16="http://schemas.microsoft.com/office/drawing/2014/main" id="{F02A6672-F3DE-44FD-95A4-EC5E036FC776}"/>
                </a:ext>
              </a:extLst>
            </p:cNvPr>
            <p:cNvSpPr>
              <a:spLocks noChangeArrowheads="1"/>
            </p:cNvSpPr>
            <p:nvPr/>
          </p:nvSpPr>
          <p:spPr bwMode="auto">
            <a:xfrm>
              <a:off x="5016" y="3096"/>
              <a:ext cx="82" cy="82"/>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1" name="Freeform 46">
              <a:extLst>
                <a:ext uri="{FF2B5EF4-FFF2-40B4-BE49-F238E27FC236}">
                  <a16:creationId xmlns:a16="http://schemas.microsoft.com/office/drawing/2014/main" id="{809E73FE-F780-4C38-939F-2FC5D74B95F8}"/>
                </a:ext>
              </a:extLst>
            </p:cNvPr>
            <p:cNvSpPr>
              <a:spLocks noEditPoints="1"/>
            </p:cNvSpPr>
            <p:nvPr/>
          </p:nvSpPr>
          <p:spPr bwMode="auto">
            <a:xfrm>
              <a:off x="5003" y="3084"/>
              <a:ext cx="107" cy="106"/>
            </a:xfrm>
            <a:custGeom>
              <a:avLst/>
              <a:gdLst>
                <a:gd name="T0" fmla="*/ 35 w 69"/>
                <a:gd name="T1" fmla="*/ 69 h 69"/>
                <a:gd name="T2" fmla="*/ 0 w 69"/>
                <a:gd name="T3" fmla="*/ 35 h 69"/>
                <a:gd name="T4" fmla="*/ 35 w 69"/>
                <a:gd name="T5" fmla="*/ 0 h 69"/>
                <a:gd name="T6" fmla="*/ 69 w 69"/>
                <a:gd name="T7" fmla="*/ 35 h 69"/>
                <a:gd name="T8" fmla="*/ 35 w 69"/>
                <a:gd name="T9" fmla="*/ 69 h 69"/>
                <a:gd name="T10" fmla="*/ 35 w 69"/>
                <a:gd name="T11" fmla="*/ 16 h 69"/>
                <a:gd name="T12" fmla="*/ 16 w 69"/>
                <a:gd name="T13" fmla="*/ 35 h 69"/>
                <a:gd name="T14" fmla="*/ 35 w 69"/>
                <a:gd name="T15" fmla="*/ 53 h 69"/>
                <a:gd name="T16" fmla="*/ 53 w 69"/>
                <a:gd name="T17" fmla="*/ 35 h 69"/>
                <a:gd name="T18" fmla="*/ 35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5" y="69"/>
                  </a:moveTo>
                  <a:cubicBezTo>
                    <a:pt x="16" y="69"/>
                    <a:pt x="0" y="54"/>
                    <a:pt x="0" y="35"/>
                  </a:cubicBezTo>
                  <a:cubicBezTo>
                    <a:pt x="0" y="16"/>
                    <a:pt x="16" y="0"/>
                    <a:pt x="35" y="0"/>
                  </a:cubicBezTo>
                  <a:cubicBezTo>
                    <a:pt x="54" y="0"/>
                    <a:pt x="69" y="16"/>
                    <a:pt x="69" y="35"/>
                  </a:cubicBezTo>
                  <a:cubicBezTo>
                    <a:pt x="69" y="54"/>
                    <a:pt x="54" y="69"/>
                    <a:pt x="35" y="69"/>
                  </a:cubicBezTo>
                  <a:close/>
                  <a:moveTo>
                    <a:pt x="35" y="16"/>
                  </a:moveTo>
                  <a:cubicBezTo>
                    <a:pt x="24" y="16"/>
                    <a:pt x="16" y="24"/>
                    <a:pt x="16" y="35"/>
                  </a:cubicBezTo>
                  <a:cubicBezTo>
                    <a:pt x="16" y="45"/>
                    <a:pt x="24" y="53"/>
                    <a:pt x="35" y="53"/>
                  </a:cubicBezTo>
                  <a:cubicBezTo>
                    <a:pt x="45" y="53"/>
                    <a:pt x="53" y="45"/>
                    <a:pt x="53" y="35"/>
                  </a:cubicBezTo>
                  <a:cubicBezTo>
                    <a:pt x="53" y="24"/>
                    <a:pt x="45" y="16"/>
                    <a:pt x="35"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2" name="Oval 47">
              <a:extLst>
                <a:ext uri="{FF2B5EF4-FFF2-40B4-BE49-F238E27FC236}">
                  <a16:creationId xmlns:a16="http://schemas.microsoft.com/office/drawing/2014/main" id="{96BB3908-9001-4FCB-9A05-A54009322020}"/>
                </a:ext>
              </a:extLst>
            </p:cNvPr>
            <p:cNvSpPr>
              <a:spLocks noChangeArrowheads="1"/>
            </p:cNvSpPr>
            <p:nvPr/>
          </p:nvSpPr>
          <p:spPr bwMode="auto">
            <a:xfrm>
              <a:off x="5873" y="2530"/>
              <a:ext cx="82" cy="82"/>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3" name="Freeform 48">
              <a:extLst>
                <a:ext uri="{FF2B5EF4-FFF2-40B4-BE49-F238E27FC236}">
                  <a16:creationId xmlns:a16="http://schemas.microsoft.com/office/drawing/2014/main" id="{67BA31ED-5D69-455E-A9ED-09B65A0763A4}"/>
                </a:ext>
              </a:extLst>
            </p:cNvPr>
            <p:cNvSpPr>
              <a:spLocks noEditPoints="1"/>
            </p:cNvSpPr>
            <p:nvPr/>
          </p:nvSpPr>
          <p:spPr bwMode="auto">
            <a:xfrm>
              <a:off x="5860" y="2517"/>
              <a:ext cx="107" cy="107"/>
            </a:xfrm>
            <a:custGeom>
              <a:avLst/>
              <a:gdLst>
                <a:gd name="T0" fmla="*/ 34 w 69"/>
                <a:gd name="T1" fmla="*/ 69 h 69"/>
                <a:gd name="T2" fmla="*/ 0 w 69"/>
                <a:gd name="T3" fmla="*/ 35 h 69"/>
                <a:gd name="T4" fmla="*/ 34 w 69"/>
                <a:gd name="T5" fmla="*/ 0 h 69"/>
                <a:gd name="T6" fmla="*/ 69 w 69"/>
                <a:gd name="T7" fmla="*/ 35 h 69"/>
                <a:gd name="T8" fmla="*/ 34 w 69"/>
                <a:gd name="T9" fmla="*/ 69 h 69"/>
                <a:gd name="T10" fmla="*/ 34 w 69"/>
                <a:gd name="T11" fmla="*/ 16 h 69"/>
                <a:gd name="T12" fmla="*/ 16 w 69"/>
                <a:gd name="T13" fmla="*/ 35 h 69"/>
                <a:gd name="T14" fmla="*/ 34 w 69"/>
                <a:gd name="T15" fmla="*/ 53 h 69"/>
                <a:gd name="T16" fmla="*/ 53 w 69"/>
                <a:gd name="T17" fmla="*/ 35 h 69"/>
                <a:gd name="T18" fmla="*/ 34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4" y="69"/>
                  </a:moveTo>
                  <a:cubicBezTo>
                    <a:pt x="15" y="69"/>
                    <a:pt x="0" y="54"/>
                    <a:pt x="0" y="35"/>
                  </a:cubicBezTo>
                  <a:cubicBezTo>
                    <a:pt x="0" y="16"/>
                    <a:pt x="15" y="0"/>
                    <a:pt x="34" y="0"/>
                  </a:cubicBezTo>
                  <a:cubicBezTo>
                    <a:pt x="54" y="0"/>
                    <a:pt x="69" y="16"/>
                    <a:pt x="69" y="35"/>
                  </a:cubicBezTo>
                  <a:cubicBezTo>
                    <a:pt x="69" y="54"/>
                    <a:pt x="54" y="69"/>
                    <a:pt x="34" y="69"/>
                  </a:cubicBezTo>
                  <a:close/>
                  <a:moveTo>
                    <a:pt x="34" y="16"/>
                  </a:moveTo>
                  <a:cubicBezTo>
                    <a:pt x="24" y="16"/>
                    <a:pt x="16" y="24"/>
                    <a:pt x="16" y="35"/>
                  </a:cubicBezTo>
                  <a:cubicBezTo>
                    <a:pt x="16" y="45"/>
                    <a:pt x="24" y="53"/>
                    <a:pt x="34" y="53"/>
                  </a:cubicBezTo>
                  <a:cubicBezTo>
                    <a:pt x="45" y="53"/>
                    <a:pt x="53" y="45"/>
                    <a:pt x="53" y="35"/>
                  </a:cubicBezTo>
                  <a:cubicBezTo>
                    <a:pt x="53" y="24"/>
                    <a:pt x="45" y="16"/>
                    <a:pt x="34"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4" name="Oval 49">
              <a:extLst>
                <a:ext uri="{FF2B5EF4-FFF2-40B4-BE49-F238E27FC236}">
                  <a16:creationId xmlns:a16="http://schemas.microsoft.com/office/drawing/2014/main" id="{BD11A086-8AB4-46AF-ABC4-8F473DABD71F}"/>
                </a:ext>
              </a:extLst>
            </p:cNvPr>
            <p:cNvSpPr>
              <a:spLocks noChangeArrowheads="1"/>
            </p:cNvSpPr>
            <p:nvPr/>
          </p:nvSpPr>
          <p:spPr bwMode="auto">
            <a:xfrm>
              <a:off x="5051" y="766"/>
              <a:ext cx="82" cy="83"/>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5" name="Freeform 50">
              <a:extLst>
                <a:ext uri="{FF2B5EF4-FFF2-40B4-BE49-F238E27FC236}">
                  <a16:creationId xmlns:a16="http://schemas.microsoft.com/office/drawing/2014/main" id="{95F8E49D-DE21-4B88-BA34-A9218092EABF}"/>
                </a:ext>
              </a:extLst>
            </p:cNvPr>
            <p:cNvSpPr>
              <a:spLocks noEditPoints="1"/>
            </p:cNvSpPr>
            <p:nvPr/>
          </p:nvSpPr>
          <p:spPr bwMode="auto">
            <a:xfrm>
              <a:off x="5039" y="753"/>
              <a:ext cx="107" cy="108"/>
            </a:xfrm>
            <a:custGeom>
              <a:avLst/>
              <a:gdLst>
                <a:gd name="T0" fmla="*/ 34 w 69"/>
                <a:gd name="T1" fmla="*/ 70 h 70"/>
                <a:gd name="T2" fmla="*/ 0 w 69"/>
                <a:gd name="T3" fmla="*/ 35 h 70"/>
                <a:gd name="T4" fmla="*/ 34 w 69"/>
                <a:gd name="T5" fmla="*/ 0 h 70"/>
                <a:gd name="T6" fmla="*/ 69 w 69"/>
                <a:gd name="T7" fmla="*/ 35 h 70"/>
                <a:gd name="T8" fmla="*/ 34 w 69"/>
                <a:gd name="T9" fmla="*/ 70 h 70"/>
                <a:gd name="T10" fmla="*/ 34 w 69"/>
                <a:gd name="T11" fmla="*/ 16 h 70"/>
                <a:gd name="T12" fmla="*/ 16 w 69"/>
                <a:gd name="T13" fmla="*/ 35 h 70"/>
                <a:gd name="T14" fmla="*/ 34 w 69"/>
                <a:gd name="T15" fmla="*/ 54 h 70"/>
                <a:gd name="T16" fmla="*/ 53 w 69"/>
                <a:gd name="T17" fmla="*/ 35 h 70"/>
                <a:gd name="T18" fmla="*/ 34 w 69"/>
                <a:gd name="T19"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15" y="70"/>
                    <a:pt x="0" y="54"/>
                    <a:pt x="0" y="35"/>
                  </a:cubicBezTo>
                  <a:cubicBezTo>
                    <a:pt x="0" y="16"/>
                    <a:pt x="15" y="0"/>
                    <a:pt x="34" y="0"/>
                  </a:cubicBezTo>
                  <a:cubicBezTo>
                    <a:pt x="53" y="0"/>
                    <a:pt x="69" y="16"/>
                    <a:pt x="69" y="35"/>
                  </a:cubicBezTo>
                  <a:cubicBezTo>
                    <a:pt x="69" y="54"/>
                    <a:pt x="53" y="70"/>
                    <a:pt x="34" y="70"/>
                  </a:cubicBezTo>
                  <a:close/>
                  <a:moveTo>
                    <a:pt x="34" y="16"/>
                  </a:moveTo>
                  <a:cubicBezTo>
                    <a:pt x="24" y="16"/>
                    <a:pt x="16" y="25"/>
                    <a:pt x="16" y="35"/>
                  </a:cubicBezTo>
                  <a:cubicBezTo>
                    <a:pt x="16" y="45"/>
                    <a:pt x="24" y="54"/>
                    <a:pt x="34" y="54"/>
                  </a:cubicBezTo>
                  <a:cubicBezTo>
                    <a:pt x="45" y="54"/>
                    <a:pt x="53" y="45"/>
                    <a:pt x="53" y="35"/>
                  </a:cubicBezTo>
                  <a:cubicBezTo>
                    <a:pt x="53" y="25"/>
                    <a:pt x="45" y="16"/>
                    <a:pt x="34"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6" name="Oval 51">
              <a:extLst>
                <a:ext uri="{FF2B5EF4-FFF2-40B4-BE49-F238E27FC236}">
                  <a16:creationId xmlns:a16="http://schemas.microsoft.com/office/drawing/2014/main" id="{7A4CBED5-1C93-4494-9F39-A37E04823631}"/>
                </a:ext>
              </a:extLst>
            </p:cNvPr>
            <p:cNvSpPr>
              <a:spLocks noChangeArrowheads="1"/>
            </p:cNvSpPr>
            <p:nvPr/>
          </p:nvSpPr>
          <p:spPr bwMode="auto">
            <a:xfrm>
              <a:off x="2411" y="764"/>
              <a:ext cx="84" cy="84"/>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7" name="Freeform 52">
              <a:extLst>
                <a:ext uri="{FF2B5EF4-FFF2-40B4-BE49-F238E27FC236}">
                  <a16:creationId xmlns:a16="http://schemas.microsoft.com/office/drawing/2014/main" id="{4EC428A5-CE71-46E9-9650-C8EA9C1A2C91}"/>
                </a:ext>
              </a:extLst>
            </p:cNvPr>
            <p:cNvSpPr>
              <a:spLocks noEditPoints="1"/>
            </p:cNvSpPr>
            <p:nvPr/>
          </p:nvSpPr>
          <p:spPr bwMode="auto">
            <a:xfrm>
              <a:off x="2399" y="752"/>
              <a:ext cx="108" cy="108"/>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16 h 70"/>
                <a:gd name="T12" fmla="*/ 16 w 70"/>
                <a:gd name="T13" fmla="*/ 35 h 70"/>
                <a:gd name="T14" fmla="*/ 35 w 70"/>
                <a:gd name="T15" fmla="*/ 54 h 70"/>
                <a:gd name="T16" fmla="*/ 54 w 70"/>
                <a:gd name="T17" fmla="*/ 35 h 70"/>
                <a:gd name="T18" fmla="*/ 35 w 70"/>
                <a:gd name="T19"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16"/>
                  </a:moveTo>
                  <a:cubicBezTo>
                    <a:pt x="25" y="16"/>
                    <a:pt x="16" y="25"/>
                    <a:pt x="16" y="35"/>
                  </a:cubicBezTo>
                  <a:cubicBezTo>
                    <a:pt x="16" y="45"/>
                    <a:pt x="25" y="54"/>
                    <a:pt x="35" y="54"/>
                  </a:cubicBezTo>
                  <a:cubicBezTo>
                    <a:pt x="45" y="54"/>
                    <a:pt x="54" y="45"/>
                    <a:pt x="54" y="35"/>
                  </a:cubicBezTo>
                  <a:cubicBezTo>
                    <a:pt x="54" y="25"/>
                    <a:pt x="45" y="16"/>
                    <a:pt x="35"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8" name="Oval 53">
              <a:extLst>
                <a:ext uri="{FF2B5EF4-FFF2-40B4-BE49-F238E27FC236}">
                  <a16:creationId xmlns:a16="http://schemas.microsoft.com/office/drawing/2014/main" id="{3EA74FB3-0B84-411A-91CE-B6D767655DC1}"/>
                </a:ext>
              </a:extLst>
            </p:cNvPr>
            <p:cNvSpPr>
              <a:spLocks noChangeArrowheads="1"/>
            </p:cNvSpPr>
            <p:nvPr/>
          </p:nvSpPr>
          <p:spPr bwMode="auto">
            <a:xfrm>
              <a:off x="3266" y="1484"/>
              <a:ext cx="990" cy="991"/>
            </a:xfrm>
            <a:prstGeom prst="ellipse">
              <a:avLst/>
            </a:prstGeom>
            <a:solidFill>
              <a:srgbClr val="BD114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9" name="Freeform 54">
              <a:extLst>
                <a:ext uri="{FF2B5EF4-FFF2-40B4-BE49-F238E27FC236}">
                  <a16:creationId xmlns:a16="http://schemas.microsoft.com/office/drawing/2014/main" id="{A0FF6485-7D84-45D8-BC8A-824825657EA1}"/>
                </a:ext>
              </a:extLst>
            </p:cNvPr>
            <p:cNvSpPr>
              <a:spLocks noEditPoints="1"/>
            </p:cNvSpPr>
            <p:nvPr/>
          </p:nvSpPr>
          <p:spPr bwMode="auto">
            <a:xfrm>
              <a:off x="3174" y="1392"/>
              <a:ext cx="1173" cy="1175"/>
            </a:xfrm>
            <a:custGeom>
              <a:avLst/>
              <a:gdLst>
                <a:gd name="T0" fmla="*/ 405 w 758"/>
                <a:gd name="T1" fmla="*/ 747 h 759"/>
                <a:gd name="T2" fmla="*/ 355 w 758"/>
                <a:gd name="T3" fmla="*/ 753 h 759"/>
                <a:gd name="T4" fmla="*/ 321 w 758"/>
                <a:gd name="T5" fmla="*/ 754 h 759"/>
                <a:gd name="T6" fmla="*/ 466 w 758"/>
                <a:gd name="T7" fmla="*/ 743 h 759"/>
                <a:gd name="T8" fmla="*/ 294 w 758"/>
                <a:gd name="T9" fmla="*/ 749 h 759"/>
                <a:gd name="T10" fmla="*/ 264 w 758"/>
                <a:gd name="T11" fmla="*/ 741 h 759"/>
                <a:gd name="T12" fmla="*/ 517 w 758"/>
                <a:gd name="T13" fmla="*/ 733 h 759"/>
                <a:gd name="T14" fmla="*/ 539 w 758"/>
                <a:gd name="T15" fmla="*/ 723 h 759"/>
                <a:gd name="T16" fmla="*/ 209 w 758"/>
                <a:gd name="T17" fmla="*/ 713 h 759"/>
                <a:gd name="T18" fmla="*/ 567 w 758"/>
                <a:gd name="T19" fmla="*/ 709 h 759"/>
                <a:gd name="T20" fmla="*/ 583 w 758"/>
                <a:gd name="T21" fmla="*/ 693 h 759"/>
                <a:gd name="T22" fmla="*/ 161 w 758"/>
                <a:gd name="T23" fmla="*/ 684 h 759"/>
                <a:gd name="T24" fmla="*/ 614 w 758"/>
                <a:gd name="T25" fmla="*/ 677 h 759"/>
                <a:gd name="T26" fmla="*/ 628 w 758"/>
                <a:gd name="T27" fmla="*/ 659 h 759"/>
                <a:gd name="T28" fmla="*/ 126 w 758"/>
                <a:gd name="T29" fmla="*/ 647 h 759"/>
                <a:gd name="T30" fmla="*/ 651 w 758"/>
                <a:gd name="T31" fmla="*/ 641 h 759"/>
                <a:gd name="T32" fmla="*/ 666 w 758"/>
                <a:gd name="T33" fmla="*/ 611 h 759"/>
                <a:gd name="T34" fmla="*/ 90 w 758"/>
                <a:gd name="T35" fmla="*/ 608 h 759"/>
                <a:gd name="T36" fmla="*/ 69 w 758"/>
                <a:gd name="T37" fmla="*/ 594 h 759"/>
                <a:gd name="T38" fmla="*/ 698 w 758"/>
                <a:gd name="T39" fmla="*/ 564 h 759"/>
                <a:gd name="T40" fmla="*/ 57 w 758"/>
                <a:gd name="T41" fmla="*/ 569 h 759"/>
                <a:gd name="T42" fmla="*/ 36 w 758"/>
                <a:gd name="T43" fmla="*/ 542 h 759"/>
                <a:gd name="T44" fmla="*/ 729 w 758"/>
                <a:gd name="T45" fmla="*/ 512 h 759"/>
                <a:gd name="T46" fmla="*/ 30 w 758"/>
                <a:gd name="T47" fmla="*/ 519 h 759"/>
                <a:gd name="T48" fmla="*/ 16 w 758"/>
                <a:gd name="T49" fmla="*/ 488 h 759"/>
                <a:gd name="T50" fmla="*/ 749 w 758"/>
                <a:gd name="T51" fmla="*/ 464 h 759"/>
                <a:gd name="T52" fmla="*/ 748 w 758"/>
                <a:gd name="T53" fmla="*/ 442 h 759"/>
                <a:gd name="T54" fmla="*/ 8 w 758"/>
                <a:gd name="T55" fmla="*/ 426 h 759"/>
                <a:gd name="T56" fmla="*/ 757 w 758"/>
                <a:gd name="T57" fmla="*/ 409 h 759"/>
                <a:gd name="T58" fmla="*/ 747 w 758"/>
                <a:gd name="T59" fmla="*/ 381 h 759"/>
                <a:gd name="T60" fmla="*/ 11 w 758"/>
                <a:gd name="T61" fmla="*/ 376 h 759"/>
                <a:gd name="T62" fmla="*/ 7 w 758"/>
                <a:gd name="T63" fmla="*/ 354 h 759"/>
                <a:gd name="T64" fmla="*/ 749 w 758"/>
                <a:gd name="T65" fmla="*/ 324 h 759"/>
                <a:gd name="T66" fmla="*/ 15 w 758"/>
                <a:gd name="T67" fmla="*/ 322 h 759"/>
                <a:gd name="T68" fmla="*/ 14 w 758"/>
                <a:gd name="T69" fmla="*/ 299 h 759"/>
                <a:gd name="T70" fmla="*/ 743 w 758"/>
                <a:gd name="T71" fmla="*/ 273 h 759"/>
                <a:gd name="T72" fmla="*/ 23 w 758"/>
                <a:gd name="T73" fmla="*/ 272 h 759"/>
                <a:gd name="T74" fmla="*/ 27 w 758"/>
                <a:gd name="T75" fmla="*/ 238 h 759"/>
                <a:gd name="T76" fmla="*/ 723 w 758"/>
                <a:gd name="T77" fmla="*/ 221 h 759"/>
                <a:gd name="T78" fmla="*/ 706 w 758"/>
                <a:gd name="T79" fmla="*/ 204 h 759"/>
                <a:gd name="T80" fmla="*/ 53 w 758"/>
                <a:gd name="T81" fmla="*/ 186 h 759"/>
                <a:gd name="T82" fmla="*/ 694 w 758"/>
                <a:gd name="T83" fmla="*/ 179 h 759"/>
                <a:gd name="T84" fmla="*/ 671 w 758"/>
                <a:gd name="T85" fmla="*/ 155 h 759"/>
                <a:gd name="T86" fmla="*/ 93 w 758"/>
                <a:gd name="T87" fmla="*/ 139 h 759"/>
                <a:gd name="T88" fmla="*/ 657 w 758"/>
                <a:gd name="T89" fmla="*/ 135 h 759"/>
                <a:gd name="T90" fmla="*/ 633 w 758"/>
                <a:gd name="T91" fmla="*/ 113 h 759"/>
                <a:gd name="T92" fmla="*/ 132 w 758"/>
                <a:gd name="T93" fmla="*/ 106 h 759"/>
                <a:gd name="T94" fmla="*/ 149 w 758"/>
                <a:gd name="T95" fmla="*/ 91 h 759"/>
                <a:gd name="T96" fmla="*/ 589 w 758"/>
                <a:gd name="T97" fmla="*/ 70 h 759"/>
                <a:gd name="T98" fmla="*/ 174 w 758"/>
                <a:gd name="T99" fmla="*/ 73 h 759"/>
                <a:gd name="T100" fmla="*/ 191 w 758"/>
                <a:gd name="T101" fmla="*/ 57 h 759"/>
                <a:gd name="T102" fmla="*/ 548 w 758"/>
                <a:gd name="T103" fmla="*/ 40 h 759"/>
                <a:gd name="T104" fmla="*/ 220 w 758"/>
                <a:gd name="T105" fmla="*/ 47 h 759"/>
                <a:gd name="T106" fmla="*/ 244 w 758"/>
                <a:gd name="T107" fmla="*/ 25 h 759"/>
                <a:gd name="T108" fmla="*/ 495 w 758"/>
                <a:gd name="T109" fmla="*/ 19 h 759"/>
                <a:gd name="T110" fmla="*/ 273 w 758"/>
                <a:gd name="T111" fmla="*/ 27 h 759"/>
                <a:gd name="T112" fmla="*/ 299 w 758"/>
                <a:gd name="T113" fmla="*/ 9 h 759"/>
                <a:gd name="T114" fmla="*/ 440 w 758"/>
                <a:gd name="T115" fmla="*/ 6 h 759"/>
                <a:gd name="T116" fmla="*/ 327 w 758"/>
                <a:gd name="T117" fmla="*/ 15 h 759"/>
                <a:gd name="T118" fmla="*/ 355 w 758"/>
                <a:gd name="T119" fmla="*/ 1 h 759"/>
                <a:gd name="T120" fmla="*/ 384 w 758"/>
                <a:gd name="T121" fmla="*/ 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8" h="759">
                  <a:moveTo>
                    <a:pt x="378" y="759"/>
                  </a:moveTo>
                  <a:cubicBezTo>
                    <a:pt x="376" y="759"/>
                    <a:pt x="376" y="759"/>
                    <a:pt x="376" y="759"/>
                  </a:cubicBezTo>
                  <a:cubicBezTo>
                    <a:pt x="373" y="759"/>
                    <a:pt x="371" y="756"/>
                    <a:pt x="371" y="753"/>
                  </a:cubicBezTo>
                  <a:cubicBezTo>
                    <a:pt x="371" y="750"/>
                    <a:pt x="373" y="748"/>
                    <a:pt x="376" y="748"/>
                  </a:cubicBezTo>
                  <a:cubicBezTo>
                    <a:pt x="378" y="748"/>
                    <a:pt x="378" y="748"/>
                    <a:pt x="378" y="748"/>
                  </a:cubicBezTo>
                  <a:cubicBezTo>
                    <a:pt x="381" y="748"/>
                    <a:pt x="383" y="750"/>
                    <a:pt x="383" y="753"/>
                  </a:cubicBezTo>
                  <a:cubicBezTo>
                    <a:pt x="383" y="756"/>
                    <a:pt x="381" y="759"/>
                    <a:pt x="378" y="759"/>
                  </a:cubicBezTo>
                  <a:close/>
                  <a:moveTo>
                    <a:pt x="404" y="758"/>
                  </a:moveTo>
                  <a:cubicBezTo>
                    <a:pt x="402" y="758"/>
                    <a:pt x="399" y="756"/>
                    <a:pt x="399" y="753"/>
                  </a:cubicBezTo>
                  <a:cubicBezTo>
                    <a:pt x="399" y="750"/>
                    <a:pt x="401" y="747"/>
                    <a:pt x="404" y="747"/>
                  </a:cubicBezTo>
                  <a:cubicBezTo>
                    <a:pt x="405" y="747"/>
                    <a:pt x="405" y="747"/>
                    <a:pt x="405" y="747"/>
                  </a:cubicBezTo>
                  <a:cubicBezTo>
                    <a:pt x="408" y="747"/>
                    <a:pt x="411" y="749"/>
                    <a:pt x="411" y="752"/>
                  </a:cubicBezTo>
                  <a:cubicBezTo>
                    <a:pt x="411" y="755"/>
                    <a:pt x="409" y="757"/>
                    <a:pt x="406" y="758"/>
                  </a:cubicBezTo>
                  <a:cubicBezTo>
                    <a:pt x="405" y="758"/>
                    <a:pt x="405" y="758"/>
                    <a:pt x="405" y="758"/>
                  </a:cubicBezTo>
                  <a:cubicBezTo>
                    <a:pt x="405" y="758"/>
                    <a:pt x="404" y="758"/>
                    <a:pt x="404" y="758"/>
                  </a:cubicBezTo>
                  <a:close/>
                  <a:moveTo>
                    <a:pt x="350" y="757"/>
                  </a:moveTo>
                  <a:cubicBezTo>
                    <a:pt x="350" y="757"/>
                    <a:pt x="349" y="757"/>
                    <a:pt x="349" y="757"/>
                  </a:cubicBezTo>
                  <a:cubicBezTo>
                    <a:pt x="348" y="757"/>
                    <a:pt x="348" y="757"/>
                    <a:pt x="348" y="757"/>
                  </a:cubicBezTo>
                  <a:cubicBezTo>
                    <a:pt x="345" y="757"/>
                    <a:pt x="343" y="755"/>
                    <a:pt x="343" y="752"/>
                  </a:cubicBezTo>
                  <a:cubicBezTo>
                    <a:pt x="343" y="749"/>
                    <a:pt x="346" y="746"/>
                    <a:pt x="349" y="747"/>
                  </a:cubicBezTo>
                  <a:cubicBezTo>
                    <a:pt x="350" y="747"/>
                    <a:pt x="350" y="747"/>
                    <a:pt x="350" y="747"/>
                  </a:cubicBezTo>
                  <a:cubicBezTo>
                    <a:pt x="353" y="747"/>
                    <a:pt x="355" y="750"/>
                    <a:pt x="355" y="753"/>
                  </a:cubicBezTo>
                  <a:cubicBezTo>
                    <a:pt x="355" y="755"/>
                    <a:pt x="352" y="757"/>
                    <a:pt x="350" y="757"/>
                  </a:cubicBezTo>
                  <a:close/>
                  <a:moveTo>
                    <a:pt x="432" y="755"/>
                  </a:moveTo>
                  <a:cubicBezTo>
                    <a:pt x="430" y="755"/>
                    <a:pt x="427" y="753"/>
                    <a:pt x="427" y="750"/>
                  </a:cubicBezTo>
                  <a:cubicBezTo>
                    <a:pt x="426" y="747"/>
                    <a:pt x="428" y="745"/>
                    <a:pt x="431" y="744"/>
                  </a:cubicBezTo>
                  <a:cubicBezTo>
                    <a:pt x="433" y="744"/>
                    <a:pt x="433" y="744"/>
                    <a:pt x="433" y="744"/>
                  </a:cubicBezTo>
                  <a:cubicBezTo>
                    <a:pt x="436" y="744"/>
                    <a:pt x="438" y="746"/>
                    <a:pt x="439" y="749"/>
                  </a:cubicBezTo>
                  <a:cubicBezTo>
                    <a:pt x="439" y="752"/>
                    <a:pt x="437" y="754"/>
                    <a:pt x="434" y="755"/>
                  </a:cubicBezTo>
                  <a:cubicBezTo>
                    <a:pt x="433" y="755"/>
                    <a:pt x="433" y="755"/>
                    <a:pt x="433" y="755"/>
                  </a:cubicBezTo>
                  <a:cubicBezTo>
                    <a:pt x="433" y="755"/>
                    <a:pt x="432" y="755"/>
                    <a:pt x="432" y="755"/>
                  </a:cubicBezTo>
                  <a:close/>
                  <a:moveTo>
                    <a:pt x="322" y="754"/>
                  </a:moveTo>
                  <a:cubicBezTo>
                    <a:pt x="322" y="754"/>
                    <a:pt x="321" y="754"/>
                    <a:pt x="321" y="754"/>
                  </a:cubicBezTo>
                  <a:cubicBezTo>
                    <a:pt x="320" y="754"/>
                    <a:pt x="320" y="754"/>
                    <a:pt x="320" y="754"/>
                  </a:cubicBezTo>
                  <a:cubicBezTo>
                    <a:pt x="317" y="754"/>
                    <a:pt x="315" y="751"/>
                    <a:pt x="315" y="748"/>
                  </a:cubicBezTo>
                  <a:cubicBezTo>
                    <a:pt x="316" y="745"/>
                    <a:pt x="318" y="743"/>
                    <a:pt x="321" y="743"/>
                  </a:cubicBezTo>
                  <a:cubicBezTo>
                    <a:pt x="323" y="744"/>
                    <a:pt x="323" y="744"/>
                    <a:pt x="323" y="744"/>
                  </a:cubicBezTo>
                  <a:cubicBezTo>
                    <a:pt x="326" y="744"/>
                    <a:pt x="328" y="747"/>
                    <a:pt x="327" y="750"/>
                  </a:cubicBezTo>
                  <a:cubicBezTo>
                    <a:pt x="327" y="752"/>
                    <a:pt x="324" y="754"/>
                    <a:pt x="322" y="754"/>
                  </a:cubicBezTo>
                  <a:close/>
                  <a:moveTo>
                    <a:pt x="460" y="750"/>
                  </a:moveTo>
                  <a:cubicBezTo>
                    <a:pt x="457" y="750"/>
                    <a:pt x="455" y="748"/>
                    <a:pt x="455" y="746"/>
                  </a:cubicBezTo>
                  <a:cubicBezTo>
                    <a:pt x="454" y="743"/>
                    <a:pt x="456" y="740"/>
                    <a:pt x="459" y="739"/>
                  </a:cubicBezTo>
                  <a:cubicBezTo>
                    <a:pt x="460" y="739"/>
                    <a:pt x="460" y="739"/>
                    <a:pt x="460" y="739"/>
                  </a:cubicBezTo>
                  <a:cubicBezTo>
                    <a:pt x="463" y="738"/>
                    <a:pt x="466" y="740"/>
                    <a:pt x="466" y="743"/>
                  </a:cubicBezTo>
                  <a:cubicBezTo>
                    <a:pt x="467" y="746"/>
                    <a:pt x="465" y="749"/>
                    <a:pt x="462" y="749"/>
                  </a:cubicBezTo>
                  <a:cubicBezTo>
                    <a:pt x="461" y="750"/>
                    <a:pt x="461" y="750"/>
                    <a:pt x="461" y="750"/>
                  </a:cubicBezTo>
                  <a:cubicBezTo>
                    <a:pt x="461" y="750"/>
                    <a:pt x="460" y="750"/>
                    <a:pt x="460" y="750"/>
                  </a:cubicBezTo>
                  <a:close/>
                  <a:moveTo>
                    <a:pt x="294" y="749"/>
                  </a:moveTo>
                  <a:cubicBezTo>
                    <a:pt x="294" y="749"/>
                    <a:pt x="294" y="749"/>
                    <a:pt x="293" y="749"/>
                  </a:cubicBezTo>
                  <a:cubicBezTo>
                    <a:pt x="292" y="749"/>
                    <a:pt x="292" y="749"/>
                    <a:pt x="292" y="749"/>
                  </a:cubicBezTo>
                  <a:cubicBezTo>
                    <a:pt x="289" y="748"/>
                    <a:pt x="287" y="745"/>
                    <a:pt x="288" y="742"/>
                  </a:cubicBezTo>
                  <a:cubicBezTo>
                    <a:pt x="289" y="739"/>
                    <a:pt x="291" y="738"/>
                    <a:pt x="294" y="738"/>
                  </a:cubicBezTo>
                  <a:cubicBezTo>
                    <a:pt x="296" y="738"/>
                    <a:pt x="296" y="738"/>
                    <a:pt x="296" y="738"/>
                  </a:cubicBezTo>
                  <a:cubicBezTo>
                    <a:pt x="298" y="739"/>
                    <a:pt x="300" y="742"/>
                    <a:pt x="300" y="745"/>
                  </a:cubicBezTo>
                  <a:cubicBezTo>
                    <a:pt x="299" y="747"/>
                    <a:pt x="297" y="749"/>
                    <a:pt x="294" y="749"/>
                  </a:cubicBezTo>
                  <a:close/>
                  <a:moveTo>
                    <a:pt x="487" y="743"/>
                  </a:moveTo>
                  <a:cubicBezTo>
                    <a:pt x="485" y="743"/>
                    <a:pt x="482" y="741"/>
                    <a:pt x="482" y="739"/>
                  </a:cubicBezTo>
                  <a:cubicBezTo>
                    <a:pt x="481" y="736"/>
                    <a:pt x="482" y="733"/>
                    <a:pt x="485" y="732"/>
                  </a:cubicBezTo>
                  <a:cubicBezTo>
                    <a:pt x="487" y="732"/>
                    <a:pt x="487" y="732"/>
                    <a:pt x="487" y="732"/>
                  </a:cubicBezTo>
                  <a:cubicBezTo>
                    <a:pt x="489" y="731"/>
                    <a:pt x="492" y="733"/>
                    <a:pt x="493" y="736"/>
                  </a:cubicBezTo>
                  <a:cubicBezTo>
                    <a:pt x="494" y="738"/>
                    <a:pt x="493" y="741"/>
                    <a:pt x="490" y="742"/>
                  </a:cubicBezTo>
                  <a:cubicBezTo>
                    <a:pt x="488" y="743"/>
                    <a:pt x="488" y="743"/>
                    <a:pt x="488" y="743"/>
                  </a:cubicBezTo>
                  <a:cubicBezTo>
                    <a:pt x="488" y="743"/>
                    <a:pt x="487" y="743"/>
                    <a:pt x="487" y="743"/>
                  </a:cubicBezTo>
                  <a:close/>
                  <a:moveTo>
                    <a:pt x="267" y="742"/>
                  </a:moveTo>
                  <a:cubicBezTo>
                    <a:pt x="267" y="742"/>
                    <a:pt x="266" y="742"/>
                    <a:pt x="266" y="741"/>
                  </a:cubicBezTo>
                  <a:cubicBezTo>
                    <a:pt x="264" y="741"/>
                    <a:pt x="264" y="741"/>
                    <a:pt x="264" y="741"/>
                  </a:cubicBezTo>
                  <a:cubicBezTo>
                    <a:pt x="262" y="740"/>
                    <a:pt x="260" y="737"/>
                    <a:pt x="261" y="734"/>
                  </a:cubicBezTo>
                  <a:cubicBezTo>
                    <a:pt x="262" y="732"/>
                    <a:pt x="265" y="730"/>
                    <a:pt x="268" y="731"/>
                  </a:cubicBezTo>
                  <a:cubicBezTo>
                    <a:pt x="269" y="731"/>
                    <a:pt x="269" y="731"/>
                    <a:pt x="269" y="731"/>
                  </a:cubicBezTo>
                  <a:cubicBezTo>
                    <a:pt x="272" y="732"/>
                    <a:pt x="273" y="735"/>
                    <a:pt x="272" y="738"/>
                  </a:cubicBezTo>
                  <a:cubicBezTo>
                    <a:pt x="272" y="740"/>
                    <a:pt x="270" y="742"/>
                    <a:pt x="267" y="742"/>
                  </a:cubicBezTo>
                  <a:close/>
                  <a:moveTo>
                    <a:pt x="513" y="734"/>
                  </a:moveTo>
                  <a:cubicBezTo>
                    <a:pt x="511" y="734"/>
                    <a:pt x="509" y="732"/>
                    <a:pt x="508" y="730"/>
                  </a:cubicBezTo>
                  <a:cubicBezTo>
                    <a:pt x="507" y="728"/>
                    <a:pt x="509" y="725"/>
                    <a:pt x="511" y="723"/>
                  </a:cubicBezTo>
                  <a:cubicBezTo>
                    <a:pt x="513" y="723"/>
                    <a:pt x="513" y="723"/>
                    <a:pt x="513" y="723"/>
                  </a:cubicBezTo>
                  <a:cubicBezTo>
                    <a:pt x="515" y="722"/>
                    <a:pt x="518" y="723"/>
                    <a:pt x="520" y="726"/>
                  </a:cubicBezTo>
                  <a:cubicBezTo>
                    <a:pt x="521" y="729"/>
                    <a:pt x="519" y="732"/>
                    <a:pt x="517" y="733"/>
                  </a:cubicBezTo>
                  <a:cubicBezTo>
                    <a:pt x="515" y="733"/>
                    <a:pt x="515" y="733"/>
                    <a:pt x="515" y="733"/>
                  </a:cubicBezTo>
                  <a:cubicBezTo>
                    <a:pt x="515" y="734"/>
                    <a:pt x="514" y="734"/>
                    <a:pt x="513" y="734"/>
                  </a:cubicBezTo>
                  <a:close/>
                  <a:moveTo>
                    <a:pt x="241" y="732"/>
                  </a:moveTo>
                  <a:cubicBezTo>
                    <a:pt x="240" y="732"/>
                    <a:pt x="240" y="732"/>
                    <a:pt x="239" y="732"/>
                  </a:cubicBezTo>
                  <a:cubicBezTo>
                    <a:pt x="238" y="731"/>
                    <a:pt x="238" y="731"/>
                    <a:pt x="238" y="731"/>
                  </a:cubicBezTo>
                  <a:cubicBezTo>
                    <a:pt x="235" y="730"/>
                    <a:pt x="234" y="727"/>
                    <a:pt x="235" y="724"/>
                  </a:cubicBezTo>
                  <a:cubicBezTo>
                    <a:pt x="236" y="722"/>
                    <a:pt x="239" y="720"/>
                    <a:pt x="242" y="721"/>
                  </a:cubicBezTo>
                  <a:cubicBezTo>
                    <a:pt x="243" y="722"/>
                    <a:pt x="243" y="722"/>
                    <a:pt x="243" y="722"/>
                  </a:cubicBezTo>
                  <a:cubicBezTo>
                    <a:pt x="246" y="723"/>
                    <a:pt x="247" y="726"/>
                    <a:pt x="246" y="729"/>
                  </a:cubicBezTo>
                  <a:cubicBezTo>
                    <a:pt x="245" y="731"/>
                    <a:pt x="243" y="732"/>
                    <a:pt x="241" y="732"/>
                  </a:cubicBezTo>
                  <a:close/>
                  <a:moveTo>
                    <a:pt x="539" y="723"/>
                  </a:moveTo>
                  <a:cubicBezTo>
                    <a:pt x="537" y="723"/>
                    <a:pt x="535" y="722"/>
                    <a:pt x="534" y="720"/>
                  </a:cubicBezTo>
                  <a:cubicBezTo>
                    <a:pt x="533" y="717"/>
                    <a:pt x="534" y="714"/>
                    <a:pt x="537" y="713"/>
                  </a:cubicBezTo>
                  <a:cubicBezTo>
                    <a:pt x="538" y="712"/>
                    <a:pt x="538" y="712"/>
                    <a:pt x="538" y="712"/>
                  </a:cubicBezTo>
                  <a:cubicBezTo>
                    <a:pt x="541" y="711"/>
                    <a:pt x="544" y="712"/>
                    <a:pt x="545" y="715"/>
                  </a:cubicBezTo>
                  <a:cubicBezTo>
                    <a:pt x="546" y="717"/>
                    <a:pt x="545" y="720"/>
                    <a:pt x="543" y="722"/>
                  </a:cubicBezTo>
                  <a:cubicBezTo>
                    <a:pt x="541" y="722"/>
                    <a:pt x="541" y="722"/>
                    <a:pt x="541" y="722"/>
                  </a:cubicBezTo>
                  <a:cubicBezTo>
                    <a:pt x="541" y="723"/>
                    <a:pt x="540" y="723"/>
                    <a:pt x="539" y="723"/>
                  </a:cubicBezTo>
                  <a:close/>
                  <a:moveTo>
                    <a:pt x="215" y="721"/>
                  </a:moveTo>
                  <a:cubicBezTo>
                    <a:pt x="214" y="721"/>
                    <a:pt x="214" y="721"/>
                    <a:pt x="213" y="720"/>
                  </a:cubicBezTo>
                  <a:cubicBezTo>
                    <a:pt x="212" y="720"/>
                    <a:pt x="212" y="720"/>
                    <a:pt x="212" y="720"/>
                  </a:cubicBezTo>
                  <a:cubicBezTo>
                    <a:pt x="209" y="719"/>
                    <a:pt x="208" y="715"/>
                    <a:pt x="209" y="713"/>
                  </a:cubicBezTo>
                  <a:cubicBezTo>
                    <a:pt x="211" y="710"/>
                    <a:pt x="214" y="709"/>
                    <a:pt x="216" y="710"/>
                  </a:cubicBezTo>
                  <a:cubicBezTo>
                    <a:pt x="218" y="711"/>
                    <a:pt x="218" y="711"/>
                    <a:pt x="218" y="711"/>
                  </a:cubicBezTo>
                  <a:cubicBezTo>
                    <a:pt x="220" y="712"/>
                    <a:pt x="221" y="715"/>
                    <a:pt x="220" y="718"/>
                  </a:cubicBezTo>
                  <a:cubicBezTo>
                    <a:pt x="219" y="720"/>
                    <a:pt x="217" y="721"/>
                    <a:pt x="215" y="721"/>
                  </a:cubicBezTo>
                  <a:close/>
                  <a:moveTo>
                    <a:pt x="564" y="710"/>
                  </a:moveTo>
                  <a:cubicBezTo>
                    <a:pt x="562" y="710"/>
                    <a:pt x="560" y="709"/>
                    <a:pt x="559" y="707"/>
                  </a:cubicBezTo>
                  <a:cubicBezTo>
                    <a:pt x="558" y="705"/>
                    <a:pt x="559" y="701"/>
                    <a:pt x="561" y="700"/>
                  </a:cubicBezTo>
                  <a:cubicBezTo>
                    <a:pt x="562" y="699"/>
                    <a:pt x="562" y="699"/>
                    <a:pt x="562" y="699"/>
                  </a:cubicBezTo>
                  <a:cubicBezTo>
                    <a:pt x="565" y="698"/>
                    <a:pt x="568" y="699"/>
                    <a:pt x="570" y="701"/>
                  </a:cubicBezTo>
                  <a:cubicBezTo>
                    <a:pt x="571" y="704"/>
                    <a:pt x="570" y="707"/>
                    <a:pt x="568" y="708"/>
                  </a:cubicBezTo>
                  <a:cubicBezTo>
                    <a:pt x="567" y="709"/>
                    <a:pt x="567" y="709"/>
                    <a:pt x="567" y="709"/>
                  </a:cubicBezTo>
                  <a:cubicBezTo>
                    <a:pt x="566" y="710"/>
                    <a:pt x="565" y="710"/>
                    <a:pt x="564" y="710"/>
                  </a:cubicBezTo>
                  <a:close/>
                  <a:moveTo>
                    <a:pt x="191" y="708"/>
                  </a:moveTo>
                  <a:cubicBezTo>
                    <a:pt x="190" y="708"/>
                    <a:pt x="189" y="707"/>
                    <a:pt x="188" y="707"/>
                  </a:cubicBezTo>
                  <a:cubicBezTo>
                    <a:pt x="187" y="706"/>
                    <a:pt x="187" y="706"/>
                    <a:pt x="187" y="706"/>
                  </a:cubicBezTo>
                  <a:cubicBezTo>
                    <a:pt x="184" y="705"/>
                    <a:pt x="183" y="701"/>
                    <a:pt x="185" y="699"/>
                  </a:cubicBezTo>
                  <a:cubicBezTo>
                    <a:pt x="186" y="696"/>
                    <a:pt x="190" y="696"/>
                    <a:pt x="192" y="697"/>
                  </a:cubicBezTo>
                  <a:cubicBezTo>
                    <a:pt x="193" y="698"/>
                    <a:pt x="193" y="698"/>
                    <a:pt x="193" y="698"/>
                  </a:cubicBezTo>
                  <a:cubicBezTo>
                    <a:pt x="196" y="699"/>
                    <a:pt x="197" y="702"/>
                    <a:pt x="195" y="705"/>
                  </a:cubicBezTo>
                  <a:cubicBezTo>
                    <a:pt x="194" y="707"/>
                    <a:pt x="192" y="708"/>
                    <a:pt x="191" y="708"/>
                  </a:cubicBezTo>
                  <a:close/>
                  <a:moveTo>
                    <a:pt x="588" y="695"/>
                  </a:moveTo>
                  <a:cubicBezTo>
                    <a:pt x="586" y="695"/>
                    <a:pt x="584" y="694"/>
                    <a:pt x="583" y="693"/>
                  </a:cubicBezTo>
                  <a:cubicBezTo>
                    <a:pt x="582" y="690"/>
                    <a:pt x="582" y="687"/>
                    <a:pt x="585" y="685"/>
                  </a:cubicBezTo>
                  <a:cubicBezTo>
                    <a:pt x="586" y="685"/>
                    <a:pt x="586" y="685"/>
                    <a:pt x="586" y="685"/>
                  </a:cubicBezTo>
                  <a:cubicBezTo>
                    <a:pt x="588" y="683"/>
                    <a:pt x="591" y="683"/>
                    <a:pt x="593" y="686"/>
                  </a:cubicBezTo>
                  <a:cubicBezTo>
                    <a:pt x="595" y="688"/>
                    <a:pt x="594" y="692"/>
                    <a:pt x="592" y="693"/>
                  </a:cubicBezTo>
                  <a:cubicBezTo>
                    <a:pt x="591" y="694"/>
                    <a:pt x="591" y="694"/>
                    <a:pt x="591" y="694"/>
                  </a:cubicBezTo>
                  <a:cubicBezTo>
                    <a:pt x="590" y="695"/>
                    <a:pt x="589" y="695"/>
                    <a:pt x="588" y="695"/>
                  </a:cubicBezTo>
                  <a:close/>
                  <a:moveTo>
                    <a:pt x="167" y="693"/>
                  </a:moveTo>
                  <a:cubicBezTo>
                    <a:pt x="166" y="693"/>
                    <a:pt x="165" y="692"/>
                    <a:pt x="164" y="692"/>
                  </a:cubicBezTo>
                  <a:cubicBezTo>
                    <a:pt x="164" y="691"/>
                    <a:pt x="164" y="691"/>
                    <a:pt x="164" y="691"/>
                  </a:cubicBezTo>
                  <a:cubicBezTo>
                    <a:pt x="163" y="691"/>
                    <a:pt x="163" y="691"/>
                    <a:pt x="163" y="691"/>
                  </a:cubicBezTo>
                  <a:cubicBezTo>
                    <a:pt x="160" y="689"/>
                    <a:pt x="160" y="686"/>
                    <a:pt x="161" y="684"/>
                  </a:cubicBezTo>
                  <a:cubicBezTo>
                    <a:pt x="163" y="681"/>
                    <a:pt x="166" y="680"/>
                    <a:pt x="169" y="682"/>
                  </a:cubicBezTo>
                  <a:cubicBezTo>
                    <a:pt x="170" y="683"/>
                    <a:pt x="170" y="683"/>
                    <a:pt x="170" y="683"/>
                  </a:cubicBezTo>
                  <a:cubicBezTo>
                    <a:pt x="172" y="684"/>
                    <a:pt x="173" y="688"/>
                    <a:pt x="171" y="690"/>
                  </a:cubicBezTo>
                  <a:cubicBezTo>
                    <a:pt x="170" y="692"/>
                    <a:pt x="168" y="693"/>
                    <a:pt x="167" y="693"/>
                  </a:cubicBezTo>
                  <a:close/>
                  <a:moveTo>
                    <a:pt x="610" y="679"/>
                  </a:moveTo>
                  <a:cubicBezTo>
                    <a:pt x="609" y="679"/>
                    <a:pt x="607" y="678"/>
                    <a:pt x="606" y="677"/>
                  </a:cubicBezTo>
                  <a:cubicBezTo>
                    <a:pt x="604" y="674"/>
                    <a:pt x="605" y="671"/>
                    <a:pt x="607" y="669"/>
                  </a:cubicBezTo>
                  <a:cubicBezTo>
                    <a:pt x="608" y="668"/>
                    <a:pt x="608" y="668"/>
                    <a:pt x="608" y="668"/>
                  </a:cubicBezTo>
                  <a:cubicBezTo>
                    <a:pt x="610" y="666"/>
                    <a:pt x="614" y="667"/>
                    <a:pt x="615" y="669"/>
                  </a:cubicBezTo>
                  <a:cubicBezTo>
                    <a:pt x="617" y="671"/>
                    <a:pt x="617" y="675"/>
                    <a:pt x="615" y="677"/>
                  </a:cubicBezTo>
                  <a:cubicBezTo>
                    <a:pt x="614" y="677"/>
                    <a:pt x="614" y="677"/>
                    <a:pt x="614" y="677"/>
                  </a:cubicBezTo>
                  <a:cubicBezTo>
                    <a:pt x="613" y="678"/>
                    <a:pt x="611" y="679"/>
                    <a:pt x="610" y="679"/>
                  </a:cubicBezTo>
                  <a:close/>
                  <a:moveTo>
                    <a:pt x="144" y="676"/>
                  </a:moveTo>
                  <a:cubicBezTo>
                    <a:pt x="143" y="676"/>
                    <a:pt x="142" y="675"/>
                    <a:pt x="141" y="675"/>
                  </a:cubicBezTo>
                  <a:cubicBezTo>
                    <a:pt x="140" y="674"/>
                    <a:pt x="140" y="674"/>
                    <a:pt x="140" y="674"/>
                  </a:cubicBezTo>
                  <a:cubicBezTo>
                    <a:pt x="138" y="672"/>
                    <a:pt x="137" y="669"/>
                    <a:pt x="139" y="666"/>
                  </a:cubicBezTo>
                  <a:cubicBezTo>
                    <a:pt x="141" y="664"/>
                    <a:pt x="144" y="664"/>
                    <a:pt x="147" y="666"/>
                  </a:cubicBezTo>
                  <a:cubicBezTo>
                    <a:pt x="148" y="666"/>
                    <a:pt x="148" y="666"/>
                    <a:pt x="148" y="666"/>
                  </a:cubicBezTo>
                  <a:cubicBezTo>
                    <a:pt x="150" y="668"/>
                    <a:pt x="150" y="672"/>
                    <a:pt x="149" y="674"/>
                  </a:cubicBezTo>
                  <a:cubicBezTo>
                    <a:pt x="148" y="675"/>
                    <a:pt x="146" y="676"/>
                    <a:pt x="144" y="676"/>
                  </a:cubicBezTo>
                  <a:close/>
                  <a:moveTo>
                    <a:pt x="632" y="660"/>
                  </a:moveTo>
                  <a:cubicBezTo>
                    <a:pt x="630" y="660"/>
                    <a:pt x="629" y="660"/>
                    <a:pt x="628" y="659"/>
                  </a:cubicBezTo>
                  <a:cubicBezTo>
                    <a:pt x="626" y="657"/>
                    <a:pt x="626" y="653"/>
                    <a:pt x="628" y="651"/>
                  </a:cubicBezTo>
                  <a:cubicBezTo>
                    <a:pt x="629" y="650"/>
                    <a:pt x="629" y="650"/>
                    <a:pt x="629" y="650"/>
                  </a:cubicBezTo>
                  <a:cubicBezTo>
                    <a:pt x="631" y="648"/>
                    <a:pt x="634" y="648"/>
                    <a:pt x="636" y="650"/>
                  </a:cubicBezTo>
                  <a:cubicBezTo>
                    <a:pt x="638" y="653"/>
                    <a:pt x="638" y="656"/>
                    <a:pt x="636" y="658"/>
                  </a:cubicBezTo>
                  <a:cubicBezTo>
                    <a:pt x="635" y="659"/>
                    <a:pt x="635" y="659"/>
                    <a:pt x="635" y="659"/>
                  </a:cubicBezTo>
                  <a:cubicBezTo>
                    <a:pt x="634" y="660"/>
                    <a:pt x="633" y="660"/>
                    <a:pt x="632" y="660"/>
                  </a:cubicBezTo>
                  <a:close/>
                  <a:moveTo>
                    <a:pt x="123" y="657"/>
                  </a:moveTo>
                  <a:cubicBezTo>
                    <a:pt x="122" y="657"/>
                    <a:pt x="121" y="657"/>
                    <a:pt x="120" y="656"/>
                  </a:cubicBezTo>
                  <a:cubicBezTo>
                    <a:pt x="119" y="655"/>
                    <a:pt x="119" y="655"/>
                    <a:pt x="119" y="655"/>
                  </a:cubicBezTo>
                  <a:cubicBezTo>
                    <a:pt x="117" y="653"/>
                    <a:pt x="116" y="650"/>
                    <a:pt x="118" y="648"/>
                  </a:cubicBezTo>
                  <a:cubicBezTo>
                    <a:pt x="120" y="645"/>
                    <a:pt x="124" y="645"/>
                    <a:pt x="126" y="647"/>
                  </a:cubicBezTo>
                  <a:cubicBezTo>
                    <a:pt x="127" y="648"/>
                    <a:pt x="127" y="648"/>
                    <a:pt x="127" y="648"/>
                  </a:cubicBezTo>
                  <a:cubicBezTo>
                    <a:pt x="129" y="650"/>
                    <a:pt x="129" y="654"/>
                    <a:pt x="127" y="656"/>
                  </a:cubicBezTo>
                  <a:cubicBezTo>
                    <a:pt x="126" y="657"/>
                    <a:pt x="125" y="657"/>
                    <a:pt x="123" y="657"/>
                  </a:cubicBezTo>
                  <a:close/>
                  <a:moveTo>
                    <a:pt x="651" y="641"/>
                  </a:moveTo>
                  <a:cubicBezTo>
                    <a:pt x="650" y="641"/>
                    <a:pt x="649" y="640"/>
                    <a:pt x="648" y="639"/>
                  </a:cubicBezTo>
                  <a:cubicBezTo>
                    <a:pt x="646" y="637"/>
                    <a:pt x="646" y="634"/>
                    <a:pt x="648" y="632"/>
                  </a:cubicBezTo>
                  <a:cubicBezTo>
                    <a:pt x="649" y="631"/>
                    <a:pt x="649" y="631"/>
                    <a:pt x="649" y="631"/>
                  </a:cubicBezTo>
                  <a:cubicBezTo>
                    <a:pt x="651" y="629"/>
                    <a:pt x="654" y="628"/>
                    <a:pt x="656" y="630"/>
                  </a:cubicBezTo>
                  <a:cubicBezTo>
                    <a:pt x="658" y="632"/>
                    <a:pt x="658" y="636"/>
                    <a:pt x="656" y="638"/>
                  </a:cubicBezTo>
                  <a:cubicBezTo>
                    <a:pt x="655" y="639"/>
                    <a:pt x="655" y="639"/>
                    <a:pt x="655" y="639"/>
                  </a:cubicBezTo>
                  <a:cubicBezTo>
                    <a:pt x="654" y="640"/>
                    <a:pt x="653" y="641"/>
                    <a:pt x="651" y="641"/>
                  </a:cubicBezTo>
                  <a:close/>
                  <a:moveTo>
                    <a:pt x="104" y="638"/>
                  </a:moveTo>
                  <a:cubicBezTo>
                    <a:pt x="102" y="638"/>
                    <a:pt x="101" y="637"/>
                    <a:pt x="100" y="636"/>
                  </a:cubicBezTo>
                  <a:cubicBezTo>
                    <a:pt x="99" y="635"/>
                    <a:pt x="99" y="635"/>
                    <a:pt x="99" y="635"/>
                  </a:cubicBezTo>
                  <a:cubicBezTo>
                    <a:pt x="97" y="633"/>
                    <a:pt x="97" y="629"/>
                    <a:pt x="99" y="627"/>
                  </a:cubicBezTo>
                  <a:cubicBezTo>
                    <a:pt x="101" y="625"/>
                    <a:pt x="105" y="625"/>
                    <a:pt x="107" y="628"/>
                  </a:cubicBezTo>
                  <a:cubicBezTo>
                    <a:pt x="108" y="629"/>
                    <a:pt x="108" y="629"/>
                    <a:pt x="108" y="629"/>
                  </a:cubicBezTo>
                  <a:cubicBezTo>
                    <a:pt x="110" y="631"/>
                    <a:pt x="109" y="634"/>
                    <a:pt x="107" y="636"/>
                  </a:cubicBezTo>
                  <a:cubicBezTo>
                    <a:pt x="106" y="637"/>
                    <a:pt x="105" y="638"/>
                    <a:pt x="104" y="638"/>
                  </a:cubicBezTo>
                  <a:close/>
                  <a:moveTo>
                    <a:pt x="670" y="619"/>
                  </a:moveTo>
                  <a:cubicBezTo>
                    <a:pt x="669" y="619"/>
                    <a:pt x="668" y="619"/>
                    <a:pt x="667" y="618"/>
                  </a:cubicBezTo>
                  <a:cubicBezTo>
                    <a:pt x="664" y="616"/>
                    <a:pt x="664" y="613"/>
                    <a:pt x="666" y="611"/>
                  </a:cubicBezTo>
                  <a:cubicBezTo>
                    <a:pt x="667" y="610"/>
                    <a:pt x="667" y="610"/>
                    <a:pt x="667" y="610"/>
                  </a:cubicBezTo>
                  <a:cubicBezTo>
                    <a:pt x="668" y="608"/>
                    <a:pt x="672" y="607"/>
                    <a:pt x="674" y="609"/>
                  </a:cubicBezTo>
                  <a:cubicBezTo>
                    <a:pt x="676" y="611"/>
                    <a:pt x="677" y="614"/>
                    <a:pt x="675" y="616"/>
                  </a:cubicBezTo>
                  <a:cubicBezTo>
                    <a:pt x="674" y="617"/>
                    <a:pt x="674" y="617"/>
                    <a:pt x="674" y="617"/>
                  </a:cubicBezTo>
                  <a:cubicBezTo>
                    <a:pt x="673" y="619"/>
                    <a:pt x="672" y="619"/>
                    <a:pt x="670" y="619"/>
                  </a:cubicBezTo>
                  <a:close/>
                  <a:moveTo>
                    <a:pt x="86" y="616"/>
                  </a:moveTo>
                  <a:cubicBezTo>
                    <a:pt x="84" y="616"/>
                    <a:pt x="82" y="616"/>
                    <a:pt x="81" y="614"/>
                  </a:cubicBezTo>
                  <a:cubicBezTo>
                    <a:pt x="80" y="613"/>
                    <a:pt x="80" y="613"/>
                    <a:pt x="80" y="613"/>
                  </a:cubicBezTo>
                  <a:cubicBezTo>
                    <a:pt x="79" y="611"/>
                    <a:pt x="79" y="607"/>
                    <a:pt x="81" y="606"/>
                  </a:cubicBezTo>
                  <a:cubicBezTo>
                    <a:pt x="84" y="604"/>
                    <a:pt x="87" y="604"/>
                    <a:pt x="89" y="607"/>
                  </a:cubicBezTo>
                  <a:cubicBezTo>
                    <a:pt x="90" y="608"/>
                    <a:pt x="90" y="608"/>
                    <a:pt x="90" y="608"/>
                  </a:cubicBezTo>
                  <a:cubicBezTo>
                    <a:pt x="92" y="610"/>
                    <a:pt x="91" y="613"/>
                    <a:pt x="89" y="615"/>
                  </a:cubicBezTo>
                  <a:cubicBezTo>
                    <a:pt x="88" y="616"/>
                    <a:pt x="87" y="616"/>
                    <a:pt x="86" y="616"/>
                  </a:cubicBezTo>
                  <a:close/>
                  <a:moveTo>
                    <a:pt x="687" y="597"/>
                  </a:moveTo>
                  <a:cubicBezTo>
                    <a:pt x="686" y="597"/>
                    <a:pt x="685" y="597"/>
                    <a:pt x="684" y="596"/>
                  </a:cubicBezTo>
                  <a:cubicBezTo>
                    <a:pt x="681" y="594"/>
                    <a:pt x="681" y="591"/>
                    <a:pt x="682" y="589"/>
                  </a:cubicBezTo>
                  <a:cubicBezTo>
                    <a:pt x="683" y="588"/>
                    <a:pt x="683" y="588"/>
                    <a:pt x="683" y="588"/>
                  </a:cubicBezTo>
                  <a:cubicBezTo>
                    <a:pt x="685" y="585"/>
                    <a:pt x="688" y="585"/>
                    <a:pt x="690" y="586"/>
                  </a:cubicBezTo>
                  <a:cubicBezTo>
                    <a:pt x="693" y="588"/>
                    <a:pt x="693" y="591"/>
                    <a:pt x="692" y="594"/>
                  </a:cubicBezTo>
                  <a:cubicBezTo>
                    <a:pt x="691" y="595"/>
                    <a:pt x="691" y="595"/>
                    <a:pt x="691" y="595"/>
                  </a:cubicBezTo>
                  <a:cubicBezTo>
                    <a:pt x="690" y="596"/>
                    <a:pt x="688" y="597"/>
                    <a:pt x="687" y="597"/>
                  </a:cubicBezTo>
                  <a:close/>
                  <a:moveTo>
                    <a:pt x="69" y="594"/>
                  </a:moveTo>
                  <a:cubicBezTo>
                    <a:pt x="67" y="594"/>
                    <a:pt x="66" y="593"/>
                    <a:pt x="65" y="591"/>
                  </a:cubicBezTo>
                  <a:cubicBezTo>
                    <a:pt x="64" y="590"/>
                    <a:pt x="64" y="590"/>
                    <a:pt x="64" y="590"/>
                  </a:cubicBezTo>
                  <a:cubicBezTo>
                    <a:pt x="62" y="588"/>
                    <a:pt x="63" y="584"/>
                    <a:pt x="65" y="583"/>
                  </a:cubicBezTo>
                  <a:cubicBezTo>
                    <a:pt x="68" y="581"/>
                    <a:pt x="71" y="582"/>
                    <a:pt x="73" y="584"/>
                  </a:cubicBezTo>
                  <a:cubicBezTo>
                    <a:pt x="73" y="585"/>
                    <a:pt x="73" y="585"/>
                    <a:pt x="73" y="585"/>
                  </a:cubicBezTo>
                  <a:cubicBezTo>
                    <a:pt x="75" y="588"/>
                    <a:pt x="74" y="591"/>
                    <a:pt x="72" y="593"/>
                  </a:cubicBezTo>
                  <a:cubicBezTo>
                    <a:pt x="71" y="593"/>
                    <a:pt x="70" y="594"/>
                    <a:pt x="69" y="594"/>
                  </a:cubicBezTo>
                  <a:close/>
                  <a:moveTo>
                    <a:pt x="702" y="573"/>
                  </a:moveTo>
                  <a:cubicBezTo>
                    <a:pt x="701" y="573"/>
                    <a:pt x="700" y="573"/>
                    <a:pt x="699" y="573"/>
                  </a:cubicBezTo>
                  <a:cubicBezTo>
                    <a:pt x="696" y="571"/>
                    <a:pt x="696" y="568"/>
                    <a:pt x="697" y="565"/>
                  </a:cubicBezTo>
                  <a:cubicBezTo>
                    <a:pt x="698" y="564"/>
                    <a:pt x="698" y="564"/>
                    <a:pt x="698" y="564"/>
                  </a:cubicBezTo>
                  <a:cubicBezTo>
                    <a:pt x="699" y="562"/>
                    <a:pt x="703" y="561"/>
                    <a:pt x="705" y="562"/>
                  </a:cubicBezTo>
                  <a:cubicBezTo>
                    <a:pt x="708" y="564"/>
                    <a:pt x="708" y="567"/>
                    <a:pt x="707" y="570"/>
                  </a:cubicBezTo>
                  <a:cubicBezTo>
                    <a:pt x="706" y="571"/>
                    <a:pt x="706" y="571"/>
                    <a:pt x="706" y="571"/>
                  </a:cubicBezTo>
                  <a:cubicBezTo>
                    <a:pt x="705" y="573"/>
                    <a:pt x="704" y="573"/>
                    <a:pt x="702" y="573"/>
                  </a:cubicBezTo>
                  <a:close/>
                  <a:moveTo>
                    <a:pt x="54" y="570"/>
                  </a:moveTo>
                  <a:cubicBezTo>
                    <a:pt x="52" y="570"/>
                    <a:pt x="51" y="569"/>
                    <a:pt x="50" y="567"/>
                  </a:cubicBezTo>
                  <a:cubicBezTo>
                    <a:pt x="49" y="566"/>
                    <a:pt x="49" y="566"/>
                    <a:pt x="49" y="566"/>
                  </a:cubicBezTo>
                  <a:cubicBezTo>
                    <a:pt x="47" y="563"/>
                    <a:pt x="48" y="560"/>
                    <a:pt x="51" y="559"/>
                  </a:cubicBezTo>
                  <a:cubicBezTo>
                    <a:pt x="53" y="557"/>
                    <a:pt x="57" y="558"/>
                    <a:pt x="58" y="561"/>
                  </a:cubicBezTo>
                  <a:cubicBezTo>
                    <a:pt x="59" y="562"/>
                    <a:pt x="59" y="562"/>
                    <a:pt x="59" y="562"/>
                  </a:cubicBezTo>
                  <a:cubicBezTo>
                    <a:pt x="60" y="564"/>
                    <a:pt x="59" y="568"/>
                    <a:pt x="57" y="569"/>
                  </a:cubicBezTo>
                  <a:cubicBezTo>
                    <a:pt x="56" y="570"/>
                    <a:pt x="55" y="570"/>
                    <a:pt x="54" y="570"/>
                  </a:cubicBezTo>
                  <a:close/>
                  <a:moveTo>
                    <a:pt x="715" y="549"/>
                  </a:moveTo>
                  <a:cubicBezTo>
                    <a:pt x="714" y="549"/>
                    <a:pt x="713" y="549"/>
                    <a:pt x="713" y="548"/>
                  </a:cubicBezTo>
                  <a:cubicBezTo>
                    <a:pt x="710" y="547"/>
                    <a:pt x="709" y="544"/>
                    <a:pt x="710" y="541"/>
                  </a:cubicBezTo>
                  <a:cubicBezTo>
                    <a:pt x="711" y="540"/>
                    <a:pt x="711" y="540"/>
                    <a:pt x="711" y="540"/>
                  </a:cubicBezTo>
                  <a:cubicBezTo>
                    <a:pt x="712" y="537"/>
                    <a:pt x="715" y="536"/>
                    <a:pt x="718" y="537"/>
                  </a:cubicBezTo>
                  <a:cubicBezTo>
                    <a:pt x="721" y="539"/>
                    <a:pt x="722" y="542"/>
                    <a:pt x="720" y="545"/>
                  </a:cubicBezTo>
                  <a:cubicBezTo>
                    <a:pt x="720" y="546"/>
                    <a:pt x="720" y="546"/>
                    <a:pt x="720" y="546"/>
                  </a:cubicBezTo>
                  <a:cubicBezTo>
                    <a:pt x="719" y="548"/>
                    <a:pt x="717" y="549"/>
                    <a:pt x="715" y="549"/>
                  </a:cubicBezTo>
                  <a:close/>
                  <a:moveTo>
                    <a:pt x="41" y="545"/>
                  </a:moveTo>
                  <a:cubicBezTo>
                    <a:pt x="39" y="545"/>
                    <a:pt x="37" y="544"/>
                    <a:pt x="36" y="542"/>
                  </a:cubicBezTo>
                  <a:cubicBezTo>
                    <a:pt x="36" y="541"/>
                    <a:pt x="36" y="541"/>
                    <a:pt x="36" y="541"/>
                  </a:cubicBezTo>
                  <a:cubicBezTo>
                    <a:pt x="35" y="538"/>
                    <a:pt x="36" y="535"/>
                    <a:pt x="38" y="534"/>
                  </a:cubicBezTo>
                  <a:cubicBezTo>
                    <a:pt x="41" y="532"/>
                    <a:pt x="44" y="534"/>
                    <a:pt x="46" y="536"/>
                  </a:cubicBezTo>
                  <a:cubicBezTo>
                    <a:pt x="46" y="537"/>
                    <a:pt x="46" y="537"/>
                    <a:pt x="46" y="537"/>
                  </a:cubicBezTo>
                  <a:cubicBezTo>
                    <a:pt x="47" y="540"/>
                    <a:pt x="46" y="543"/>
                    <a:pt x="44" y="544"/>
                  </a:cubicBezTo>
                  <a:cubicBezTo>
                    <a:pt x="43" y="545"/>
                    <a:pt x="42" y="545"/>
                    <a:pt x="41" y="545"/>
                  </a:cubicBezTo>
                  <a:close/>
                  <a:moveTo>
                    <a:pt x="726" y="523"/>
                  </a:moveTo>
                  <a:cubicBezTo>
                    <a:pt x="726" y="523"/>
                    <a:pt x="725" y="523"/>
                    <a:pt x="724" y="522"/>
                  </a:cubicBezTo>
                  <a:cubicBezTo>
                    <a:pt x="722" y="521"/>
                    <a:pt x="720" y="519"/>
                    <a:pt x="721" y="516"/>
                  </a:cubicBezTo>
                  <a:cubicBezTo>
                    <a:pt x="722" y="515"/>
                    <a:pt x="722" y="515"/>
                    <a:pt x="722" y="515"/>
                  </a:cubicBezTo>
                  <a:cubicBezTo>
                    <a:pt x="723" y="512"/>
                    <a:pt x="726" y="510"/>
                    <a:pt x="729" y="512"/>
                  </a:cubicBezTo>
                  <a:cubicBezTo>
                    <a:pt x="731" y="513"/>
                    <a:pt x="733" y="516"/>
                    <a:pt x="732" y="518"/>
                  </a:cubicBezTo>
                  <a:cubicBezTo>
                    <a:pt x="731" y="519"/>
                    <a:pt x="731" y="519"/>
                    <a:pt x="731" y="519"/>
                  </a:cubicBezTo>
                  <a:cubicBezTo>
                    <a:pt x="731" y="521"/>
                    <a:pt x="728" y="523"/>
                    <a:pt x="726" y="523"/>
                  </a:cubicBezTo>
                  <a:close/>
                  <a:moveTo>
                    <a:pt x="30" y="519"/>
                  </a:moveTo>
                  <a:cubicBezTo>
                    <a:pt x="28" y="519"/>
                    <a:pt x="26" y="518"/>
                    <a:pt x="25" y="516"/>
                  </a:cubicBezTo>
                  <a:cubicBezTo>
                    <a:pt x="25" y="515"/>
                    <a:pt x="25" y="515"/>
                    <a:pt x="25" y="515"/>
                  </a:cubicBezTo>
                  <a:cubicBezTo>
                    <a:pt x="24" y="512"/>
                    <a:pt x="25" y="509"/>
                    <a:pt x="28" y="508"/>
                  </a:cubicBezTo>
                  <a:cubicBezTo>
                    <a:pt x="31" y="507"/>
                    <a:pt x="34" y="508"/>
                    <a:pt x="35" y="511"/>
                  </a:cubicBezTo>
                  <a:cubicBezTo>
                    <a:pt x="35" y="512"/>
                    <a:pt x="35" y="512"/>
                    <a:pt x="35" y="512"/>
                  </a:cubicBezTo>
                  <a:cubicBezTo>
                    <a:pt x="36" y="515"/>
                    <a:pt x="35" y="518"/>
                    <a:pt x="32" y="519"/>
                  </a:cubicBezTo>
                  <a:cubicBezTo>
                    <a:pt x="32" y="519"/>
                    <a:pt x="31" y="519"/>
                    <a:pt x="30" y="519"/>
                  </a:cubicBezTo>
                  <a:close/>
                  <a:moveTo>
                    <a:pt x="736" y="497"/>
                  </a:moveTo>
                  <a:cubicBezTo>
                    <a:pt x="735" y="497"/>
                    <a:pt x="735" y="497"/>
                    <a:pt x="734" y="496"/>
                  </a:cubicBezTo>
                  <a:cubicBezTo>
                    <a:pt x="731" y="496"/>
                    <a:pt x="730" y="493"/>
                    <a:pt x="731" y="490"/>
                  </a:cubicBezTo>
                  <a:cubicBezTo>
                    <a:pt x="731" y="488"/>
                    <a:pt x="731" y="488"/>
                    <a:pt x="731" y="488"/>
                  </a:cubicBezTo>
                  <a:cubicBezTo>
                    <a:pt x="732" y="486"/>
                    <a:pt x="735" y="484"/>
                    <a:pt x="738" y="485"/>
                  </a:cubicBezTo>
                  <a:cubicBezTo>
                    <a:pt x="740" y="486"/>
                    <a:pt x="742" y="489"/>
                    <a:pt x="741" y="492"/>
                  </a:cubicBezTo>
                  <a:cubicBezTo>
                    <a:pt x="741" y="493"/>
                    <a:pt x="741" y="493"/>
                    <a:pt x="741" y="493"/>
                  </a:cubicBezTo>
                  <a:cubicBezTo>
                    <a:pt x="740" y="495"/>
                    <a:pt x="738" y="497"/>
                    <a:pt x="736" y="497"/>
                  </a:cubicBezTo>
                  <a:close/>
                  <a:moveTo>
                    <a:pt x="21" y="493"/>
                  </a:moveTo>
                  <a:cubicBezTo>
                    <a:pt x="19" y="493"/>
                    <a:pt x="17" y="491"/>
                    <a:pt x="16" y="489"/>
                  </a:cubicBezTo>
                  <a:cubicBezTo>
                    <a:pt x="16" y="488"/>
                    <a:pt x="16" y="488"/>
                    <a:pt x="16" y="488"/>
                  </a:cubicBezTo>
                  <a:cubicBezTo>
                    <a:pt x="15" y="485"/>
                    <a:pt x="16" y="482"/>
                    <a:pt x="19" y="481"/>
                  </a:cubicBezTo>
                  <a:cubicBezTo>
                    <a:pt x="22" y="480"/>
                    <a:pt x="25" y="482"/>
                    <a:pt x="26" y="485"/>
                  </a:cubicBezTo>
                  <a:cubicBezTo>
                    <a:pt x="26" y="486"/>
                    <a:pt x="26" y="486"/>
                    <a:pt x="26" y="486"/>
                  </a:cubicBezTo>
                  <a:cubicBezTo>
                    <a:pt x="27" y="489"/>
                    <a:pt x="26" y="492"/>
                    <a:pt x="23" y="493"/>
                  </a:cubicBezTo>
                  <a:cubicBezTo>
                    <a:pt x="22" y="493"/>
                    <a:pt x="22" y="493"/>
                    <a:pt x="21" y="493"/>
                  </a:cubicBezTo>
                  <a:close/>
                  <a:moveTo>
                    <a:pt x="743" y="470"/>
                  </a:moveTo>
                  <a:cubicBezTo>
                    <a:pt x="743" y="470"/>
                    <a:pt x="742" y="470"/>
                    <a:pt x="742" y="470"/>
                  </a:cubicBezTo>
                  <a:cubicBezTo>
                    <a:pt x="739" y="469"/>
                    <a:pt x="737" y="466"/>
                    <a:pt x="738" y="463"/>
                  </a:cubicBezTo>
                  <a:cubicBezTo>
                    <a:pt x="738" y="462"/>
                    <a:pt x="738" y="462"/>
                    <a:pt x="738" y="462"/>
                  </a:cubicBezTo>
                  <a:cubicBezTo>
                    <a:pt x="739" y="459"/>
                    <a:pt x="742" y="457"/>
                    <a:pt x="745" y="458"/>
                  </a:cubicBezTo>
                  <a:cubicBezTo>
                    <a:pt x="747" y="458"/>
                    <a:pt x="749" y="461"/>
                    <a:pt x="749" y="464"/>
                  </a:cubicBezTo>
                  <a:cubicBezTo>
                    <a:pt x="748" y="465"/>
                    <a:pt x="748" y="465"/>
                    <a:pt x="748" y="465"/>
                  </a:cubicBezTo>
                  <a:cubicBezTo>
                    <a:pt x="748" y="468"/>
                    <a:pt x="745" y="470"/>
                    <a:pt x="743" y="470"/>
                  </a:cubicBezTo>
                  <a:close/>
                  <a:moveTo>
                    <a:pt x="14" y="466"/>
                  </a:moveTo>
                  <a:cubicBezTo>
                    <a:pt x="12" y="466"/>
                    <a:pt x="9" y="464"/>
                    <a:pt x="9" y="462"/>
                  </a:cubicBezTo>
                  <a:cubicBezTo>
                    <a:pt x="9" y="460"/>
                    <a:pt x="9" y="460"/>
                    <a:pt x="9" y="460"/>
                  </a:cubicBezTo>
                  <a:cubicBezTo>
                    <a:pt x="8" y="457"/>
                    <a:pt x="10" y="454"/>
                    <a:pt x="13" y="454"/>
                  </a:cubicBezTo>
                  <a:cubicBezTo>
                    <a:pt x="16" y="453"/>
                    <a:pt x="18" y="455"/>
                    <a:pt x="19" y="458"/>
                  </a:cubicBezTo>
                  <a:cubicBezTo>
                    <a:pt x="19" y="459"/>
                    <a:pt x="19" y="459"/>
                    <a:pt x="19" y="459"/>
                  </a:cubicBezTo>
                  <a:cubicBezTo>
                    <a:pt x="20" y="462"/>
                    <a:pt x="18" y="465"/>
                    <a:pt x="15" y="466"/>
                  </a:cubicBezTo>
                  <a:cubicBezTo>
                    <a:pt x="15" y="466"/>
                    <a:pt x="15" y="466"/>
                    <a:pt x="14" y="466"/>
                  </a:cubicBezTo>
                  <a:close/>
                  <a:moveTo>
                    <a:pt x="748" y="442"/>
                  </a:moveTo>
                  <a:cubicBezTo>
                    <a:pt x="748" y="442"/>
                    <a:pt x="748" y="442"/>
                    <a:pt x="748" y="442"/>
                  </a:cubicBezTo>
                  <a:cubicBezTo>
                    <a:pt x="745" y="442"/>
                    <a:pt x="743" y="439"/>
                    <a:pt x="743" y="436"/>
                  </a:cubicBezTo>
                  <a:cubicBezTo>
                    <a:pt x="743" y="435"/>
                    <a:pt x="743" y="435"/>
                    <a:pt x="743" y="435"/>
                  </a:cubicBezTo>
                  <a:cubicBezTo>
                    <a:pt x="744" y="432"/>
                    <a:pt x="746" y="430"/>
                    <a:pt x="749" y="430"/>
                  </a:cubicBezTo>
                  <a:cubicBezTo>
                    <a:pt x="752" y="431"/>
                    <a:pt x="754" y="433"/>
                    <a:pt x="754" y="436"/>
                  </a:cubicBezTo>
                  <a:cubicBezTo>
                    <a:pt x="754" y="438"/>
                    <a:pt x="754" y="438"/>
                    <a:pt x="754" y="438"/>
                  </a:cubicBezTo>
                  <a:cubicBezTo>
                    <a:pt x="753" y="440"/>
                    <a:pt x="751" y="442"/>
                    <a:pt x="748" y="442"/>
                  </a:cubicBezTo>
                  <a:close/>
                  <a:moveTo>
                    <a:pt x="9" y="438"/>
                  </a:moveTo>
                  <a:cubicBezTo>
                    <a:pt x="7" y="438"/>
                    <a:pt x="4" y="436"/>
                    <a:pt x="4" y="434"/>
                  </a:cubicBezTo>
                  <a:cubicBezTo>
                    <a:pt x="4" y="432"/>
                    <a:pt x="4" y="432"/>
                    <a:pt x="4" y="432"/>
                  </a:cubicBezTo>
                  <a:cubicBezTo>
                    <a:pt x="3" y="429"/>
                    <a:pt x="5" y="427"/>
                    <a:pt x="8" y="426"/>
                  </a:cubicBezTo>
                  <a:cubicBezTo>
                    <a:pt x="11" y="426"/>
                    <a:pt x="14" y="428"/>
                    <a:pt x="14" y="431"/>
                  </a:cubicBezTo>
                  <a:cubicBezTo>
                    <a:pt x="14" y="432"/>
                    <a:pt x="14" y="432"/>
                    <a:pt x="14" y="432"/>
                  </a:cubicBezTo>
                  <a:cubicBezTo>
                    <a:pt x="15" y="435"/>
                    <a:pt x="13" y="438"/>
                    <a:pt x="10" y="438"/>
                  </a:cubicBezTo>
                  <a:cubicBezTo>
                    <a:pt x="10" y="438"/>
                    <a:pt x="9" y="438"/>
                    <a:pt x="9" y="438"/>
                  </a:cubicBezTo>
                  <a:close/>
                  <a:moveTo>
                    <a:pt x="752" y="414"/>
                  </a:moveTo>
                  <a:cubicBezTo>
                    <a:pt x="751" y="414"/>
                    <a:pt x="751" y="414"/>
                    <a:pt x="751" y="414"/>
                  </a:cubicBezTo>
                  <a:cubicBezTo>
                    <a:pt x="748" y="414"/>
                    <a:pt x="746" y="411"/>
                    <a:pt x="746" y="409"/>
                  </a:cubicBezTo>
                  <a:cubicBezTo>
                    <a:pt x="746" y="407"/>
                    <a:pt x="746" y="407"/>
                    <a:pt x="746" y="407"/>
                  </a:cubicBezTo>
                  <a:cubicBezTo>
                    <a:pt x="747" y="404"/>
                    <a:pt x="749" y="402"/>
                    <a:pt x="752" y="402"/>
                  </a:cubicBezTo>
                  <a:cubicBezTo>
                    <a:pt x="755" y="403"/>
                    <a:pt x="757" y="405"/>
                    <a:pt x="757" y="408"/>
                  </a:cubicBezTo>
                  <a:cubicBezTo>
                    <a:pt x="757" y="409"/>
                    <a:pt x="757" y="409"/>
                    <a:pt x="757" y="409"/>
                  </a:cubicBezTo>
                  <a:cubicBezTo>
                    <a:pt x="757" y="412"/>
                    <a:pt x="754" y="414"/>
                    <a:pt x="752" y="414"/>
                  </a:cubicBezTo>
                  <a:close/>
                  <a:moveTo>
                    <a:pt x="6" y="410"/>
                  </a:moveTo>
                  <a:cubicBezTo>
                    <a:pt x="3" y="410"/>
                    <a:pt x="1" y="408"/>
                    <a:pt x="1" y="405"/>
                  </a:cubicBezTo>
                  <a:cubicBezTo>
                    <a:pt x="1" y="404"/>
                    <a:pt x="1" y="404"/>
                    <a:pt x="1" y="404"/>
                  </a:cubicBezTo>
                  <a:cubicBezTo>
                    <a:pt x="1" y="401"/>
                    <a:pt x="3" y="398"/>
                    <a:pt x="6" y="398"/>
                  </a:cubicBezTo>
                  <a:cubicBezTo>
                    <a:pt x="9" y="398"/>
                    <a:pt x="11" y="400"/>
                    <a:pt x="11" y="403"/>
                  </a:cubicBezTo>
                  <a:cubicBezTo>
                    <a:pt x="12" y="405"/>
                    <a:pt x="12" y="405"/>
                    <a:pt x="12" y="405"/>
                  </a:cubicBezTo>
                  <a:cubicBezTo>
                    <a:pt x="12" y="408"/>
                    <a:pt x="10" y="410"/>
                    <a:pt x="7" y="410"/>
                  </a:cubicBezTo>
                  <a:cubicBezTo>
                    <a:pt x="6" y="410"/>
                    <a:pt x="6" y="410"/>
                    <a:pt x="6" y="410"/>
                  </a:cubicBezTo>
                  <a:close/>
                  <a:moveTo>
                    <a:pt x="753" y="386"/>
                  </a:moveTo>
                  <a:cubicBezTo>
                    <a:pt x="750" y="386"/>
                    <a:pt x="747" y="384"/>
                    <a:pt x="747" y="381"/>
                  </a:cubicBezTo>
                  <a:cubicBezTo>
                    <a:pt x="747" y="380"/>
                    <a:pt x="747" y="380"/>
                    <a:pt x="747" y="380"/>
                  </a:cubicBezTo>
                  <a:cubicBezTo>
                    <a:pt x="747" y="377"/>
                    <a:pt x="750" y="374"/>
                    <a:pt x="753" y="374"/>
                  </a:cubicBezTo>
                  <a:cubicBezTo>
                    <a:pt x="756" y="374"/>
                    <a:pt x="758" y="377"/>
                    <a:pt x="758" y="380"/>
                  </a:cubicBezTo>
                  <a:cubicBezTo>
                    <a:pt x="758" y="381"/>
                    <a:pt x="758" y="381"/>
                    <a:pt x="758" y="381"/>
                  </a:cubicBezTo>
                  <a:cubicBezTo>
                    <a:pt x="758" y="384"/>
                    <a:pt x="756" y="386"/>
                    <a:pt x="753" y="386"/>
                  </a:cubicBezTo>
                  <a:close/>
                  <a:moveTo>
                    <a:pt x="5" y="382"/>
                  </a:moveTo>
                  <a:cubicBezTo>
                    <a:pt x="5" y="382"/>
                    <a:pt x="5" y="382"/>
                    <a:pt x="5" y="382"/>
                  </a:cubicBezTo>
                  <a:cubicBezTo>
                    <a:pt x="2" y="382"/>
                    <a:pt x="0" y="380"/>
                    <a:pt x="0" y="377"/>
                  </a:cubicBezTo>
                  <a:cubicBezTo>
                    <a:pt x="0" y="376"/>
                    <a:pt x="0" y="376"/>
                    <a:pt x="0" y="376"/>
                  </a:cubicBezTo>
                  <a:cubicBezTo>
                    <a:pt x="0" y="373"/>
                    <a:pt x="2" y="370"/>
                    <a:pt x="5" y="370"/>
                  </a:cubicBezTo>
                  <a:cubicBezTo>
                    <a:pt x="8" y="370"/>
                    <a:pt x="11" y="373"/>
                    <a:pt x="11" y="376"/>
                  </a:cubicBezTo>
                  <a:cubicBezTo>
                    <a:pt x="11" y="377"/>
                    <a:pt x="11" y="377"/>
                    <a:pt x="11" y="377"/>
                  </a:cubicBezTo>
                  <a:cubicBezTo>
                    <a:pt x="11" y="380"/>
                    <a:pt x="8" y="382"/>
                    <a:pt x="5" y="382"/>
                  </a:cubicBezTo>
                  <a:close/>
                  <a:moveTo>
                    <a:pt x="752" y="364"/>
                  </a:moveTo>
                  <a:cubicBezTo>
                    <a:pt x="749" y="364"/>
                    <a:pt x="747" y="362"/>
                    <a:pt x="747" y="359"/>
                  </a:cubicBezTo>
                  <a:cubicBezTo>
                    <a:pt x="747" y="357"/>
                    <a:pt x="747" y="357"/>
                    <a:pt x="747" y="357"/>
                  </a:cubicBezTo>
                  <a:cubicBezTo>
                    <a:pt x="746" y="354"/>
                    <a:pt x="749" y="352"/>
                    <a:pt x="752" y="352"/>
                  </a:cubicBezTo>
                  <a:cubicBezTo>
                    <a:pt x="755" y="352"/>
                    <a:pt x="757" y="354"/>
                    <a:pt x="757" y="357"/>
                  </a:cubicBezTo>
                  <a:cubicBezTo>
                    <a:pt x="757" y="358"/>
                    <a:pt x="757" y="358"/>
                    <a:pt x="757" y="358"/>
                  </a:cubicBezTo>
                  <a:cubicBezTo>
                    <a:pt x="758" y="361"/>
                    <a:pt x="755" y="364"/>
                    <a:pt x="752" y="364"/>
                  </a:cubicBezTo>
                  <a:cubicBezTo>
                    <a:pt x="752" y="364"/>
                    <a:pt x="752" y="364"/>
                    <a:pt x="752" y="364"/>
                  </a:cubicBezTo>
                  <a:close/>
                  <a:moveTo>
                    <a:pt x="7" y="354"/>
                  </a:moveTo>
                  <a:cubicBezTo>
                    <a:pt x="6" y="354"/>
                    <a:pt x="6" y="354"/>
                    <a:pt x="6" y="354"/>
                  </a:cubicBezTo>
                  <a:cubicBezTo>
                    <a:pt x="3" y="354"/>
                    <a:pt x="1" y="351"/>
                    <a:pt x="1" y="349"/>
                  </a:cubicBezTo>
                  <a:cubicBezTo>
                    <a:pt x="1" y="347"/>
                    <a:pt x="1" y="347"/>
                    <a:pt x="1" y="347"/>
                  </a:cubicBezTo>
                  <a:cubicBezTo>
                    <a:pt x="2" y="344"/>
                    <a:pt x="4" y="342"/>
                    <a:pt x="7" y="342"/>
                  </a:cubicBezTo>
                  <a:cubicBezTo>
                    <a:pt x="10" y="343"/>
                    <a:pt x="12" y="345"/>
                    <a:pt x="12" y="348"/>
                  </a:cubicBezTo>
                  <a:cubicBezTo>
                    <a:pt x="12" y="349"/>
                    <a:pt x="12" y="349"/>
                    <a:pt x="12" y="349"/>
                  </a:cubicBezTo>
                  <a:cubicBezTo>
                    <a:pt x="12" y="352"/>
                    <a:pt x="9" y="354"/>
                    <a:pt x="7" y="354"/>
                  </a:cubicBezTo>
                  <a:close/>
                  <a:moveTo>
                    <a:pt x="749" y="336"/>
                  </a:moveTo>
                  <a:cubicBezTo>
                    <a:pt x="747" y="336"/>
                    <a:pt x="745" y="334"/>
                    <a:pt x="744" y="331"/>
                  </a:cubicBezTo>
                  <a:cubicBezTo>
                    <a:pt x="744" y="330"/>
                    <a:pt x="744" y="330"/>
                    <a:pt x="744" y="330"/>
                  </a:cubicBezTo>
                  <a:cubicBezTo>
                    <a:pt x="744" y="327"/>
                    <a:pt x="746" y="324"/>
                    <a:pt x="749" y="324"/>
                  </a:cubicBezTo>
                  <a:cubicBezTo>
                    <a:pt x="752" y="324"/>
                    <a:pt x="754" y="326"/>
                    <a:pt x="755" y="328"/>
                  </a:cubicBezTo>
                  <a:cubicBezTo>
                    <a:pt x="755" y="330"/>
                    <a:pt x="755" y="330"/>
                    <a:pt x="755" y="330"/>
                  </a:cubicBezTo>
                  <a:cubicBezTo>
                    <a:pt x="755" y="333"/>
                    <a:pt x="753" y="335"/>
                    <a:pt x="750" y="336"/>
                  </a:cubicBezTo>
                  <a:cubicBezTo>
                    <a:pt x="750" y="336"/>
                    <a:pt x="750" y="336"/>
                    <a:pt x="749" y="336"/>
                  </a:cubicBezTo>
                  <a:close/>
                  <a:moveTo>
                    <a:pt x="10" y="326"/>
                  </a:moveTo>
                  <a:cubicBezTo>
                    <a:pt x="10" y="326"/>
                    <a:pt x="9" y="326"/>
                    <a:pt x="9" y="326"/>
                  </a:cubicBezTo>
                  <a:cubicBezTo>
                    <a:pt x="6" y="326"/>
                    <a:pt x="4" y="323"/>
                    <a:pt x="5" y="320"/>
                  </a:cubicBezTo>
                  <a:cubicBezTo>
                    <a:pt x="5" y="319"/>
                    <a:pt x="5" y="319"/>
                    <a:pt x="5" y="319"/>
                  </a:cubicBezTo>
                  <a:cubicBezTo>
                    <a:pt x="5" y="316"/>
                    <a:pt x="8" y="314"/>
                    <a:pt x="11" y="315"/>
                  </a:cubicBezTo>
                  <a:cubicBezTo>
                    <a:pt x="14" y="315"/>
                    <a:pt x="16" y="318"/>
                    <a:pt x="15" y="321"/>
                  </a:cubicBezTo>
                  <a:cubicBezTo>
                    <a:pt x="15" y="322"/>
                    <a:pt x="15" y="322"/>
                    <a:pt x="15" y="322"/>
                  </a:cubicBezTo>
                  <a:cubicBezTo>
                    <a:pt x="15" y="325"/>
                    <a:pt x="13" y="326"/>
                    <a:pt x="10" y="326"/>
                  </a:cubicBezTo>
                  <a:close/>
                  <a:moveTo>
                    <a:pt x="745" y="308"/>
                  </a:moveTo>
                  <a:cubicBezTo>
                    <a:pt x="742" y="308"/>
                    <a:pt x="740" y="306"/>
                    <a:pt x="740" y="304"/>
                  </a:cubicBezTo>
                  <a:cubicBezTo>
                    <a:pt x="739" y="303"/>
                    <a:pt x="739" y="303"/>
                    <a:pt x="739" y="303"/>
                  </a:cubicBezTo>
                  <a:cubicBezTo>
                    <a:pt x="739" y="300"/>
                    <a:pt x="740" y="297"/>
                    <a:pt x="743" y="296"/>
                  </a:cubicBezTo>
                  <a:cubicBezTo>
                    <a:pt x="746" y="296"/>
                    <a:pt x="749" y="298"/>
                    <a:pt x="750" y="300"/>
                  </a:cubicBezTo>
                  <a:cubicBezTo>
                    <a:pt x="750" y="302"/>
                    <a:pt x="750" y="302"/>
                    <a:pt x="750" y="302"/>
                  </a:cubicBezTo>
                  <a:cubicBezTo>
                    <a:pt x="751" y="305"/>
                    <a:pt x="749" y="308"/>
                    <a:pt x="746" y="308"/>
                  </a:cubicBezTo>
                  <a:cubicBezTo>
                    <a:pt x="745" y="308"/>
                    <a:pt x="745" y="308"/>
                    <a:pt x="745" y="308"/>
                  </a:cubicBezTo>
                  <a:close/>
                  <a:moveTo>
                    <a:pt x="15" y="299"/>
                  </a:moveTo>
                  <a:cubicBezTo>
                    <a:pt x="15" y="299"/>
                    <a:pt x="15" y="299"/>
                    <a:pt x="14" y="299"/>
                  </a:cubicBezTo>
                  <a:cubicBezTo>
                    <a:pt x="11" y="298"/>
                    <a:pt x="9" y="295"/>
                    <a:pt x="10" y="292"/>
                  </a:cubicBezTo>
                  <a:cubicBezTo>
                    <a:pt x="10" y="291"/>
                    <a:pt x="10" y="291"/>
                    <a:pt x="10" y="291"/>
                  </a:cubicBezTo>
                  <a:cubicBezTo>
                    <a:pt x="11" y="288"/>
                    <a:pt x="14" y="287"/>
                    <a:pt x="17" y="287"/>
                  </a:cubicBezTo>
                  <a:cubicBezTo>
                    <a:pt x="20" y="288"/>
                    <a:pt x="22" y="291"/>
                    <a:pt x="21" y="294"/>
                  </a:cubicBezTo>
                  <a:cubicBezTo>
                    <a:pt x="21" y="295"/>
                    <a:pt x="21" y="295"/>
                    <a:pt x="21" y="295"/>
                  </a:cubicBezTo>
                  <a:cubicBezTo>
                    <a:pt x="20" y="297"/>
                    <a:pt x="18" y="299"/>
                    <a:pt x="15" y="299"/>
                  </a:cubicBezTo>
                  <a:close/>
                  <a:moveTo>
                    <a:pt x="738" y="281"/>
                  </a:moveTo>
                  <a:cubicBezTo>
                    <a:pt x="736" y="281"/>
                    <a:pt x="734" y="280"/>
                    <a:pt x="733" y="277"/>
                  </a:cubicBezTo>
                  <a:cubicBezTo>
                    <a:pt x="733" y="276"/>
                    <a:pt x="733" y="276"/>
                    <a:pt x="733" y="276"/>
                  </a:cubicBezTo>
                  <a:cubicBezTo>
                    <a:pt x="732" y="273"/>
                    <a:pt x="733" y="270"/>
                    <a:pt x="736" y="269"/>
                  </a:cubicBezTo>
                  <a:cubicBezTo>
                    <a:pt x="739" y="268"/>
                    <a:pt x="742" y="270"/>
                    <a:pt x="743" y="273"/>
                  </a:cubicBezTo>
                  <a:cubicBezTo>
                    <a:pt x="743" y="274"/>
                    <a:pt x="743" y="274"/>
                    <a:pt x="743" y="274"/>
                  </a:cubicBezTo>
                  <a:cubicBezTo>
                    <a:pt x="744" y="277"/>
                    <a:pt x="742" y="280"/>
                    <a:pt x="740" y="281"/>
                  </a:cubicBezTo>
                  <a:cubicBezTo>
                    <a:pt x="739" y="281"/>
                    <a:pt x="739" y="281"/>
                    <a:pt x="738" y="281"/>
                  </a:cubicBezTo>
                  <a:close/>
                  <a:moveTo>
                    <a:pt x="23" y="272"/>
                  </a:moveTo>
                  <a:cubicBezTo>
                    <a:pt x="22" y="272"/>
                    <a:pt x="22" y="272"/>
                    <a:pt x="21" y="272"/>
                  </a:cubicBezTo>
                  <a:cubicBezTo>
                    <a:pt x="18" y="271"/>
                    <a:pt x="17" y="268"/>
                    <a:pt x="18" y="265"/>
                  </a:cubicBezTo>
                  <a:cubicBezTo>
                    <a:pt x="18" y="264"/>
                    <a:pt x="18" y="264"/>
                    <a:pt x="18" y="264"/>
                  </a:cubicBezTo>
                  <a:cubicBezTo>
                    <a:pt x="19" y="261"/>
                    <a:pt x="22" y="259"/>
                    <a:pt x="25" y="260"/>
                  </a:cubicBezTo>
                  <a:cubicBezTo>
                    <a:pt x="28" y="261"/>
                    <a:pt x="29" y="264"/>
                    <a:pt x="28" y="267"/>
                  </a:cubicBezTo>
                  <a:cubicBezTo>
                    <a:pt x="28" y="268"/>
                    <a:pt x="28" y="268"/>
                    <a:pt x="28" y="268"/>
                  </a:cubicBezTo>
                  <a:cubicBezTo>
                    <a:pt x="27" y="271"/>
                    <a:pt x="25" y="272"/>
                    <a:pt x="23" y="272"/>
                  </a:cubicBezTo>
                  <a:close/>
                  <a:moveTo>
                    <a:pt x="729" y="254"/>
                  </a:moveTo>
                  <a:cubicBezTo>
                    <a:pt x="727" y="254"/>
                    <a:pt x="725" y="253"/>
                    <a:pt x="724" y="251"/>
                  </a:cubicBezTo>
                  <a:cubicBezTo>
                    <a:pt x="724" y="250"/>
                    <a:pt x="724" y="250"/>
                    <a:pt x="724" y="250"/>
                  </a:cubicBezTo>
                  <a:cubicBezTo>
                    <a:pt x="723" y="247"/>
                    <a:pt x="724" y="244"/>
                    <a:pt x="727" y="243"/>
                  </a:cubicBezTo>
                  <a:cubicBezTo>
                    <a:pt x="730" y="242"/>
                    <a:pt x="733" y="243"/>
                    <a:pt x="734" y="246"/>
                  </a:cubicBezTo>
                  <a:cubicBezTo>
                    <a:pt x="734" y="247"/>
                    <a:pt x="734" y="247"/>
                    <a:pt x="734" y="247"/>
                  </a:cubicBezTo>
                  <a:cubicBezTo>
                    <a:pt x="735" y="250"/>
                    <a:pt x="734" y="253"/>
                    <a:pt x="731" y="254"/>
                  </a:cubicBezTo>
                  <a:cubicBezTo>
                    <a:pt x="730" y="254"/>
                    <a:pt x="730" y="254"/>
                    <a:pt x="729" y="254"/>
                  </a:cubicBezTo>
                  <a:close/>
                  <a:moveTo>
                    <a:pt x="32" y="246"/>
                  </a:moveTo>
                  <a:cubicBezTo>
                    <a:pt x="32" y="246"/>
                    <a:pt x="31" y="245"/>
                    <a:pt x="30" y="245"/>
                  </a:cubicBezTo>
                  <a:cubicBezTo>
                    <a:pt x="28" y="244"/>
                    <a:pt x="26" y="241"/>
                    <a:pt x="27" y="238"/>
                  </a:cubicBezTo>
                  <a:cubicBezTo>
                    <a:pt x="28" y="237"/>
                    <a:pt x="28" y="237"/>
                    <a:pt x="28" y="237"/>
                  </a:cubicBezTo>
                  <a:cubicBezTo>
                    <a:pt x="29" y="234"/>
                    <a:pt x="32" y="233"/>
                    <a:pt x="35" y="234"/>
                  </a:cubicBezTo>
                  <a:cubicBezTo>
                    <a:pt x="37" y="235"/>
                    <a:pt x="39" y="238"/>
                    <a:pt x="38" y="241"/>
                  </a:cubicBezTo>
                  <a:cubicBezTo>
                    <a:pt x="37" y="242"/>
                    <a:pt x="37" y="242"/>
                    <a:pt x="37" y="242"/>
                  </a:cubicBezTo>
                  <a:cubicBezTo>
                    <a:pt x="36" y="244"/>
                    <a:pt x="34" y="246"/>
                    <a:pt x="32" y="246"/>
                  </a:cubicBezTo>
                  <a:close/>
                  <a:moveTo>
                    <a:pt x="718" y="229"/>
                  </a:moveTo>
                  <a:cubicBezTo>
                    <a:pt x="716" y="229"/>
                    <a:pt x="715" y="227"/>
                    <a:pt x="714" y="226"/>
                  </a:cubicBezTo>
                  <a:cubicBezTo>
                    <a:pt x="713" y="224"/>
                    <a:pt x="713" y="224"/>
                    <a:pt x="713" y="224"/>
                  </a:cubicBezTo>
                  <a:cubicBezTo>
                    <a:pt x="712" y="222"/>
                    <a:pt x="713" y="218"/>
                    <a:pt x="716" y="217"/>
                  </a:cubicBezTo>
                  <a:cubicBezTo>
                    <a:pt x="718" y="216"/>
                    <a:pt x="722" y="217"/>
                    <a:pt x="723" y="220"/>
                  </a:cubicBezTo>
                  <a:cubicBezTo>
                    <a:pt x="723" y="221"/>
                    <a:pt x="723" y="221"/>
                    <a:pt x="723" y="221"/>
                  </a:cubicBezTo>
                  <a:cubicBezTo>
                    <a:pt x="725" y="224"/>
                    <a:pt x="723" y="227"/>
                    <a:pt x="721" y="228"/>
                  </a:cubicBezTo>
                  <a:cubicBezTo>
                    <a:pt x="720" y="228"/>
                    <a:pt x="719" y="229"/>
                    <a:pt x="718" y="229"/>
                  </a:cubicBezTo>
                  <a:close/>
                  <a:moveTo>
                    <a:pt x="44" y="220"/>
                  </a:moveTo>
                  <a:cubicBezTo>
                    <a:pt x="43" y="220"/>
                    <a:pt x="42" y="220"/>
                    <a:pt x="41" y="219"/>
                  </a:cubicBezTo>
                  <a:cubicBezTo>
                    <a:pt x="39" y="218"/>
                    <a:pt x="38" y="215"/>
                    <a:pt x="39" y="212"/>
                  </a:cubicBezTo>
                  <a:cubicBezTo>
                    <a:pt x="40" y="211"/>
                    <a:pt x="40" y="211"/>
                    <a:pt x="40" y="211"/>
                  </a:cubicBezTo>
                  <a:cubicBezTo>
                    <a:pt x="41" y="208"/>
                    <a:pt x="44" y="207"/>
                    <a:pt x="47" y="209"/>
                  </a:cubicBezTo>
                  <a:cubicBezTo>
                    <a:pt x="49" y="210"/>
                    <a:pt x="50" y="213"/>
                    <a:pt x="49" y="216"/>
                  </a:cubicBezTo>
                  <a:cubicBezTo>
                    <a:pt x="48" y="217"/>
                    <a:pt x="48" y="217"/>
                    <a:pt x="48" y="217"/>
                  </a:cubicBezTo>
                  <a:cubicBezTo>
                    <a:pt x="48" y="219"/>
                    <a:pt x="46" y="220"/>
                    <a:pt x="44" y="220"/>
                  </a:cubicBezTo>
                  <a:close/>
                  <a:moveTo>
                    <a:pt x="706" y="204"/>
                  </a:moveTo>
                  <a:cubicBezTo>
                    <a:pt x="704" y="204"/>
                    <a:pt x="702" y="203"/>
                    <a:pt x="701" y="201"/>
                  </a:cubicBezTo>
                  <a:cubicBezTo>
                    <a:pt x="701" y="200"/>
                    <a:pt x="701" y="200"/>
                    <a:pt x="701" y="200"/>
                  </a:cubicBezTo>
                  <a:cubicBezTo>
                    <a:pt x="699" y="197"/>
                    <a:pt x="700" y="194"/>
                    <a:pt x="703" y="193"/>
                  </a:cubicBezTo>
                  <a:cubicBezTo>
                    <a:pt x="705" y="191"/>
                    <a:pt x="708" y="192"/>
                    <a:pt x="710" y="195"/>
                  </a:cubicBezTo>
                  <a:cubicBezTo>
                    <a:pt x="710" y="195"/>
                    <a:pt x="710" y="195"/>
                    <a:pt x="710" y="195"/>
                  </a:cubicBezTo>
                  <a:cubicBezTo>
                    <a:pt x="712" y="198"/>
                    <a:pt x="711" y="201"/>
                    <a:pt x="708" y="203"/>
                  </a:cubicBezTo>
                  <a:cubicBezTo>
                    <a:pt x="707" y="203"/>
                    <a:pt x="706" y="204"/>
                    <a:pt x="706" y="204"/>
                  </a:cubicBezTo>
                  <a:close/>
                  <a:moveTo>
                    <a:pt x="57" y="195"/>
                  </a:moveTo>
                  <a:cubicBezTo>
                    <a:pt x="56" y="195"/>
                    <a:pt x="55" y="195"/>
                    <a:pt x="54" y="195"/>
                  </a:cubicBezTo>
                  <a:cubicBezTo>
                    <a:pt x="52" y="193"/>
                    <a:pt x="51" y="190"/>
                    <a:pt x="52" y="187"/>
                  </a:cubicBezTo>
                  <a:cubicBezTo>
                    <a:pt x="53" y="186"/>
                    <a:pt x="53" y="186"/>
                    <a:pt x="53" y="186"/>
                  </a:cubicBezTo>
                  <a:cubicBezTo>
                    <a:pt x="55" y="184"/>
                    <a:pt x="58" y="183"/>
                    <a:pt x="60" y="184"/>
                  </a:cubicBezTo>
                  <a:cubicBezTo>
                    <a:pt x="63" y="186"/>
                    <a:pt x="64" y="189"/>
                    <a:pt x="62" y="192"/>
                  </a:cubicBezTo>
                  <a:cubicBezTo>
                    <a:pt x="62" y="193"/>
                    <a:pt x="62" y="193"/>
                    <a:pt x="62" y="193"/>
                  </a:cubicBezTo>
                  <a:cubicBezTo>
                    <a:pt x="61" y="194"/>
                    <a:pt x="59" y="195"/>
                    <a:pt x="57" y="195"/>
                  </a:cubicBezTo>
                  <a:close/>
                  <a:moveTo>
                    <a:pt x="691" y="180"/>
                  </a:moveTo>
                  <a:cubicBezTo>
                    <a:pt x="690" y="180"/>
                    <a:pt x="688" y="179"/>
                    <a:pt x="687" y="177"/>
                  </a:cubicBezTo>
                  <a:cubicBezTo>
                    <a:pt x="686" y="176"/>
                    <a:pt x="686" y="176"/>
                    <a:pt x="686" y="176"/>
                  </a:cubicBezTo>
                  <a:cubicBezTo>
                    <a:pt x="684" y="174"/>
                    <a:pt x="685" y="170"/>
                    <a:pt x="688" y="169"/>
                  </a:cubicBezTo>
                  <a:cubicBezTo>
                    <a:pt x="690" y="167"/>
                    <a:pt x="693" y="168"/>
                    <a:pt x="695" y="170"/>
                  </a:cubicBezTo>
                  <a:cubicBezTo>
                    <a:pt x="696" y="171"/>
                    <a:pt x="696" y="171"/>
                    <a:pt x="696" y="171"/>
                  </a:cubicBezTo>
                  <a:cubicBezTo>
                    <a:pt x="697" y="174"/>
                    <a:pt x="697" y="177"/>
                    <a:pt x="694" y="179"/>
                  </a:cubicBezTo>
                  <a:cubicBezTo>
                    <a:pt x="693" y="179"/>
                    <a:pt x="692" y="180"/>
                    <a:pt x="691" y="180"/>
                  </a:cubicBezTo>
                  <a:close/>
                  <a:moveTo>
                    <a:pt x="72" y="172"/>
                  </a:moveTo>
                  <a:cubicBezTo>
                    <a:pt x="71" y="172"/>
                    <a:pt x="70" y="171"/>
                    <a:pt x="69" y="171"/>
                  </a:cubicBezTo>
                  <a:cubicBezTo>
                    <a:pt x="67" y="169"/>
                    <a:pt x="66" y="166"/>
                    <a:pt x="68" y="163"/>
                  </a:cubicBezTo>
                  <a:cubicBezTo>
                    <a:pt x="69" y="162"/>
                    <a:pt x="69" y="162"/>
                    <a:pt x="69" y="162"/>
                  </a:cubicBezTo>
                  <a:cubicBezTo>
                    <a:pt x="70" y="160"/>
                    <a:pt x="74" y="159"/>
                    <a:pt x="76" y="161"/>
                  </a:cubicBezTo>
                  <a:cubicBezTo>
                    <a:pt x="78" y="163"/>
                    <a:pt x="79" y="166"/>
                    <a:pt x="77" y="168"/>
                  </a:cubicBezTo>
                  <a:cubicBezTo>
                    <a:pt x="77" y="169"/>
                    <a:pt x="77" y="169"/>
                    <a:pt x="77" y="169"/>
                  </a:cubicBezTo>
                  <a:cubicBezTo>
                    <a:pt x="75" y="171"/>
                    <a:pt x="74" y="172"/>
                    <a:pt x="72" y="172"/>
                  </a:cubicBezTo>
                  <a:close/>
                  <a:moveTo>
                    <a:pt x="675" y="157"/>
                  </a:moveTo>
                  <a:cubicBezTo>
                    <a:pt x="673" y="157"/>
                    <a:pt x="672" y="156"/>
                    <a:pt x="671" y="155"/>
                  </a:cubicBezTo>
                  <a:cubicBezTo>
                    <a:pt x="670" y="154"/>
                    <a:pt x="670" y="154"/>
                    <a:pt x="670" y="154"/>
                  </a:cubicBezTo>
                  <a:cubicBezTo>
                    <a:pt x="668" y="152"/>
                    <a:pt x="669" y="148"/>
                    <a:pt x="671" y="146"/>
                  </a:cubicBezTo>
                  <a:cubicBezTo>
                    <a:pt x="673" y="145"/>
                    <a:pt x="677" y="145"/>
                    <a:pt x="678" y="147"/>
                  </a:cubicBezTo>
                  <a:cubicBezTo>
                    <a:pt x="679" y="148"/>
                    <a:pt x="679" y="148"/>
                    <a:pt x="679" y="148"/>
                  </a:cubicBezTo>
                  <a:cubicBezTo>
                    <a:pt x="681" y="151"/>
                    <a:pt x="681" y="154"/>
                    <a:pt x="678" y="156"/>
                  </a:cubicBezTo>
                  <a:cubicBezTo>
                    <a:pt x="677" y="157"/>
                    <a:pt x="676" y="157"/>
                    <a:pt x="675" y="157"/>
                  </a:cubicBezTo>
                  <a:close/>
                  <a:moveTo>
                    <a:pt x="89" y="149"/>
                  </a:moveTo>
                  <a:cubicBezTo>
                    <a:pt x="88" y="149"/>
                    <a:pt x="87" y="149"/>
                    <a:pt x="86" y="148"/>
                  </a:cubicBezTo>
                  <a:cubicBezTo>
                    <a:pt x="83" y="146"/>
                    <a:pt x="83" y="143"/>
                    <a:pt x="85" y="141"/>
                  </a:cubicBezTo>
                  <a:cubicBezTo>
                    <a:pt x="86" y="140"/>
                    <a:pt x="86" y="140"/>
                    <a:pt x="86" y="140"/>
                  </a:cubicBezTo>
                  <a:cubicBezTo>
                    <a:pt x="88" y="137"/>
                    <a:pt x="91" y="137"/>
                    <a:pt x="93" y="139"/>
                  </a:cubicBezTo>
                  <a:cubicBezTo>
                    <a:pt x="96" y="141"/>
                    <a:pt x="96" y="144"/>
                    <a:pt x="94" y="146"/>
                  </a:cubicBezTo>
                  <a:cubicBezTo>
                    <a:pt x="93" y="147"/>
                    <a:pt x="93" y="147"/>
                    <a:pt x="93" y="147"/>
                  </a:cubicBezTo>
                  <a:cubicBezTo>
                    <a:pt x="92" y="149"/>
                    <a:pt x="91" y="149"/>
                    <a:pt x="89" y="149"/>
                  </a:cubicBezTo>
                  <a:close/>
                  <a:moveTo>
                    <a:pt x="657" y="135"/>
                  </a:moveTo>
                  <a:cubicBezTo>
                    <a:pt x="656" y="135"/>
                    <a:pt x="654" y="135"/>
                    <a:pt x="653" y="134"/>
                  </a:cubicBezTo>
                  <a:cubicBezTo>
                    <a:pt x="652" y="133"/>
                    <a:pt x="652" y="133"/>
                    <a:pt x="652" y="133"/>
                  </a:cubicBezTo>
                  <a:cubicBezTo>
                    <a:pt x="650" y="131"/>
                    <a:pt x="650" y="127"/>
                    <a:pt x="653" y="125"/>
                  </a:cubicBezTo>
                  <a:cubicBezTo>
                    <a:pt x="655" y="123"/>
                    <a:pt x="658" y="123"/>
                    <a:pt x="660" y="126"/>
                  </a:cubicBezTo>
                  <a:cubicBezTo>
                    <a:pt x="661" y="127"/>
                    <a:pt x="661" y="127"/>
                    <a:pt x="661" y="127"/>
                  </a:cubicBezTo>
                  <a:cubicBezTo>
                    <a:pt x="663" y="129"/>
                    <a:pt x="663" y="132"/>
                    <a:pt x="661" y="134"/>
                  </a:cubicBezTo>
                  <a:cubicBezTo>
                    <a:pt x="660" y="135"/>
                    <a:pt x="658" y="135"/>
                    <a:pt x="657" y="135"/>
                  </a:cubicBezTo>
                  <a:close/>
                  <a:moveTo>
                    <a:pt x="107" y="128"/>
                  </a:moveTo>
                  <a:cubicBezTo>
                    <a:pt x="106" y="128"/>
                    <a:pt x="105" y="128"/>
                    <a:pt x="104" y="127"/>
                  </a:cubicBezTo>
                  <a:cubicBezTo>
                    <a:pt x="102" y="125"/>
                    <a:pt x="102" y="121"/>
                    <a:pt x="104" y="119"/>
                  </a:cubicBezTo>
                  <a:cubicBezTo>
                    <a:pt x="105" y="118"/>
                    <a:pt x="105" y="118"/>
                    <a:pt x="105" y="118"/>
                  </a:cubicBezTo>
                  <a:cubicBezTo>
                    <a:pt x="107" y="116"/>
                    <a:pt x="110" y="116"/>
                    <a:pt x="112" y="118"/>
                  </a:cubicBezTo>
                  <a:cubicBezTo>
                    <a:pt x="114" y="120"/>
                    <a:pt x="114" y="124"/>
                    <a:pt x="112" y="126"/>
                  </a:cubicBezTo>
                  <a:cubicBezTo>
                    <a:pt x="111" y="127"/>
                    <a:pt x="111" y="127"/>
                    <a:pt x="111" y="127"/>
                  </a:cubicBezTo>
                  <a:cubicBezTo>
                    <a:pt x="110" y="128"/>
                    <a:pt x="109" y="128"/>
                    <a:pt x="107" y="128"/>
                  </a:cubicBezTo>
                  <a:close/>
                  <a:moveTo>
                    <a:pt x="638" y="115"/>
                  </a:moveTo>
                  <a:cubicBezTo>
                    <a:pt x="636" y="115"/>
                    <a:pt x="635" y="115"/>
                    <a:pt x="634" y="114"/>
                  </a:cubicBezTo>
                  <a:cubicBezTo>
                    <a:pt x="633" y="113"/>
                    <a:pt x="633" y="113"/>
                    <a:pt x="633" y="113"/>
                  </a:cubicBezTo>
                  <a:cubicBezTo>
                    <a:pt x="631" y="111"/>
                    <a:pt x="631" y="108"/>
                    <a:pt x="633" y="105"/>
                  </a:cubicBezTo>
                  <a:cubicBezTo>
                    <a:pt x="635" y="103"/>
                    <a:pt x="638" y="103"/>
                    <a:pt x="640" y="105"/>
                  </a:cubicBezTo>
                  <a:cubicBezTo>
                    <a:pt x="641" y="106"/>
                    <a:pt x="641" y="106"/>
                    <a:pt x="641" y="106"/>
                  </a:cubicBezTo>
                  <a:cubicBezTo>
                    <a:pt x="643" y="108"/>
                    <a:pt x="644" y="112"/>
                    <a:pt x="641" y="114"/>
                  </a:cubicBezTo>
                  <a:cubicBezTo>
                    <a:pt x="640" y="115"/>
                    <a:pt x="639" y="115"/>
                    <a:pt x="638" y="115"/>
                  </a:cubicBezTo>
                  <a:close/>
                  <a:moveTo>
                    <a:pt x="127" y="109"/>
                  </a:moveTo>
                  <a:cubicBezTo>
                    <a:pt x="126" y="109"/>
                    <a:pt x="125" y="108"/>
                    <a:pt x="124" y="107"/>
                  </a:cubicBezTo>
                  <a:cubicBezTo>
                    <a:pt x="122" y="105"/>
                    <a:pt x="122" y="101"/>
                    <a:pt x="124" y="99"/>
                  </a:cubicBezTo>
                  <a:cubicBezTo>
                    <a:pt x="125" y="99"/>
                    <a:pt x="125" y="99"/>
                    <a:pt x="125" y="99"/>
                  </a:cubicBezTo>
                  <a:cubicBezTo>
                    <a:pt x="127" y="97"/>
                    <a:pt x="130" y="97"/>
                    <a:pt x="132" y="99"/>
                  </a:cubicBezTo>
                  <a:cubicBezTo>
                    <a:pt x="134" y="101"/>
                    <a:pt x="134" y="104"/>
                    <a:pt x="132" y="106"/>
                  </a:cubicBezTo>
                  <a:cubicBezTo>
                    <a:pt x="131" y="107"/>
                    <a:pt x="131" y="107"/>
                    <a:pt x="131" y="107"/>
                  </a:cubicBezTo>
                  <a:cubicBezTo>
                    <a:pt x="130" y="108"/>
                    <a:pt x="129" y="109"/>
                    <a:pt x="127" y="109"/>
                  </a:cubicBezTo>
                  <a:close/>
                  <a:moveTo>
                    <a:pt x="617" y="97"/>
                  </a:moveTo>
                  <a:cubicBezTo>
                    <a:pt x="616" y="97"/>
                    <a:pt x="614" y="96"/>
                    <a:pt x="613" y="95"/>
                  </a:cubicBezTo>
                  <a:cubicBezTo>
                    <a:pt x="612" y="95"/>
                    <a:pt x="612" y="95"/>
                    <a:pt x="612" y="95"/>
                  </a:cubicBezTo>
                  <a:cubicBezTo>
                    <a:pt x="610" y="93"/>
                    <a:pt x="610" y="89"/>
                    <a:pt x="612" y="87"/>
                  </a:cubicBezTo>
                  <a:cubicBezTo>
                    <a:pt x="613" y="85"/>
                    <a:pt x="617" y="85"/>
                    <a:pt x="619" y="86"/>
                  </a:cubicBezTo>
                  <a:cubicBezTo>
                    <a:pt x="620" y="87"/>
                    <a:pt x="620" y="87"/>
                    <a:pt x="620" y="87"/>
                  </a:cubicBezTo>
                  <a:cubicBezTo>
                    <a:pt x="622" y="89"/>
                    <a:pt x="623" y="92"/>
                    <a:pt x="621" y="95"/>
                  </a:cubicBezTo>
                  <a:cubicBezTo>
                    <a:pt x="620" y="96"/>
                    <a:pt x="618" y="97"/>
                    <a:pt x="617" y="97"/>
                  </a:cubicBezTo>
                  <a:close/>
                  <a:moveTo>
                    <a:pt x="149" y="91"/>
                  </a:moveTo>
                  <a:cubicBezTo>
                    <a:pt x="147" y="91"/>
                    <a:pt x="146" y="90"/>
                    <a:pt x="145" y="89"/>
                  </a:cubicBezTo>
                  <a:cubicBezTo>
                    <a:pt x="143" y="86"/>
                    <a:pt x="143" y="83"/>
                    <a:pt x="146" y="81"/>
                  </a:cubicBezTo>
                  <a:cubicBezTo>
                    <a:pt x="146" y="80"/>
                    <a:pt x="146" y="80"/>
                    <a:pt x="146" y="80"/>
                  </a:cubicBezTo>
                  <a:cubicBezTo>
                    <a:pt x="149" y="79"/>
                    <a:pt x="152" y="79"/>
                    <a:pt x="154" y="81"/>
                  </a:cubicBezTo>
                  <a:cubicBezTo>
                    <a:pt x="156" y="84"/>
                    <a:pt x="156" y="87"/>
                    <a:pt x="153" y="89"/>
                  </a:cubicBezTo>
                  <a:cubicBezTo>
                    <a:pt x="152" y="89"/>
                    <a:pt x="152" y="89"/>
                    <a:pt x="152" y="89"/>
                  </a:cubicBezTo>
                  <a:cubicBezTo>
                    <a:pt x="151" y="90"/>
                    <a:pt x="150" y="91"/>
                    <a:pt x="149" y="91"/>
                  </a:cubicBezTo>
                  <a:close/>
                  <a:moveTo>
                    <a:pt x="594" y="80"/>
                  </a:moveTo>
                  <a:cubicBezTo>
                    <a:pt x="593" y="80"/>
                    <a:pt x="592" y="79"/>
                    <a:pt x="591" y="79"/>
                  </a:cubicBezTo>
                  <a:cubicBezTo>
                    <a:pt x="590" y="78"/>
                    <a:pt x="590" y="78"/>
                    <a:pt x="590" y="78"/>
                  </a:cubicBezTo>
                  <a:cubicBezTo>
                    <a:pt x="588" y="76"/>
                    <a:pt x="587" y="73"/>
                    <a:pt x="589" y="70"/>
                  </a:cubicBezTo>
                  <a:cubicBezTo>
                    <a:pt x="591" y="68"/>
                    <a:pt x="594" y="67"/>
                    <a:pt x="596" y="69"/>
                  </a:cubicBezTo>
                  <a:cubicBezTo>
                    <a:pt x="598" y="70"/>
                    <a:pt x="598" y="70"/>
                    <a:pt x="598" y="70"/>
                  </a:cubicBezTo>
                  <a:cubicBezTo>
                    <a:pt x="600" y="72"/>
                    <a:pt x="601" y="75"/>
                    <a:pt x="599" y="77"/>
                  </a:cubicBezTo>
                  <a:cubicBezTo>
                    <a:pt x="598" y="79"/>
                    <a:pt x="596" y="80"/>
                    <a:pt x="594" y="80"/>
                  </a:cubicBezTo>
                  <a:close/>
                  <a:moveTo>
                    <a:pt x="172" y="74"/>
                  </a:moveTo>
                  <a:cubicBezTo>
                    <a:pt x="170" y="74"/>
                    <a:pt x="168" y="73"/>
                    <a:pt x="167" y="72"/>
                  </a:cubicBezTo>
                  <a:cubicBezTo>
                    <a:pt x="165" y="69"/>
                    <a:pt x="166" y="66"/>
                    <a:pt x="169" y="64"/>
                  </a:cubicBezTo>
                  <a:cubicBezTo>
                    <a:pt x="170" y="64"/>
                    <a:pt x="170" y="64"/>
                    <a:pt x="170" y="64"/>
                  </a:cubicBezTo>
                  <a:cubicBezTo>
                    <a:pt x="172" y="62"/>
                    <a:pt x="175" y="63"/>
                    <a:pt x="177" y="65"/>
                  </a:cubicBezTo>
                  <a:cubicBezTo>
                    <a:pt x="179" y="68"/>
                    <a:pt x="178" y="71"/>
                    <a:pt x="176" y="73"/>
                  </a:cubicBezTo>
                  <a:cubicBezTo>
                    <a:pt x="174" y="73"/>
                    <a:pt x="174" y="73"/>
                    <a:pt x="174" y="73"/>
                  </a:cubicBezTo>
                  <a:cubicBezTo>
                    <a:pt x="174" y="74"/>
                    <a:pt x="173" y="74"/>
                    <a:pt x="172" y="74"/>
                  </a:cubicBezTo>
                  <a:close/>
                  <a:moveTo>
                    <a:pt x="571" y="64"/>
                  </a:moveTo>
                  <a:cubicBezTo>
                    <a:pt x="570" y="64"/>
                    <a:pt x="569" y="64"/>
                    <a:pt x="568" y="64"/>
                  </a:cubicBezTo>
                  <a:cubicBezTo>
                    <a:pt x="567" y="63"/>
                    <a:pt x="567" y="63"/>
                    <a:pt x="567" y="63"/>
                  </a:cubicBezTo>
                  <a:cubicBezTo>
                    <a:pt x="565" y="61"/>
                    <a:pt x="564" y="58"/>
                    <a:pt x="565" y="56"/>
                  </a:cubicBezTo>
                  <a:cubicBezTo>
                    <a:pt x="567" y="53"/>
                    <a:pt x="570" y="52"/>
                    <a:pt x="573" y="54"/>
                  </a:cubicBezTo>
                  <a:cubicBezTo>
                    <a:pt x="574" y="54"/>
                    <a:pt x="574" y="54"/>
                    <a:pt x="574" y="54"/>
                  </a:cubicBezTo>
                  <a:cubicBezTo>
                    <a:pt x="576" y="56"/>
                    <a:pt x="577" y="59"/>
                    <a:pt x="576" y="62"/>
                  </a:cubicBezTo>
                  <a:cubicBezTo>
                    <a:pt x="575" y="63"/>
                    <a:pt x="573" y="64"/>
                    <a:pt x="571" y="64"/>
                  </a:cubicBezTo>
                  <a:close/>
                  <a:moveTo>
                    <a:pt x="195" y="60"/>
                  </a:moveTo>
                  <a:cubicBezTo>
                    <a:pt x="194" y="60"/>
                    <a:pt x="192" y="59"/>
                    <a:pt x="191" y="57"/>
                  </a:cubicBezTo>
                  <a:cubicBezTo>
                    <a:pt x="189" y="54"/>
                    <a:pt x="190" y="51"/>
                    <a:pt x="193" y="50"/>
                  </a:cubicBezTo>
                  <a:cubicBezTo>
                    <a:pt x="194" y="49"/>
                    <a:pt x="194" y="49"/>
                    <a:pt x="194" y="49"/>
                  </a:cubicBezTo>
                  <a:cubicBezTo>
                    <a:pt x="196" y="47"/>
                    <a:pt x="200" y="48"/>
                    <a:pt x="201" y="51"/>
                  </a:cubicBezTo>
                  <a:cubicBezTo>
                    <a:pt x="203" y="53"/>
                    <a:pt x="202" y="57"/>
                    <a:pt x="199" y="58"/>
                  </a:cubicBezTo>
                  <a:cubicBezTo>
                    <a:pt x="198" y="59"/>
                    <a:pt x="198" y="59"/>
                    <a:pt x="198" y="59"/>
                  </a:cubicBezTo>
                  <a:cubicBezTo>
                    <a:pt x="197" y="59"/>
                    <a:pt x="196" y="60"/>
                    <a:pt x="195" y="60"/>
                  </a:cubicBezTo>
                  <a:close/>
                  <a:moveTo>
                    <a:pt x="546" y="51"/>
                  </a:moveTo>
                  <a:cubicBezTo>
                    <a:pt x="546" y="51"/>
                    <a:pt x="545" y="51"/>
                    <a:pt x="544" y="50"/>
                  </a:cubicBezTo>
                  <a:cubicBezTo>
                    <a:pt x="543" y="50"/>
                    <a:pt x="543" y="50"/>
                    <a:pt x="543" y="50"/>
                  </a:cubicBezTo>
                  <a:cubicBezTo>
                    <a:pt x="540" y="48"/>
                    <a:pt x="539" y="45"/>
                    <a:pt x="540" y="43"/>
                  </a:cubicBezTo>
                  <a:cubicBezTo>
                    <a:pt x="542" y="40"/>
                    <a:pt x="545" y="39"/>
                    <a:pt x="548" y="40"/>
                  </a:cubicBezTo>
                  <a:cubicBezTo>
                    <a:pt x="549" y="41"/>
                    <a:pt x="549" y="41"/>
                    <a:pt x="549" y="41"/>
                  </a:cubicBezTo>
                  <a:cubicBezTo>
                    <a:pt x="551" y="42"/>
                    <a:pt x="552" y="45"/>
                    <a:pt x="551" y="48"/>
                  </a:cubicBezTo>
                  <a:cubicBezTo>
                    <a:pt x="550" y="50"/>
                    <a:pt x="548" y="51"/>
                    <a:pt x="546" y="51"/>
                  </a:cubicBezTo>
                  <a:close/>
                  <a:moveTo>
                    <a:pt x="220" y="47"/>
                  </a:moveTo>
                  <a:cubicBezTo>
                    <a:pt x="218" y="47"/>
                    <a:pt x="216" y="46"/>
                    <a:pt x="215" y="44"/>
                  </a:cubicBezTo>
                  <a:cubicBezTo>
                    <a:pt x="214" y="41"/>
                    <a:pt x="215" y="38"/>
                    <a:pt x="218" y="37"/>
                  </a:cubicBezTo>
                  <a:cubicBezTo>
                    <a:pt x="219" y="36"/>
                    <a:pt x="219" y="36"/>
                    <a:pt x="219" y="36"/>
                  </a:cubicBezTo>
                  <a:cubicBezTo>
                    <a:pt x="222" y="35"/>
                    <a:pt x="225" y="36"/>
                    <a:pt x="226" y="39"/>
                  </a:cubicBezTo>
                  <a:cubicBezTo>
                    <a:pt x="228" y="41"/>
                    <a:pt x="226" y="44"/>
                    <a:pt x="224" y="46"/>
                  </a:cubicBezTo>
                  <a:cubicBezTo>
                    <a:pt x="222" y="46"/>
                    <a:pt x="222" y="46"/>
                    <a:pt x="222" y="46"/>
                  </a:cubicBezTo>
                  <a:cubicBezTo>
                    <a:pt x="222" y="47"/>
                    <a:pt x="221" y="47"/>
                    <a:pt x="220" y="47"/>
                  </a:cubicBezTo>
                  <a:close/>
                  <a:moveTo>
                    <a:pt x="521" y="39"/>
                  </a:moveTo>
                  <a:cubicBezTo>
                    <a:pt x="520" y="39"/>
                    <a:pt x="520" y="39"/>
                    <a:pt x="519" y="39"/>
                  </a:cubicBezTo>
                  <a:cubicBezTo>
                    <a:pt x="518" y="38"/>
                    <a:pt x="518" y="38"/>
                    <a:pt x="518" y="38"/>
                  </a:cubicBezTo>
                  <a:cubicBezTo>
                    <a:pt x="515" y="37"/>
                    <a:pt x="514" y="34"/>
                    <a:pt x="515" y="31"/>
                  </a:cubicBezTo>
                  <a:cubicBezTo>
                    <a:pt x="516" y="29"/>
                    <a:pt x="519" y="27"/>
                    <a:pt x="522" y="28"/>
                  </a:cubicBezTo>
                  <a:cubicBezTo>
                    <a:pt x="523" y="29"/>
                    <a:pt x="523" y="29"/>
                    <a:pt x="523" y="29"/>
                  </a:cubicBezTo>
                  <a:cubicBezTo>
                    <a:pt x="526" y="30"/>
                    <a:pt x="527" y="33"/>
                    <a:pt x="526" y="36"/>
                  </a:cubicBezTo>
                  <a:cubicBezTo>
                    <a:pt x="525" y="38"/>
                    <a:pt x="523" y="39"/>
                    <a:pt x="521" y="39"/>
                  </a:cubicBezTo>
                  <a:close/>
                  <a:moveTo>
                    <a:pt x="246" y="36"/>
                  </a:moveTo>
                  <a:cubicBezTo>
                    <a:pt x="244" y="36"/>
                    <a:pt x="242" y="34"/>
                    <a:pt x="241" y="32"/>
                  </a:cubicBezTo>
                  <a:cubicBezTo>
                    <a:pt x="240" y="29"/>
                    <a:pt x="241" y="26"/>
                    <a:pt x="244" y="25"/>
                  </a:cubicBezTo>
                  <a:cubicBezTo>
                    <a:pt x="244" y="25"/>
                    <a:pt x="244" y="25"/>
                    <a:pt x="244" y="25"/>
                  </a:cubicBezTo>
                  <a:cubicBezTo>
                    <a:pt x="245" y="25"/>
                    <a:pt x="245" y="25"/>
                    <a:pt x="245" y="25"/>
                  </a:cubicBezTo>
                  <a:cubicBezTo>
                    <a:pt x="248" y="24"/>
                    <a:pt x="251" y="25"/>
                    <a:pt x="252" y="28"/>
                  </a:cubicBezTo>
                  <a:cubicBezTo>
                    <a:pt x="253" y="31"/>
                    <a:pt x="252" y="34"/>
                    <a:pt x="249" y="35"/>
                  </a:cubicBezTo>
                  <a:cubicBezTo>
                    <a:pt x="248" y="35"/>
                    <a:pt x="248" y="35"/>
                    <a:pt x="248" y="35"/>
                  </a:cubicBezTo>
                  <a:cubicBezTo>
                    <a:pt x="247" y="36"/>
                    <a:pt x="247" y="36"/>
                    <a:pt x="246" y="36"/>
                  </a:cubicBezTo>
                  <a:close/>
                  <a:moveTo>
                    <a:pt x="495" y="30"/>
                  </a:moveTo>
                  <a:cubicBezTo>
                    <a:pt x="494" y="30"/>
                    <a:pt x="493" y="29"/>
                    <a:pt x="493" y="29"/>
                  </a:cubicBezTo>
                  <a:cubicBezTo>
                    <a:pt x="492" y="29"/>
                    <a:pt x="492" y="29"/>
                    <a:pt x="492" y="29"/>
                  </a:cubicBezTo>
                  <a:cubicBezTo>
                    <a:pt x="489" y="28"/>
                    <a:pt x="487" y="25"/>
                    <a:pt x="488" y="22"/>
                  </a:cubicBezTo>
                  <a:cubicBezTo>
                    <a:pt x="489" y="19"/>
                    <a:pt x="492" y="18"/>
                    <a:pt x="495" y="19"/>
                  </a:cubicBezTo>
                  <a:cubicBezTo>
                    <a:pt x="496" y="19"/>
                    <a:pt x="496" y="19"/>
                    <a:pt x="496" y="19"/>
                  </a:cubicBezTo>
                  <a:cubicBezTo>
                    <a:pt x="499" y="20"/>
                    <a:pt x="501" y="23"/>
                    <a:pt x="500" y="26"/>
                  </a:cubicBezTo>
                  <a:cubicBezTo>
                    <a:pt x="499" y="28"/>
                    <a:pt x="497" y="30"/>
                    <a:pt x="495" y="30"/>
                  </a:cubicBezTo>
                  <a:close/>
                  <a:moveTo>
                    <a:pt x="273" y="27"/>
                  </a:moveTo>
                  <a:cubicBezTo>
                    <a:pt x="270" y="27"/>
                    <a:pt x="268" y="25"/>
                    <a:pt x="267" y="23"/>
                  </a:cubicBezTo>
                  <a:cubicBezTo>
                    <a:pt x="267" y="20"/>
                    <a:pt x="268" y="17"/>
                    <a:pt x="271" y="16"/>
                  </a:cubicBezTo>
                  <a:cubicBezTo>
                    <a:pt x="272" y="16"/>
                    <a:pt x="272" y="16"/>
                    <a:pt x="272" y="16"/>
                  </a:cubicBezTo>
                  <a:cubicBezTo>
                    <a:pt x="275" y="15"/>
                    <a:pt x="278" y="17"/>
                    <a:pt x="279" y="19"/>
                  </a:cubicBezTo>
                  <a:cubicBezTo>
                    <a:pt x="280" y="22"/>
                    <a:pt x="278" y="25"/>
                    <a:pt x="275" y="26"/>
                  </a:cubicBezTo>
                  <a:cubicBezTo>
                    <a:pt x="274" y="27"/>
                    <a:pt x="274" y="27"/>
                    <a:pt x="274" y="27"/>
                  </a:cubicBezTo>
                  <a:cubicBezTo>
                    <a:pt x="274" y="27"/>
                    <a:pt x="273" y="27"/>
                    <a:pt x="273" y="27"/>
                  </a:cubicBezTo>
                  <a:close/>
                  <a:moveTo>
                    <a:pt x="468" y="22"/>
                  </a:moveTo>
                  <a:cubicBezTo>
                    <a:pt x="467" y="22"/>
                    <a:pt x="467" y="22"/>
                    <a:pt x="466" y="22"/>
                  </a:cubicBezTo>
                  <a:cubicBezTo>
                    <a:pt x="465" y="21"/>
                    <a:pt x="465" y="21"/>
                    <a:pt x="465" y="21"/>
                  </a:cubicBezTo>
                  <a:cubicBezTo>
                    <a:pt x="462" y="21"/>
                    <a:pt x="460" y="18"/>
                    <a:pt x="461" y="15"/>
                  </a:cubicBezTo>
                  <a:cubicBezTo>
                    <a:pt x="462" y="12"/>
                    <a:pt x="465" y="10"/>
                    <a:pt x="468" y="11"/>
                  </a:cubicBezTo>
                  <a:cubicBezTo>
                    <a:pt x="469" y="11"/>
                    <a:pt x="469" y="11"/>
                    <a:pt x="469" y="11"/>
                  </a:cubicBezTo>
                  <a:cubicBezTo>
                    <a:pt x="472" y="12"/>
                    <a:pt x="473" y="15"/>
                    <a:pt x="473" y="18"/>
                  </a:cubicBezTo>
                  <a:cubicBezTo>
                    <a:pt x="472" y="20"/>
                    <a:pt x="470" y="22"/>
                    <a:pt x="468" y="22"/>
                  </a:cubicBezTo>
                  <a:close/>
                  <a:moveTo>
                    <a:pt x="300" y="20"/>
                  </a:moveTo>
                  <a:cubicBezTo>
                    <a:pt x="297" y="20"/>
                    <a:pt x="295" y="18"/>
                    <a:pt x="294" y="16"/>
                  </a:cubicBezTo>
                  <a:cubicBezTo>
                    <a:pt x="294" y="13"/>
                    <a:pt x="296" y="10"/>
                    <a:pt x="299" y="9"/>
                  </a:cubicBezTo>
                  <a:cubicBezTo>
                    <a:pt x="300" y="9"/>
                    <a:pt x="300" y="9"/>
                    <a:pt x="300" y="9"/>
                  </a:cubicBezTo>
                  <a:cubicBezTo>
                    <a:pt x="303" y="8"/>
                    <a:pt x="306" y="10"/>
                    <a:pt x="306" y="13"/>
                  </a:cubicBezTo>
                  <a:cubicBezTo>
                    <a:pt x="307" y="16"/>
                    <a:pt x="305" y="19"/>
                    <a:pt x="302" y="19"/>
                  </a:cubicBezTo>
                  <a:cubicBezTo>
                    <a:pt x="301" y="20"/>
                    <a:pt x="301" y="20"/>
                    <a:pt x="301" y="20"/>
                  </a:cubicBezTo>
                  <a:cubicBezTo>
                    <a:pt x="300" y="20"/>
                    <a:pt x="300" y="20"/>
                    <a:pt x="300" y="20"/>
                  </a:cubicBezTo>
                  <a:close/>
                  <a:moveTo>
                    <a:pt x="440" y="16"/>
                  </a:moveTo>
                  <a:cubicBezTo>
                    <a:pt x="440" y="16"/>
                    <a:pt x="440" y="16"/>
                    <a:pt x="439" y="16"/>
                  </a:cubicBezTo>
                  <a:cubicBezTo>
                    <a:pt x="438" y="16"/>
                    <a:pt x="438" y="16"/>
                    <a:pt x="438" y="16"/>
                  </a:cubicBezTo>
                  <a:cubicBezTo>
                    <a:pt x="435" y="16"/>
                    <a:pt x="433" y="13"/>
                    <a:pt x="434" y="10"/>
                  </a:cubicBezTo>
                  <a:cubicBezTo>
                    <a:pt x="434" y="7"/>
                    <a:pt x="437" y="5"/>
                    <a:pt x="440" y="6"/>
                  </a:cubicBezTo>
                  <a:cubicBezTo>
                    <a:pt x="440" y="6"/>
                    <a:pt x="440" y="6"/>
                    <a:pt x="440" y="6"/>
                  </a:cubicBezTo>
                  <a:cubicBezTo>
                    <a:pt x="441" y="6"/>
                    <a:pt x="441" y="6"/>
                    <a:pt x="441" y="6"/>
                  </a:cubicBezTo>
                  <a:cubicBezTo>
                    <a:pt x="444" y="6"/>
                    <a:pt x="446" y="9"/>
                    <a:pt x="445" y="12"/>
                  </a:cubicBezTo>
                  <a:cubicBezTo>
                    <a:pt x="445" y="14"/>
                    <a:pt x="443" y="16"/>
                    <a:pt x="440" y="16"/>
                  </a:cubicBezTo>
                  <a:close/>
                  <a:moveTo>
                    <a:pt x="327" y="15"/>
                  </a:moveTo>
                  <a:cubicBezTo>
                    <a:pt x="325" y="15"/>
                    <a:pt x="322" y="13"/>
                    <a:pt x="322" y="10"/>
                  </a:cubicBezTo>
                  <a:cubicBezTo>
                    <a:pt x="322" y="7"/>
                    <a:pt x="324" y="5"/>
                    <a:pt x="326" y="4"/>
                  </a:cubicBezTo>
                  <a:cubicBezTo>
                    <a:pt x="328" y="4"/>
                    <a:pt x="328" y="4"/>
                    <a:pt x="328" y="4"/>
                  </a:cubicBezTo>
                  <a:cubicBezTo>
                    <a:pt x="331" y="4"/>
                    <a:pt x="333" y="6"/>
                    <a:pt x="334" y="9"/>
                  </a:cubicBezTo>
                  <a:cubicBezTo>
                    <a:pt x="334" y="12"/>
                    <a:pt x="332" y="14"/>
                    <a:pt x="329" y="15"/>
                  </a:cubicBezTo>
                  <a:cubicBezTo>
                    <a:pt x="328" y="15"/>
                    <a:pt x="328" y="15"/>
                    <a:pt x="328" y="15"/>
                  </a:cubicBezTo>
                  <a:cubicBezTo>
                    <a:pt x="328" y="15"/>
                    <a:pt x="327" y="15"/>
                    <a:pt x="327" y="15"/>
                  </a:cubicBezTo>
                  <a:close/>
                  <a:moveTo>
                    <a:pt x="412" y="13"/>
                  </a:moveTo>
                  <a:cubicBezTo>
                    <a:pt x="412" y="13"/>
                    <a:pt x="412" y="13"/>
                    <a:pt x="412" y="13"/>
                  </a:cubicBezTo>
                  <a:cubicBezTo>
                    <a:pt x="411" y="13"/>
                    <a:pt x="411" y="13"/>
                    <a:pt x="411" y="13"/>
                  </a:cubicBezTo>
                  <a:cubicBezTo>
                    <a:pt x="408" y="12"/>
                    <a:pt x="405" y="10"/>
                    <a:pt x="406" y="7"/>
                  </a:cubicBezTo>
                  <a:cubicBezTo>
                    <a:pt x="406" y="4"/>
                    <a:pt x="409" y="2"/>
                    <a:pt x="411" y="2"/>
                  </a:cubicBezTo>
                  <a:cubicBezTo>
                    <a:pt x="413" y="2"/>
                    <a:pt x="413" y="2"/>
                    <a:pt x="413" y="2"/>
                  </a:cubicBezTo>
                  <a:cubicBezTo>
                    <a:pt x="416" y="2"/>
                    <a:pt x="418" y="5"/>
                    <a:pt x="418" y="8"/>
                  </a:cubicBezTo>
                  <a:cubicBezTo>
                    <a:pt x="417" y="11"/>
                    <a:pt x="415" y="13"/>
                    <a:pt x="412" y="13"/>
                  </a:cubicBezTo>
                  <a:close/>
                  <a:moveTo>
                    <a:pt x="355" y="12"/>
                  </a:moveTo>
                  <a:cubicBezTo>
                    <a:pt x="352" y="12"/>
                    <a:pt x="350" y="10"/>
                    <a:pt x="350" y="7"/>
                  </a:cubicBezTo>
                  <a:cubicBezTo>
                    <a:pt x="350" y="4"/>
                    <a:pt x="352" y="2"/>
                    <a:pt x="355" y="1"/>
                  </a:cubicBezTo>
                  <a:cubicBezTo>
                    <a:pt x="356" y="1"/>
                    <a:pt x="356" y="1"/>
                    <a:pt x="356" y="1"/>
                  </a:cubicBezTo>
                  <a:cubicBezTo>
                    <a:pt x="359" y="1"/>
                    <a:pt x="362" y="3"/>
                    <a:pt x="362" y="6"/>
                  </a:cubicBezTo>
                  <a:cubicBezTo>
                    <a:pt x="362" y="9"/>
                    <a:pt x="360" y="12"/>
                    <a:pt x="357" y="12"/>
                  </a:cubicBezTo>
                  <a:cubicBezTo>
                    <a:pt x="355" y="12"/>
                    <a:pt x="355" y="12"/>
                    <a:pt x="355" y="12"/>
                  </a:cubicBezTo>
                  <a:cubicBezTo>
                    <a:pt x="355" y="12"/>
                    <a:pt x="355" y="12"/>
                    <a:pt x="355" y="12"/>
                  </a:cubicBezTo>
                  <a:close/>
                  <a:moveTo>
                    <a:pt x="384" y="11"/>
                  </a:moveTo>
                  <a:cubicBezTo>
                    <a:pt x="384" y="11"/>
                    <a:pt x="384" y="11"/>
                    <a:pt x="384" y="11"/>
                  </a:cubicBezTo>
                  <a:cubicBezTo>
                    <a:pt x="383" y="11"/>
                    <a:pt x="383" y="11"/>
                    <a:pt x="383" y="11"/>
                  </a:cubicBezTo>
                  <a:cubicBezTo>
                    <a:pt x="380" y="11"/>
                    <a:pt x="378" y="9"/>
                    <a:pt x="378" y="6"/>
                  </a:cubicBezTo>
                  <a:cubicBezTo>
                    <a:pt x="378" y="3"/>
                    <a:pt x="380" y="0"/>
                    <a:pt x="383" y="1"/>
                  </a:cubicBezTo>
                  <a:cubicBezTo>
                    <a:pt x="384" y="1"/>
                    <a:pt x="384" y="1"/>
                    <a:pt x="384" y="1"/>
                  </a:cubicBezTo>
                  <a:cubicBezTo>
                    <a:pt x="387" y="1"/>
                    <a:pt x="390" y="3"/>
                    <a:pt x="390" y="6"/>
                  </a:cubicBezTo>
                  <a:cubicBezTo>
                    <a:pt x="390" y="9"/>
                    <a:pt x="387" y="11"/>
                    <a:pt x="384" y="11"/>
                  </a:cubicBezTo>
                  <a:close/>
                </a:path>
              </a:pathLst>
            </a:custGeom>
            <a:solidFill>
              <a:srgbClr val="4F59A9"/>
            </a:solidFill>
            <a:ln w="9525">
              <a:solidFill>
                <a:srgbClr val="BD114D"/>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sp>
        <p:nvSpPr>
          <p:cNvPr id="110" name="Oval 43">
            <a:extLst>
              <a:ext uri="{FF2B5EF4-FFF2-40B4-BE49-F238E27FC236}">
                <a16:creationId xmlns:a16="http://schemas.microsoft.com/office/drawing/2014/main" id="{A9974AFC-D2B7-459B-A2E0-982125D8E569}"/>
              </a:ext>
            </a:extLst>
          </p:cNvPr>
          <p:cNvSpPr>
            <a:spLocks noChangeArrowheads="1"/>
          </p:cNvSpPr>
          <p:nvPr/>
        </p:nvSpPr>
        <p:spPr bwMode="auto">
          <a:xfrm>
            <a:off x="1881298" y="4688988"/>
            <a:ext cx="130175" cy="130175"/>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a:endParaRPr>
          </a:p>
        </p:txBody>
      </p:sp>
      <p:sp>
        <p:nvSpPr>
          <p:cNvPr id="111" name="Freeform 44">
            <a:extLst>
              <a:ext uri="{FF2B5EF4-FFF2-40B4-BE49-F238E27FC236}">
                <a16:creationId xmlns:a16="http://schemas.microsoft.com/office/drawing/2014/main" id="{25FCB22D-F016-41DF-BB30-B1D91CD52FCF}"/>
              </a:ext>
            </a:extLst>
          </p:cNvPr>
          <p:cNvSpPr>
            <a:spLocks noEditPoints="1"/>
          </p:cNvSpPr>
          <p:nvPr/>
        </p:nvSpPr>
        <p:spPr bwMode="auto">
          <a:xfrm>
            <a:off x="1862248" y="4669938"/>
            <a:ext cx="169863" cy="168275"/>
          </a:xfrm>
          <a:custGeom>
            <a:avLst/>
            <a:gdLst>
              <a:gd name="T0" fmla="*/ 34 w 69"/>
              <a:gd name="T1" fmla="*/ 69 h 69"/>
              <a:gd name="T2" fmla="*/ 0 w 69"/>
              <a:gd name="T3" fmla="*/ 35 h 69"/>
              <a:gd name="T4" fmla="*/ 34 w 69"/>
              <a:gd name="T5" fmla="*/ 0 h 69"/>
              <a:gd name="T6" fmla="*/ 69 w 69"/>
              <a:gd name="T7" fmla="*/ 35 h 69"/>
              <a:gd name="T8" fmla="*/ 34 w 69"/>
              <a:gd name="T9" fmla="*/ 69 h 69"/>
              <a:gd name="T10" fmla="*/ 34 w 69"/>
              <a:gd name="T11" fmla="*/ 16 h 69"/>
              <a:gd name="T12" fmla="*/ 16 w 69"/>
              <a:gd name="T13" fmla="*/ 35 h 69"/>
              <a:gd name="T14" fmla="*/ 34 w 69"/>
              <a:gd name="T15" fmla="*/ 53 h 69"/>
              <a:gd name="T16" fmla="*/ 53 w 69"/>
              <a:gd name="T17" fmla="*/ 35 h 69"/>
              <a:gd name="T18" fmla="*/ 34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4" y="69"/>
                </a:moveTo>
                <a:cubicBezTo>
                  <a:pt x="15" y="69"/>
                  <a:pt x="0" y="54"/>
                  <a:pt x="0" y="35"/>
                </a:cubicBezTo>
                <a:cubicBezTo>
                  <a:pt x="0" y="16"/>
                  <a:pt x="15" y="0"/>
                  <a:pt x="34" y="0"/>
                </a:cubicBezTo>
                <a:cubicBezTo>
                  <a:pt x="53" y="0"/>
                  <a:pt x="69" y="16"/>
                  <a:pt x="69" y="35"/>
                </a:cubicBezTo>
                <a:cubicBezTo>
                  <a:pt x="69" y="54"/>
                  <a:pt x="53" y="69"/>
                  <a:pt x="34" y="69"/>
                </a:cubicBezTo>
                <a:close/>
                <a:moveTo>
                  <a:pt x="34" y="16"/>
                </a:moveTo>
                <a:cubicBezTo>
                  <a:pt x="24" y="16"/>
                  <a:pt x="16" y="24"/>
                  <a:pt x="16" y="35"/>
                </a:cubicBezTo>
                <a:cubicBezTo>
                  <a:pt x="16" y="45"/>
                  <a:pt x="24" y="53"/>
                  <a:pt x="34" y="53"/>
                </a:cubicBezTo>
                <a:cubicBezTo>
                  <a:pt x="45" y="53"/>
                  <a:pt x="53" y="45"/>
                  <a:pt x="53" y="35"/>
                </a:cubicBezTo>
                <a:cubicBezTo>
                  <a:pt x="53" y="24"/>
                  <a:pt x="45" y="16"/>
                  <a:pt x="34"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2" name="Oval 43">
            <a:extLst>
              <a:ext uri="{FF2B5EF4-FFF2-40B4-BE49-F238E27FC236}">
                <a16:creationId xmlns:a16="http://schemas.microsoft.com/office/drawing/2014/main" id="{61B49DB3-34DD-4041-A1CF-8F259DD2E619}"/>
              </a:ext>
            </a:extLst>
          </p:cNvPr>
          <p:cNvSpPr>
            <a:spLocks noChangeArrowheads="1"/>
          </p:cNvSpPr>
          <p:nvPr/>
        </p:nvSpPr>
        <p:spPr bwMode="auto">
          <a:xfrm>
            <a:off x="3814873" y="4072245"/>
            <a:ext cx="130175" cy="130175"/>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a:endParaRPr>
          </a:p>
        </p:txBody>
      </p:sp>
      <p:sp>
        <p:nvSpPr>
          <p:cNvPr id="113" name="Freeform 44">
            <a:extLst>
              <a:ext uri="{FF2B5EF4-FFF2-40B4-BE49-F238E27FC236}">
                <a16:creationId xmlns:a16="http://schemas.microsoft.com/office/drawing/2014/main" id="{F89781A6-6748-498E-9BE3-9588F1A8C54C}"/>
              </a:ext>
            </a:extLst>
          </p:cNvPr>
          <p:cNvSpPr>
            <a:spLocks noEditPoints="1"/>
          </p:cNvSpPr>
          <p:nvPr/>
        </p:nvSpPr>
        <p:spPr bwMode="auto">
          <a:xfrm>
            <a:off x="3795823" y="4053195"/>
            <a:ext cx="169863" cy="168275"/>
          </a:xfrm>
          <a:custGeom>
            <a:avLst/>
            <a:gdLst>
              <a:gd name="T0" fmla="*/ 34 w 69"/>
              <a:gd name="T1" fmla="*/ 69 h 69"/>
              <a:gd name="T2" fmla="*/ 0 w 69"/>
              <a:gd name="T3" fmla="*/ 35 h 69"/>
              <a:gd name="T4" fmla="*/ 34 w 69"/>
              <a:gd name="T5" fmla="*/ 0 h 69"/>
              <a:gd name="T6" fmla="*/ 69 w 69"/>
              <a:gd name="T7" fmla="*/ 35 h 69"/>
              <a:gd name="T8" fmla="*/ 34 w 69"/>
              <a:gd name="T9" fmla="*/ 69 h 69"/>
              <a:gd name="T10" fmla="*/ 34 w 69"/>
              <a:gd name="T11" fmla="*/ 16 h 69"/>
              <a:gd name="T12" fmla="*/ 16 w 69"/>
              <a:gd name="T13" fmla="*/ 35 h 69"/>
              <a:gd name="T14" fmla="*/ 34 w 69"/>
              <a:gd name="T15" fmla="*/ 53 h 69"/>
              <a:gd name="T16" fmla="*/ 53 w 69"/>
              <a:gd name="T17" fmla="*/ 35 h 69"/>
              <a:gd name="T18" fmla="*/ 34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4" y="69"/>
                </a:moveTo>
                <a:cubicBezTo>
                  <a:pt x="15" y="69"/>
                  <a:pt x="0" y="54"/>
                  <a:pt x="0" y="35"/>
                </a:cubicBezTo>
                <a:cubicBezTo>
                  <a:pt x="0" y="16"/>
                  <a:pt x="15" y="0"/>
                  <a:pt x="34" y="0"/>
                </a:cubicBezTo>
                <a:cubicBezTo>
                  <a:pt x="53" y="0"/>
                  <a:pt x="69" y="16"/>
                  <a:pt x="69" y="35"/>
                </a:cubicBezTo>
                <a:cubicBezTo>
                  <a:pt x="69" y="54"/>
                  <a:pt x="53" y="69"/>
                  <a:pt x="34" y="69"/>
                </a:cubicBezTo>
                <a:close/>
                <a:moveTo>
                  <a:pt x="34" y="16"/>
                </a:moveTo>
                <a:cubicBezTo>
                  <a:pt x="24" y="16"/>
                  <a:pt x="16" y="24"/>
                  <a:pt x="16" y="35"/>
                </a:cubicBezTo>
                <a:cubicBezTo>
                  <a:pt x="16" y="45"/>
                  <a:pt x="24" y="53"/>
                  <a:pt x="34" y="53"/>
                </a:cubicBezTo>
                <a:cubicBezTo>
                  <a:pt x="45" y="53"/>
                  <a:pt x="53" y="45"/>
                  <a:pt x="53" y="35"/>
                </a:cubicBezTo>
                <a:cubicBezTo>
                  <a:pt x="53" y="24"/>
                  <a:pt x="45" y="16"/>
                  <a:pt x="34"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4" name="Oval 43">
            <a:extLst>
              <a:ext uri="{FF2B5EF4-FFF2-40B4-BE49-F238E27FC236}">
                <a16:creationId xmlns:a16="http://schemas.microsoft.com/office/drawing/2014/main" id="{59AC2A47-96C5-4A4B-BB91-C7550CB187F4}"/>
              </a:ext>
            </a:extLst>
          </p:cNvPr>
          <p:cNvSpPr>
            <a:spLocks noChangeArrowheads="1"/>
          </p:cNvSpPr>
          <p:nvPr/>
        </p:nvSpPr>
        <p:spPr bwMode="auto">
          <a:xfrm>
            <a:off x="2459941" y="3104664"/>
            <a:ext cx="130175" cy="130175"/>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a:endParaRPr>
          </a:p>
        </p:txBody>
      </p:sp>
      <p:sp>
        <p:nvSpPr>
          <p:cNvPr id="115" name="Freeform 44">
            <a:extLst>
              <a:ext uri="{FF2B5EF4-FFF2-40B4-BE49-F238E27FC236}">
                <a16:creationId xmlns:a16="http://schemas.microsoft.com/office/drawing/2014/main" id="{E16EEC0A-4C12-47F9-9FC2-580DB0F3D03A}"/>
              </a:ext>
            </a:extLst>
          </p:cNvPr>
          <p:cNvSpPr>
            <a:spLocks noEditPoints="1"/>
          </p:cNvSpPr>
          <p:nvPr/>
        </p:nvSpPr>
        <p:spPr bwMode="auto">
          <a:xfrm>
            <a:off x="2440891" y="3085614"/>
            <a:ext cx="169863" cy="168275"/>
          </a:xfrm>
          <a:custGeom>
            <a:avLst/>
            <a:gdLst>
              <a:gd name="T0" fmla="*/ 34 w 69"/>
              <a:gd name="T1" fmla="*/ 69 h 69"/>
              <a:gd name="T2" fmla="*/ 0 w 69"/>
              <a:gd name="T3" fmla="*/ 35 h 69"/>
              <a:gd name="T4" fmla="*/ 34 w 69"/>
              <a:gd name="T5" fmla="*/ 0 h 69"/>
              <a:gd name="T6" fmla="*/ 69 w 69"/>
              <a:gd name="T7" fmla="*/ 35 h 69"/>
              <a:gd name="T8" fmla="*/ 34 w 69"/>
              <a:gd name="T9" fmla="*/ 69 h 69"/>
              <a:gd name="T10" fmla="*/ 34 w 69"/>
              <a:gd name="T11" fmla="*/ 16 h 69"/>
              <a:gd name="T12" fmla="*/ 16 w 69"/>
              <a:gd name="T13" fmla="*/ 35 h 69"/>
              <a:gd name="T14" fmla="*/ 34 w 69"/>
              <a:gd name="T15" fmla="*/ 53 h 69"/>
              <a:gd name="T16" fmla="*/ 53 w 69"/>
              <a:gd name="T17" fmla="*/ 35 h 69"/>
              <a:gd name="T18" fmla="*/ 34 w 69"/>
              <a:gd name="T1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4" y="69"/>
                </a:moveTo>
                <a:cubicBezTo>
                  <a:pt x="15" y="69"/>
                  <a:pt x="0" y="54"/>
                  <a:pt x="0" y="35"/>
                </a:cubicBezTo>
                <a:cubicBezTo>
                  <a:pt x="0" y="16"/>
                  <a:pt x="15" y="0"/>
                  <a:pt x="34" y="0"/>
                </a:cubicBezTo>
                <a:cubicBezTo>
                  <a:pt x="53" y="0"/>
                  <a:pt x="69" y="16"/>
                  <a:pt x="69" y="35"/>
                </a:cubicBezTo>
                <a:cubicBezTo>
                  <a:pt x="69" y="54"/>
                  <a:pt x="53" y="69"/>
                  <a:pt x="34" y="69"/>
                </a:cubicBezTo>
                <a:close/>
                <a:moveTo>
                  <a:pt x="34" y="16"/>
                </a:moveTo>
                <a:cubicBezTo>
                  <a:pt x="24" y="16"/>
                  <a:pt x="16" y="24"/>
                  <a:pt x="16" y="35"/>
                </a:cubicBezTo>
                <a:cubicBezTo>
                  <a:pt x="16" y="45"/>
                  <a:pt x="24" y="53"/>
                  <a:pt x="34" y="53"/>
                </a:cubicBezTo>
                <a:cubicBezTo>
                  <a:pt x="45" y="53"/>
                  <a:pt x="53" y="45"/>
                  <a:pt x="53" y="35"/>
                </a:cubicBezTo>
                <a:cubicBezTo>
                  <a:pt x="53" y="24"/>
                  <a:pt x="45" y="16"/>
                  <a:pt x="34" y="16"/>
                </a:cubicBezTo>
                <a:close/>
              </a:path>
            </a:pathLst>
          </a:custGeom>
          <a:solidFill>
            <a:srgbClr val="00C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6" name="CuadroTexto 115">
            <a:extLst>
              <a:ext uri="{FF2B5EF4-FFF2-40B4-BE49-F238E27FC236}">
                <a16:creationId xmlns:a16="http://schemas.microsoft.com/office/drawing/2014/main" id="{A4DE279F-AAEE-4CFC-94AB-67CADB4EFE99}"/>
              </a:ext>
            </a:extLst>
          </p:cNvPr>
          <p:cNvSpPr txBox="1"/>
          <p:nvPr/>
        </p:nvSpPr>
        <p:spPr>
          <a:xfrm>
            <a:off x="2608690" y="1577989"/>
            <a:ext cx="2624780" cy="707886"/>
          </a:xfrm>
          <a:prstGeom prst="rect">
            <a:avLst/>
          </a:prstGeom>
          <a:noFill/>
        </p:spPr>
        <p:txBody>
          <a:bodyPr wrap="square" rtlCol="0">
            <a:spAutoFit/>
          </a:bodyPr>
          <a:lstStyle>
            <a:defPPr>
              <a:defRPr lang="es-CO"/>
            </a:defPPr>
            <a:lvl1pPr>
              <a:defRPr sz="2000">
                <a:solidFill>
                  <a:srgbClr val="07507E"/>
                </a:solidFill>
                <a:latin typeface="Arial Black" panose="020B0A04020102020204"/>
              </a:defRPr>
            </a:lvl1pPr>
          </a:lstStyle>
          <a:p>
            <a:r>
              <a:rPr lang="es-CO" dirty="0"/>
              <a:t>Cualquier momento del año</a:t>
            </a:r>
          </a:p>
        </p:txBody>
      </p:sp>
      <p:sp>
        <p:nvSpPr>
          <p:cNvPr id="117" name="CuadroTexto 116">
            <a:extLst>
              <a:ext uri="{FF2B5EF4-FFF2-40B4-BE49-F238E27FC236}">
                <a16:creationId xmlns:a16="http://schemas.microsoft.com/office/drawing/2014/main" id="{D78C957A-722B-4E2D-A4D3-FB855A3CF6AD}"/>
              </a:ext>
            </a:extLst>
          </p:cNvPr>
          <p:cNvSpPr txBox="1"/>
          <p:nvPr/>
        </p:nvSpPr>
        <p:spPr>
          <a:xfrm>
            <a:off x="621534" y="3178790"/>
            <a:ext cx="1860632" cy="707886"/>
          </a:xfrm>
          <a:prstGeom prst="rect">
            <a:avLst/>
          </a:prstGeom>
          <a:noFill/>
        </p:spPr>
        <p:txBody>
          <a:bodyPr wrap="square" rtlCol="0">
            <a:spAutoFit/>
          </a:bodyPr>
          <a:lstStyle/>
          <a:p>
            <a:r>
              <a:rPr lang="es-CO" sz="2000" dirty="0">
                <a:solidFill>
                  <a:srgbClr val="07507E"/>
                </a:solidFill>
                <a:latin typeface="Arial Black" panose="020B0A04020102020204"/>
              </a:rPr>
              <a:t>Tiempos trámite*</a:t>
            </a:r>
          </a:p>
        </p:txBody>
      </p:sp>
      <p:sp>
        <p:nvSpPr>
          <p:cNvPr id="118" name="CuadroTexto 117">
            <a:extLst>
              <a:ext uri="{FF2B5EF4-FFF2-40B4-BE49-F238E27FC236}">
                <a16:creationId xmlns:a16="http://schemas.microsoft.com/office/drawing/2014/main" id="{ADA85C34-EDD3-4447-B84A-3064AFBD3B02}"/>
              </a:ext>
            </a:extLst>
          </p:cNvPr>
          <p:cNvSpPr txBox="1"/>
          <p:nvPr/>
        </p:nvSpPr>
        <p:spPr>
          <a:xfrm>
            <a:off x="151002" y="4517181"/>
            <a:ext cx="1787446" cy="400110"/>
          </a:xfrm>
          <a:prstGeom prst="rect">
            <a:avLst/>
          </a:prstGeom>
          <a:noFill/>
        </p:spPr>
        <p:txBody>
          <a:bodyPr wrap="square" rtlCol="0">
            <a:spAutoFit/>
          </a:bodyPr>
          <a:lstStyle/>
          <a:p>
            <a:r>
              <a:rPr lang="es-CO" sz="2000" dirty="0">
                <a:solidFill>
                  <a:srgbClr val="07507E"/>
                </a:solidFill>
                <a:latin typeface="Arial Black" panose="020B0A04020102020204"/>
              </a:rPr>
              <a:t>Objeto</a:t>
            </a:r>
          </a:p>
        </p:txBody>
      </p:sp>
      <p:sp>
        <p:nvSpPr>
          <p:cNvPr id="119" name="CuadroTexto 118">
            <a:extLst>
              <a:ext uri="{FF2B5EF4-FFF2-40B4-BE49-F238E27FC236}">
                <a16:creationId xmlns:a16="http://schemas.microsoft.com/office/drawing/2014/main" id="{61DFE825-4AC5-4D61-A78F-74A7D9C57B8B}"/>
              </a:ext>
            </a:extLst>
          </p:cNvPr>
          <p:cNvSpPr txBox="1"/>
          <p:nvPr/>
        </p:nvSpPr>
        <p:spPr>
          <a:xfrm>
            <a:off x="1774982" y="5294831"/>
            <a:ext cx="1930353" cy="707886"/>
          </a:xfrm>
          <a:prstGeom prst="rect">
            <a:avLst/>
          </a:prstGeom>
          <a:noFill/>
        </p:spPr>
        <p:txBody>
          <a:bodyPr wrap="square" rtlCol="0">
            <a:spAutoFit/>
          </a:bodyPr>
          <a:lstStyle/>
          <a:p>
            <a:r>
              <a:rPr lang="es-CO" sz="2000" dirty="0">
                <a:solidFill>
                  <a:srgbClr val="07507E"/>
                </a:solidFill>
                <a:latin typeface="Arial Black" panose="020B0A04020102020204"/>
              </a:rPr>
              <a:t>Fuente de financiación</a:t>
            </a:r>
          </a:p>
        </p:txBody>
      </p:sp>
      <p:sp>
        <p:nvSpPr>
          <p:cNvPr id="120" name="CuadroTexto 119">
            <a:extLst>
              <a:ext uri="{FF2B5EF4-FFF2-40B4-BE49-F238E27FC236}">
                <a16:creationId xmlns:a16="http://schemas.microsoft.com/office/drawing/2014/main" id="{D0438A50-6173-438A-AEB4-7D86589FC673}"/>
              </a:ext>
            </a:extLst>
          </p:cNvPr>
          <p:cNvSpPr txBox="1"/>
          <p:nvPr/>
        </p:nvSpPr>
        <p:spPr>
          <a:xfrm>
            <a:off x="7983564" y="1562809"/>
            <a:ext cx="1970172" cy="707886"/>
          </a:xfrm>
          <a:prstGeom prst="rect">
            <a:avLst/>
          </a:prstGeom>
          <a:noFill/>
        </p:spPr>
        <p:txBody>
          <a:bodyPr wrap="square" rtlCol="0">
            <a:spAutoFit/>
          </a:bodyPr>
          <a:lstStyle/>
          <a:p>
            <a:r>
              <a:rPr lang="es-CO" sz="2000" dirty="0">
                <a:solidFill>
                  <a:srgbClr val="07507E"/>
                </a:solidFill>
                <a:latin typeface="Arial Black" panose="020B0A04020102020204"/>
              </a:rPr>
              <a:t>Espacio fiscal D.C.</a:t>
            </a:r>
          </a:p>
        </p:txBody>
      </p:sp>
      <p:sp>
        <p:nvSpPr>
          <p:cNvPr id="121" name="CuadroTexto 120">
            <a:extLst>
              <a:ext uri="{FF2B5EF4-FFF2-40B4-BE49-F238E27FC236}">
                <a16:creationId xmlns:a16="http://schemas.microsoft.com/office/drawing/2014/main" id="{920D463F-3915-40C3-9667-F9CE78624C8E}"/>
              </a:ext>
            </a:extLst>
          </p:cNvPr>
          <p:cNvSpPr txBox="1"/>
          <p:nvPr/>
        </p:nvSpPr>
        <p:spPr>
          <a:xfrm>
            <a:off x="10091849" y="3173892"/>
            <a:ext cx="2236906" cy="707886"/>
          </a:xfrm>
          <a:prstGeom prst="rect">
            <a:avLst/>
          </a:prstGeom>
          <a:noFill/>
        </p:spPr>
        <p:txBody>
          <a:bodyPr wrap="square" rtlCol="0">
            <a:spAutoFit/>
          </a:bodyPr>
          <a:lstStyle/>
          <a:p>
            <a:r>
              <a:rPr lang="es-CO" sz="2000" dirty="0">
                <a:solidFill>
                  <a:srgbClr val="07507E"/>
                </a:solidFill>
                <a:latin typeface="Arial Black" panose="020B0A04020102020204"/>
              </a:rPr>
              <a:t>Uso VF anteriores**</a:t>
            </a:r>
          </a:p>
        </p:txBody>
      </p:sp>
      <p:sp>
        <p:nvSpPr>
          <p:cNvPr id="122" name="CuadroTexto 121">
            <a:extLst>
              <a:ext uri="{FF2B5EF4-FFF2-40B4-BE49-F238E27FC236}">
                <a16:creationId xmlns:a16="http://schemas.microsoft.com/office/drawing/2014/main" id="{0C0B4CCE-59E5-49F7-B52D-E2C25E293DDB}"/>
              </a:ext>
            </a:extLst>
          </p:cNvPr>
          <p:cNvSpPr txBox="1"/>
          <p:nvPr/>
        </p:nvSpPr>
        <p:spPr>
          <a:xfrm>
            <a:off x="9477486" y="4391043"/>
            <a:ext cx="2358913" cy="400110"/>
          </a:xfrm>
          <a:prstGeom prst="rect">
            <a:avLst/>
          </a:prstGeom>
          <a:noFill/>
        </p:spPr>
        <p:txBody>
          <a:bodyPr wrap="square" rtlCol="0">
            <a:spAutoFit/>
          </a:bodyPr>
          <a:lstStyle/>
          <a:p>
            <a:r>
              <a:rPr lang="es-CO" sz="2000" dirty="0" err="1">
                <a:solidFill>
                  <a:srgbClr val="07507E"/>
                </a:solidFill>
                <a:latin typeface="Arial Black" panose="020B0A04020102020204"/>
              </a:rPr>
              <a:t>Mín</a:t>
            </a:r>
            <a:r>
              <a:rPr lang="es-CO" sz="2000" dirty="0">
                <a:solidFill>
                  <a:srgbClr val="07507E"/>
                </a:solidFill>
                <a:latin typeface="Arial Black" panose="020B0A04020102020204"/>
              </a:rPr>
              <a:t> 15% (V0)</a:t>
            </a:r>
          </a:p>
        </p:txBody>
      </p:sp>
      <p:sp>
        <p:nvSpPr>
          <p:cNvPr id="123" name="CuadroTexto 122">
            <a:extLst>
              <a:ext uri="{FF2B5EF4-FFF2-40B4-BE49-F238E27FC236}">
                <a16:creationId xmlns:a16="http://schemas.microsoft.com/office/drawing/2014/main" id="{155C279A-DBA8-4162-AC07-97B84BA64E23}"/>
              </a:ext>
            </a:extLst>
          </p:cNvPr>
          <p:cNvSpPr txBox="1"/>
          <p:nvPr/>
        </p:nvSpPr>
        <p:spPr>
          <a:xfrm>
            <a:off x="7870538" y="5276173"/>
            <a:ext cx="4205848" cy="615553"/>
          </a:xfrm>
          <a:prstGeom prst="rect">
            <a:avLst/>
          </a:prstGeom>
          <a:noFill/>
        </p:spPr>
        <p:txBody>
          <a:bodyPr wrap="square" rtlCol="0">
            <a:spAutoFit/>
          </a:bodyPr>
          <a:lstStyle/>
          <a:p>
            <a:r>
              <a:rPr lang="es-CO" sz="1700" dirty="0">
                <a:solidFill>
                  <a:srgbClr val="07507E"/>
                </a:solidFill>
                <a:latin typeface="Arial Black" panose="020B0A04020102020204"/>
              </a:rPr>
              <a:t>Hasta un año antes de terminación período gobierno***</a:t>
            </a:r>
          </a:p>
        </p:txBody>
      </p:sp>
      <p:sp>
        <p:nvSpPr>
          <p:cNvPr id="124" name="CuadroTexto 123">
            <a:extLst>
              <a:ext uri="{FF2B5EF4-FFF2-40B4-BE49-F238E27FC236}">
                <a16:creationId xmlns:a16="http://schemas.microsoft.com/office/drawing/2014/main" id="{050BBF95-E3CD-4933-B4FF-1AF98EBE8CA5}"/>
              </a:ext>
            </a:extLst>
          </p:cNvPr>
          <p:cNvSpPr txBox="1"/>
          <p:nvPr/>
        </p:nvSpPr>
        <p:spPr>
          <a:xfrm>
            <a:off x="5233470" y="3887579"/>
            <a:ext cx="1427656" cy="584775"/>
          </a:xfrm>
          <a:prstGeom prst="rect">
            <a:avLst/>
          </a:prstGeom>
          <a:noFill/>
        </p:spPr>
        <p:txBody>
          <a:bodyPr wrap="square" rtlCol="0">
            <a:spAutoFit/>
          </a:bodyPr>
          <a:lstStyle/>
          <a:p>
            <a:pPr algn="ctr"/>
            <a:r>
              <a:rPr lang="es-CO" sz="1600" b="1" dirty="0">
                <a:solidFill>
                  <a:prstClr val="white"/>
                </a:solidFill>
                <a:latin typeface="Arial" panose="020B0604020202020204"/>
              </a:rPr>
              <a:t>VIGENCIAS FUTURAS</a:t>
            </a:r>
          </a:p>
        </p:txBody>
      </p:sp>
      <p:sp>
        <p:nvSpPr>
          <p:cNvPr id="125" name="Marcador de texto 28">
            <a:extLst>
              <a:ext uri="{FF2B5EF4-FFF2-40B4-BE49-F238E27FC236}">
                <a16:creationId xmlns:a16="http://schemas.microsoft.com/office/drawing/2014/main" id="{21A40987-8FE1-4B0A-A3FD-F85F272E8B14}"/>
              </a:ext>
            </a:extLst>
          </p:cNvPr>
          <p:cNvSpPr txBox="1">
            <a:spLocks/>
          </p:cNvSpPr>
          <p:nvPr/>
        </p:nvSpPr>
        <p:spPr>
          <a:xfrm>
            <a:off x="4592748" y="5260342"/>
            <a:ext cx="2628502" cy="12417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CO" sz="1400" dirty="0">
              <a:solidFill>
                <a:prstClr val="black"/>
              </a:solidFill>
              <a:latin typeface="Lato Light" panose="020F0302020204030203" pitchFamily="34" charset="0"/>
              <a:ea typeface="MS PGothic" panose="020B0600070205080204" pitchFamily="34" charset="-128"/>
              <a:cs typeface="Calibri Light" panose="020F0302020204030204" pitchFamily="34" charset="0"/>
            </a:endParaRPr>
          </a:p>
        </p:txBody>
      </p:sp>
      <p:sp>
        <p:nvSpPr>
          <p:cNvPr id="126" name="Rectángulo: esquinas redondeadas 125">
            <a:extLst>
              <a:ext uri="{FF2B5EF4-FFF2-40B4-BE49-F238E27FC236}">
                <a16:creationId xmlns:a16="http://schemas.microsoft.com/office/drawing/2014/main" id="{86DB926A-B437-49CD-B499-44528B91224E}"/>
              </a:ext>
            </a:extLst>
          </p:cNvPr>
          <p:cNvSpPr/>
          <p:nvPr/>
        </p:nvSpPr>
        <p:spPr>
          <a:xfrm>
            <a:off x="1507959" y="258450"/>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¿CUÁNDO PUEDO SOLICITAR VIGENCIAS FUTURAS?</a:t>
            </a:r>
          </a:p>
        </p:txBody>
      </p:sp>
      <p:sp>
        <p:nvSpPr>
          <p:cNvPr id="127" name="Google Shape;1302;p45">
            <a:extLst>
              <a:ext uri="{FF2B5EF4-FFF2-40B4-BE49-F238E27FC236}">
                <a16:creationId xmlns:a16="http://schemas.microsoft.com/office/drawing/2014/main" id="{454C7730-19D8-42DB-8738-28617465FCCB}"/>
              </a:ext>
            </a:extLst>
          </p:cNvPr>
          <p:cNvSpPr/>
          <p:nvPr/>
        </p:nvSpPr>
        <p:spPr>
          <a:xfrm>
            <a:off x="743824" y="258290"/>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02</a:t>
            </a:r>
            <a:endParaRPr sz="4000" b="1" dirty="0">
              <a:solidFill>
                <a:srgbClr val="FFFFFF"/>
              </a:solidFill>
              <a:ea typeface="Fira Sans Extra Condensed Medium"/>
              <a:cs typeface="Fira Sans Extra Condensed Medium"/>
              <a:sym typeface="Fira Sans Extra Condensed Medium"/>
            </a:endParaRPr>
          </a:p>
        </p:txBody>
      </p:sp>
      <p:sp>
        <p:nvSpPr>
          <p:cNvPr id="130" name="CuadroTexto 129">
            <a:extLst>
              <a:ext uri="{FF2B5EF4-FFF2-40B4-BE49-F238E27FC236}">
                <a16:creationId xmlns:a16="http://schemas.microsoft.com/office/drawing/2014/main" id="{7BC0482C-D997-488F-BA5A-AD891702DF8F}"/>
              </a:ext>
            </a:extLst>
          </p:cNvPr>
          <p:cNvSpPr txBox="1"/>
          <p:nvPr/>
        </p:nvSpPr>
        <p:spPr>
          <a:xfrm>
            <a:off x="743824" y="6209520"/>
            <a:ext cx="3024187" cy="523220"/>
          </a:xfrm>
          <a:prstGeom prst="rect">
            <a:avLst/>
          </a:prstGeom>
          <a:noFill/>
        </p:spPr>
        <p:txBody>
          <a:bodyPr wrap="square" rtlCol="0">
            <a:spAutoFit/>
          </a:bodyPr>
          <a:lstStyle/>
          <a:p>
            <a:r>
              <a:rPr lang="es-CO" sz="1400" dirty="0">
                <a:solidFill>
                  <a:srgbClr val="07507E"/>
                </a:solidFill>
              </a:rPr>
              <a:t>* Concejo</a:t>
            </a:r>
            <a:r>
              <a:rPr lang="es-CO" sz="1200" dirty="0">
                <a:solidFill>
                  <a:srgbClr val="0070C0"/>
                </a:solidFill>
              </a:rPr>
              <a:t> </a:t>
            </a:r>
            <a:r>
              <a:rPr lang="es-CO" sz="1400" dirty="0">
                <a:solidFill>
                  <a:srgbClr val="07507E"/>
                </a:solidFill>
              </a:rPr>
              <a:t>de Bogotá- Excepcionales</a:t>
            </a:r>
          </a:p>
          <a:p>
            <a:r>
              <a:rPr lang="es-CO" sz="1400" dirty="0">
                <a:solidFill>
                  <a:srgbClr val="07507E"/>
                </a:solidFill>
              </a:rPr>
              <a:t>Reservas, cronograma</a:t>
            </a:r>
          </a:p>
        </p:txBody>
      </p:sp>
      <p:sp>
        <p:nvSpPr>
          <p:cNvPr id="131" name="CuadroTexto 130">
            <a:extLst>
              <a:ext uri="{FF2B5EF4-FFF2-40B4-BE49-F238E27FC236}">
                <a16:creationId xmlns:a16="http://schemas.microsoft.com/office/drawing/2014/main" id="{F2203056-C88A-4C19-AE81-43BDFFE516C4}"/>
              </a:ext>
            </a:extLst>
          </p:cNvPr>
          <p:cNvSpPr txBox="1"/>
          <p:nvPr/>
        </p:nvSpPr>
        <p:spPr>
          <a:xfrm>
            <a:off x="4800479" y="5309612"/>
            <a:ext cx="2404802" cy="1200329"/>
          </a:xfrm>
          <a:prstGeom prst="rect">
            <a:avLst/>
          </a:prstGeom>
          <a:noFill/>
        </p:spPr>
        <p:txBody>
          <a:bodyPr wrap="square" rtlCol="0">
            <a:spAutoFit/>
          </a:bodyPr>
          <a:lstStyle/>
          <a:p>
            <a:pPr algn="ctr"/>
            <a:r>
              <a:rPr lang="es-CO" b="1" dirty="0"/>
              <a:t>Requisitos </a:t>
            </a:r>
          </a:p>
          <a:p>
            <a:pPr algn="ctr"/>
            <a:r>
              <a:rPr lang="es-CO" b="1" dirty="0"/>
              <a:t>Circular 09 de 2008 y Manual Operativo Presupuestal</a:t>
            </a:r>
          </a:p>
        </p:txBody>
      </p:sp>
      <p:sp>
        <p:nvSpPr>
          <p:cNvPr id="134" name="CuadroTexto 133">
            <a:extLst>
              <a:ext uri="{FF2B5EF4-FFF2-40B4-BE49-F238E27FC236}">
                <a16:creationId xmlns:a16="http://schemas.microsoft.com/office/drawing/2014/main" id="{F146635A-C256-4ECA-A2CC-0888146B14D7}"/>
              </a:ext>
            </a:extLst>
          </p:cNvPr>
          <p:cNvSpPr txBox="1"/>
          <p:nvPr/>
        </p:nvSpPr>
        <p:spPr>
          <a:xfrm>
            <a:off x="7334396" y="6331338"/>
            <a:ext cx="3112104" cy="523220"/>
          </a:xfrm>
          <a:prstGeom prst="rect">
            <a:avLst/>
          </a:prstGeom>
          <a:noFill/>
        </p:spPr>
        <p:txBody>
          <a:bodyPr wrap="square" rtlCol="0">
            <a:spAutoFit/>
          </a:bodyPr>
          <a:lstStyle/>
          <a:p>
            <a:r>
              <a:rPr lang="es-CO" sz="1400" dirty="0">
                <a:solidFill>
                  <a:srgbClr val="07507E"/>
                </a:solidFill>
              </a:rPr>
              <a:t>** Ahorro: Parágrafo, artículo 3° del Acuerdo 788 de 2020</a:t>
            </a:r>
          </a:p>
        </p:txBody>
      </p:sp>
      <p:sp>
        <p:nvSpPr>
          <p:cNvPr id="2" name="CuadroTexto 1">
            <a:extLst>
              <a:ext uri="{FF2B5EF4-FFF2-40B4-BE49-F238E27FC236}">
                <a16:creationId xmlns:a16="http://schemas.microsoft.com/office/drawing/2014/main" id="{8A74FCD6-DA95-4D85-A251-82D4C3ADA17F}"/>
              </a:ext>
            </a:extLst>
          </p:cNvPr>
          <p:cNvSpPr txBox="1"/>
          <p:nvPr/>
        </p:nvSpPr>
        <p:spPr>
          <a:xfrm>
            <a:off x="4390355" y="6528836"/>
            <a:ext cx="1686229" cy="307777"/>
          </a:xfrm>
          <a:prstGeom prst="rect">
            <a:avLst/>
          </a:prstGeom>
          <a:noFill/>
        </p:spPr>
        <p:txBody>
          <a:bodyPr wrap="square" rtlCol="0">
            <a:spAutoFit/>
          </a:bodyPr>
          <a:lstStyle/>
          <a:p>
            <a:r>
              <a:rPr lang="es-CO" sz="1400" dirty="0">
                <a:solidFill>
                  <a:srgbClr val="07507E"/>
                </a:solidFill>
              </a:rPr>
              <a:t>***Excepción DIE</a:t>
            </a:r>
          </a:p>
        </p:txBody>
      </p:sp>
    </p:spTree>
    <p:extLst>
      <p:ext uri="{BB962C8B-B14F-4D97-AF65-F5344CB8AC3E}">
        <p14:creationId xmlns:p14="http://schemas.microsoft.com/office/powerpoint/2010/main" val="63914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163856"/>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¿QUÉ PASA CON LAS VIGENCIAS FUTURAS QUE NO SE COMPROMETEN EN EL AÑO CERO?</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129677"/>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03</a:t>
            </a:r>
            <a:endParaRPr sz="4000" b="1" dirty="0">
              <a:solidFill>
                <a:srgbClr val="FFFFFF"/>
              </a:solidFill>
              <a:ea typeface="Fira Sans Extra Condensed Medium"/>
              <a:cs typeface="Fira Sans Extra Condensed Medium"/>
              <a:sym typeface="Fira Sans Extra Condensed Medium"/>
            </a:endParaRPr>
          </a:p>
        </p:txBody>
      </p:sp>
      <p:grpSp>
        <p:nvGrpSpPr>
          <p:cNvPr id="291" name="Google Shape;420;p23">
            <a:extLst>
              <a:ext uri="{FF2B5EF4-FFF2-40B4-BE49-F238E27FC236}">
                <a16:creationId xmlns:a16="http://schemas.microsoft.com/office/drawing/2014/main" id="{B82446A1-B823-49E5-8D7E-3855BC4C85E3}"/>
              </a:ext>
            </a:extLst>
          </p:cNvPr>
          <p:cNvGrpSpPr/>
          <p:nvPr/>
        </p:nvGrpSpPr>
        <p:grpSpPr>
          <a:xfrm>
            <a:off x="6217908" y="1495893"/>
            <a:ext cx="4760136" cy="1375944"/>
            <a:chOff x="710498" y="2003921"/>
            <a:chExt cx="4760136" cy="1375944"/>
          </a:xfrm>
        </p:grpSpPr>
        <p:grpSp>
          <p:nvGrpSpPr>
            <p:cNvPr id="292" name="Google Shape;421;p23">
              <a:extLst>
                <a:ext uri="{FF2B5EF4-FFF2-40B4-BE49-F238E27FC236}">
                  <a16:creationId xmlns:a16="http://schemas.microsoft.com/office/drawing/2014/main" id="{00287546-4662-464A-8ED9-BA32D34AAA20}"/>
                </a:ext>
              </a:extLst>
            </p:cNvPr>
            <p:cNvGrpSpPr/>
            <p:nvPr/>
          </p:nvGrpSpPr>
          <p:grpSpPr>
            <a:xfrm>
              <a:off x="710498" y="2003921"/>
              <a:ext cx="1878479" cy="1375944"/>
              <a:chOff x="1338088" y="1500713"/>
              <a:chExt cx="1953900" cy="1431188"/>
            </a:xfrm>
          </p:grpSpPr>
          <p:sp>
            <p:nvSpPr>
              <p:cNvPr id="294" name="Google Shape;422;p23">
                <a:extLst>
                  <a:ext uri="{FF2B5EF4-FFF2-40B4-BE49-F238E27FC236}">
                    <a16:creationId xmlns:a16="http://schemas.microsoft.com/office/drawing/2014/main" id="{E185C039-9EA4-4379-BF97-EA24CFDA7759}"/>
                  </a:ext>
                </a:extLst>
              </p:cNvPr>
              <p:cNvSpPr/>
              <p:nvPr/>
            </p:nvSpPr>
            <p:spPr>
              <a:xfrm>
                <a:off x="1338088" y="2060100"/>
                <a:ext cx="1870200" cy="871800"/>
              </a:xfrm>
              <a:prstGeom prst="roundRect">
                <a:avLst>
                  <a:gd name="adj" fmla="val 6755"/>
                </a:avLst>
              </a:prstGeom>
              <a:solidFill>
                <a:srgbClr val="EC3A3B"/>
              </a:solidFill>
              <a:ln>
                <a:noFill/>
              </a:ln>
            </p:spPr>
            <p:txBody>
              <a:bodyPr spcFirstLastPara="1" wrap="square" lIns="182875" tIns="91425" rIns="18287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3600" b="1" i="0" u="none" strike="noStrike" kern="0" cap="none" spc="0" normalizeH="0" baseline="0" noProof="0" dirty="0">
                    <a:ln>
                      <a:noFill/>
                    </a:ln>
                    <a:solidFill>
                      <a:srgbClr val="FFFFFF"/>
                    </a:solidFill>
                    <a:effectLst/>
                    <a:uLnTx/>
                    <a:uFillTx/>
                    <a:ea typeface="Roboto"/>
                    <a:cs typeface="Roboto"/>
                    <a:sym typeface="Roboto"/>
                  </a:rPr>
                  <a:t>1</a:t>
                </a:r>
              </a:p>
            </p:txBody>
          </p:sp>
          <p:sp>
            <p:nvSpPr>
              <p:cNvPr id="295" name="Google Shape;423;p23">
                <a:extLst>
                  <a:ext uri="{FF2B5EF4-FFF2-40B4-BE49-F238E27FC236}">
                    <a16:creationId xmlns:a16="http://schemas.microsoft.com/office/drawing/2014/main" id="{B61CA6DE-F697-4587-8BFA-1D00D1DB03E8}"/>
                  </a:ext>
                </a:extLst>
              </p:cNvPr>
              <p:cNvSpPr/>
              <p:nvPr/>
            </p:nvSpPr>
            <p:spPr>
              <a:xfrm>
                <a:off x="1889650" y="1500713"/>
                <a:ext cx="767075" cy="767375"/>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w="19050" cap="flat" cmpd="sng">
                <a:solidFill>
                  <a:srgbClr val="EC3A3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6" name="Google Shape;424;p23">
                <a:extLst>
                  <a:ext uri="{FF2B5EF4-FFF2-40B4-BE49-F238E27FC236}">
                    <a16:creationId xmlns:a16="http://schemas.microsoft.com/office/drawing/2014/main" id="{297A8AAF-C5AC-4B0E-A40A-4FE9786BEBED}"/>
                  </a:ext>
                </a:extLst>
              </p:cNvPr>
              <p:cNvGrpSpPr/>
              <p:nvPr/>
            </p:nvGrpSpPr>
            <p:grpSpPr>
              <a:xfrm>
                <a:off x="2043550" y="1654913"/>
                <a:ext cx="459000" cy="459000"/>
                <a:chOff x="2043550" y="1654913"/>
                <a:chExt cx="459000" cy="459000"/>
              </a:xfrm>
            </p:grpSpPr>
            <p:sp>
              <p:nvSpPr>
                <p:cNvPr id="298" name="Google Shape;425;p23">
                  <a:extLst>
                    <a:ext uri="{FF2B5EF4-FFF2-40B4-BE49-F238E27FC236}">
                      <a16:creationId xmlns:a16="http://schemas.microsoft.com/office/drawing/2014/main" id="{59D4FD15-AD0D-4C7F-99C8-926858E7627C}"/>
                    </a:ext>
                  </a:extLst>
                </p:cNvPr>
                <p:cNvSpPr/>
                <p:nvPr/>
              </p:nvSpPr>
              <p:spPr>
                <a:xfrm>
                  <a:off x="2043550" y="1654913"/>
                  <a:ext cx="459000" cy="459000"/>
                </a:xfrm>
                <a:custGeom>
                  <a:avLst/>
                  <a:gdLst/>
                  <a:ahLst/>
                  <a:cxnLst/>
                  <a:rect l="l" t="t" r="r" b="b"/>
                  <a:pathLst>
                    <a:path w="18360" h="18360" extrusionOk="0">
                      <a:moveTo>
                        <a:pt x="9180" y="2096"/>
                      </a:moveTo>
                      <a:cubicBezTo>
                        <a:pt x="13097" y="2096"/>
                        <a:pt x="16276" y="5263"/>
                        <a:pt x="16276" y="9180"/>
                      </a:cubicBezTo>
                      <a:cubicBezTo>
                        <a:pt x="16276" y="13097"/>
                        <a:pt x="13097" y="16264"/>
                        <a:pt x="9180" y="16264"/>
                      </a:cubicBezTo>
                      <a:cubicBezTo>
                        <a:pt x="5275" y="16264"/>
                        <a:pt x="2096" y="13097"/>
                        <a:pt x="2096" y="9180"/>
                      </a:cubicBezTo>
                      <a:cubicBezTo>
                        <a:pt x="2096" y="5263"/>
                        <a:pt x="5275" y="2096"/>
                        <a:pt x="9180" y="2096"/>
                      </a:cubicBezTo>
                      <a:close/>
                      <a:moveTo>
                        <a:pt x="9180" y="0"/>
                      </a:moveTo>
                      <a:cubicBezTo>
                        <a:pt x="4120" y="0"/>
                        <a:pt x="0" y="4108"/>
                        <a:pt x="0" y="9180"/>
                      </a:cubicBezTo>
                      <a:cubicBezTo>
                        <a:pt x="0" y="14252"/>
                        <a:pt x="4120" y="18360"/>
                        <a:pt x="9180" y="18360"/>
                      </a:cubicBezTo>
                      <a:cubicBezTo>
                        <a:pt x="14252" y="18360"/>
                        <a:pt x="18360" y="14252"/>
                        <a:pt x="18360" y="9180"/>
                      </a:cubicBezTo>
                      <a:cubicBezTo>
                        <a:pt x="18360" y="4108"/>
                        <a:pt x="14252" y="0"/>
                        <a:pt x="9180" y="0"/>
                      </a:cubicBezTo>
                      <a:close/>
                    </a:path>
                  </a:pathLst>
                </a:custGeom>
                <a:solidFill>
                  <a:srgbClr val="EC3A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426;p23">
                  <a:extLst>
                    <a:ext uri="{FF2B5EF4-FFF2-40B4-BE49-F238E27FC236}">
                      <a16:creationId xmlns:a16="http://schemas.microsoft.com/office/drawing/2014/main" id="{9B8D5578-F7C2-4185-ABC8-E325F38AA180}"/>
                    </a:ext>
                  </a:extLst>
                </p:cNvPr>
                <p:cNvSpPr/>
                <p:nvPr/>
              </p:nvSpPr>
              <p:spPr>
                <a:xfrm>
                  <a:off x="2256950" y="1741813"/>
                  <a:ext cx="117300" cy="158975"/>
                </a:xfrm>
                <a:custGeom>
                  <a:avLst/>
                  <a:gdLst/>
                  <a:ahLst/>
                  <a:cxnLst/>
                  <a:rect l="l" t="t" r="r" b="b"/>
                  <a:pathLst>
                    <a:path w="4692" h="6359" extrusionOk="0">
                      <a:moveTo>
                        <a:pt x="644" y="1"/>
                      </a:moveTo>
                      <a:cubicBezTo>
                        <a:pt x="489" y="1"/>
                        <a:pt x="358" y="132"/>
                        <a:pt x="358" y="287"/>
                      </a:cubicBezTo>
                      <a:lnTo>
                        <a:pt x="358" y="5049"/>
                      </a:lnTo>
                      <a:cubicBezTo>
                        <a:pt x="60" y="5180"/>
                        <a:pt x="1" y="5394"/>
                        <a:pt x="1" y="5656"/>
                      </a:cubicBezTo>
                      <a:cubicBezTo>
                        <a:pt x="1" y="6049"/>
                        <a:pt x="311" y="6359"/>
                        <a:pt x="703" y="6359"/>
                      </a:cubicBezTo>
                      <a:cubicBezTo>
                        <a:pt x="906" y="6359"/>
                        <a:pt x="1096" y="6264"/>
                        <a:pt x="1215" y="6121"/>
                      </a:cubicBezTo>
                      <a:lnTo>
                        <a:pt x="4275" y="6121"/>
                      </a:lnTo>
                      <a:cubicBezTo>
                        <a:pt x="4502" y="6121"/>
                        <a:pt x="4692" y="5906"/>
                        <a:pt x="4692" y="5668"/>
                      </a:cubicBezTo>
                      <a:cubicBezTo>
                        <a:pt x="4692" y="5442"/>
                        <a:pt x="4502" y="5228"/>
                        <a:pt x="4275" y="5228"/>
                      </a:cubicBezTo>
                      <a:lnTo>
                        <a:pt x="1299" y="5228"/>
                      </a:lnTo>
                      <a:cubicBezTo>
                        <a:pt x="1203" y="5073"/>
                        <a:pt x="1096" y="5025"/>
                        <a:pt x="953" y="4978"/>
                      </a:cubicBezTo>
                      <a:lnTo>
                        <a:pt x="953" y="287"/>
                      </a:lnTo>
                      <a:cubicBezTo>
                        <a:pt x="953" y="132"/>
                        <a:pt x="811" y="1"/>
                        <a:pt x="644" y="1"/>
                      </a:cubicBezTo>
                      <a:close/>
                    </a:path>
                  </a:pathLst>
                </a:custGeom>
                <a:solidFill>
                  <a:srgbClr val="EC3A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97" name="Google Shape;427;p23">
                <a:extLst>
                  <a:ext uri="{FF2B5EF4-FFF2-40B4-BE49-F238E27FC236}">
                    <a16:creationId xmlns:a16="http://schemas.microsoft.com/office/drawing/2014/main" id="{7CFA27CC-ADB1-4C42-A80B-8534359AA0CF}"/>
                  </a:ext>
                </a:extLst>
              </p:cNvPr>
              <p:cNvSpPr/>
              <p:nvPr/>
            </p:nvSpPr>
            <p:spPr>
              <a:xfrm rot="5400000">
                <a:off x="2964988" y="2447250"/>
                <a:ext cx="556500" cy="97500"/>
              </a:xfrm>
              <a:prstGeom prst="triangle">
                <a:avLst>
                  <a:gd name="adj" fmla="val 50000"/>
                </a:avLst>
              </a:prstGeom>
              <a:solidFill>
                <a:srgbClr val="EC3A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93" name="Google Shape;428;p23">
              <a:extLst>
                <a:ext uri="{FF2B5EF4-FFF2-40B4-BE49-F238E27FC236}">
                  <a16:creationId xmlns:a16="http://schemas.microsoft.com/office/drawing/2014/main" id="{3314CA57-9829-4B27-9C89-8FC4CF257A51}"/>
                </a:ext>
              </a:extLst>
            </p:cNvPr>
            <p:cNvSpPr txBox="1"/>
            <p:nvPr/>
          </p:nvSpPr>
          <p:spPr>
            <a:xfrm>
              <a:off x="2542108" y="2693280"/>
              <a:ext cx="2928526" cy="53502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rPr>
                <a:t>CADUCAN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rPr>
                <a:t> A 31 DE DICIEMBRE</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000" b="1" kern="0" dirty="0">
                  <a:solidFill>
                    <a:srgbClr val="434343"/>
                  </a:solidFill>
                  <a:ea typeface="Fira Sans Extra Condensed Medium"/>
                  <a:cs typeface="Fira Sans Extra Condensed Medium"/>
                  <a:sym typeface="Fira Sans Extra Condensed Medium"/>
                </a:rPr>
                <a:t>Art 21 Dec 192 de 2021</a:t>
              </a:r>
              <a:endParaRPr kumimoji="0" sz="20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endParaRPr>
            </a:p>
          </p:txBody>
        </p:sp>
      </p:grpSp>
      <p:grpSp>
        <p:nvGrpSpPr>
          <p:cNvPr id="312" name="Google Shape;430;p23">
            <a:extLst>
              <a:ext uri="{FF2B5EF4-FFF2-40B4-BE49-F238E27FC236}">
                <a16:creationId xmlns:a16="http://schemas.microsoft.com/office/drawing/2014/main" id="{06DEE50A-F645-41A9-BF1C-B45AECFBEEA3}"/>
              </a:ext>
            </a:extLst>
          </p:cNvPr>
          <p:cNvGrpSpPr/>
          <p:nvPr/>
        </p:nvGrpSpPr>
        <p:grpSpPr>
          <a:xfrm>
            <a:off x="2277638" y="2862145"/>
            <a:ext cx="1891747" cy="1375943"/>
            <a:chOff x="3366700" y="1500713"/>
            <a:chExt cx="1967700" cy="1431187"/>
          </a:xfrm>
        </p:grpSpPr>
        <p:sp>
          <p:nvSpPr>
            <p:cNvPr id="314" name="Google Shape;431;p23">
              <a:extLst>
                <a:ext uri="{FF2B5EF4-FFF2-40B4-BE49-F238E27FC236}">
                  <a16:creationId xmlns:a16="http://schemas.microsoft.com/office/drawing/2014/main" id="{D7C55798-CCD6-4484-BEDF-CA67AC5C1CD8}"/>
                </a:ext>
              </a:extLst>
            </p:cNvPr>
            <p:cNvSpPr/>
            <p:nvPr/>
          </p:nvSpPr>
          <p:spPr>
            <a:xfrm>
              <a:off x="3380500" y="2060100"/>
              <a:ext cx="1870200" cy="871800"/>
            </a:xfrm>
            <a:prstGeom prst="roundRect">
              <a:avLst>
                <a:gd name="adj" fmla="val 6755"/>
              </a:avLst>
            </a:prstGeom>
            <a:solidFill>
              <a:srgbClr val="5EB2FC"/>
            </a:solidFill>
            <a:ln>
              <a:noFill/>
            </a:ln>
          </p:spPr>
          <p:txBody>
            <a:bodyPr spcFirstLastPara="1" wrap="square" lIns="182875" tIns="91425" rIns="18287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ea typeface="Roboto"/>
                  <a:cs typeface="Roboto"/>
                  <a:sym typeface="Roboto"/>
                </a:rPr>
                <a:t>2</a:t>
              </a:r>
            </a:p>
          </p:txBody>
        </p:sp>
        <p:sp>
          <p:nvSpPr>
            <p:cNvPr id="315" name="Google Shape;432;p23">
              <a:extLst>
                <a:ext uri="{FF2B5EF4-FFF2-40B4-BE49-F238E27FC236}">
                  <a16:creationId xmlns:a16="http://schemas.microsoft.com/office/drawing/2014/main" id="{AA2D0A13-5676-43EB-8F06-B85026641734}"/>
                </a:ext>
              </a:extLst>
            </p:cNvPr>
            <p:cNvSpPr/>
            <p:nvPr/>
          </p:nvSpPr>
          <p:spPr>
            <a:xfrm>
              <a:off x="3932063" y="1500713"/>
              <a:ext cx="767075" cy="767375"/>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w="19050" cap="flat" cmpd="sng">
              <a:solidFill>
                <a:srgbClr val="5EB2F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33;p23">
              <a:extLst>
                <a:ext uri="{FF2B5EF4-FFF2-40B4-BE49-F238E27FC236}">
                  <a16:creationId xmlns:a16="http://schemas.microsoft.com/office/drawing/2014/main" id="{7FAC7B62-4317-414B-9A21-E9E4026F47F9}"/>
                </a:ext>
              </a:extLst>
            </p:cNvPr>
            <p:cNvSpPr/>
            <p:nvPr/>
          </p:nvSpPr>
          <p:spPr>
            <a:xfrm rot="5400000">
              <a:off x="5007400" y="2447250"/>
              <a:ext cx="556500" cy="97500"/>
            </a:xfrm>
            <a:prstGeom prst="triangle">
              <a:avLst>
                <a:gd name="adj" fmla="val 50000"/>
              </a:avLst>
            </a:prstGeom>
            <a:solidFill>
              <a:srgbClr val="5EB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434;p23">
              <a:extLst>
                <a:ext uri="{FF2B5EF4-FFF2-40B4-BE49-F238E27FC236}">
                  <a16:creationId xmlns:a16="http://schemas.microsoft.com/office/drawing/2014/main" id="{8D1105D6-817A-45DB-8BD8-0233C4A48CAC}"/>
                </a:ext>
              </a:extLst>
            </p:cNvPr>
            <p:cNvSpPr/>
            <p:nvPr/>
          </p:nvSpPr>
          <p:spPr>
            <a:xfrm rot="5400000">
              <a:off x="3137200"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4" name="Google Shape;428;p23">
            <a:extLst>
              <a:ext uri="{FF2B5EF4-FFF2-40B4-BE49-F238E27FC236}">
                <a16:creationId xmlns:a16="http://schemas.microsoft.com/office/drawing/2014/main" id="{15DA61B3-2218-4493-B21F-EE83F6D277C0}"/>
              </a:ext>
            </a:extLst>
          </p:cNvPr>
          <p:cNvSpPr txBox="1"/>
          <p:nvPr/>
        </p:nvSpPr>
        <p:spPr>
          <a:xfrm>
            <a:off x="3870842" y="3384947"/>
            <a:ext cx="3294194" cy="53502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rgbClr val="434343"/>
                </a:solidFill>
                <a:ea typeface="Fira Sans Extra Condensed Medium"/>
                <a:cs typeface="Fira Sans Extra Condensed Medium"/>
                <a:sym typeface="Fira Sans Extra Condensed Medium"/>
              </a:rPr>
              <a:t>INFORMAR PROGRAMACIÓN PRESUPUESTAL</a:t>
            </a:r>
            <a:endParaRPr kumimoji="0"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endParaRPr>
          </a:p>
        </p:txBody>
      </p:sp>
      <p:grpSp>
        <p:nvGrpSpPr>
          <p:cNvPr id="353" name="Google Shape;441;p23">
            <a:extLst>
              <a:ext uri="{FF2B5EF4-FFF2-40B4-BE49-F238E27FC236}">
                <a16:creationId xmlns:a16="http://schemas.microsoft.com/office/drawing/2014/main" id="{FD4D9FD3-D398-48E5-AC4A-D58880DB981C}"/>
              </a:ext>
            </a:extLst>
          </p:cNvPr>
          <p:cNvGrpSpPr/>
          <p:nvPr/>
        </p:nvGrpSpPr>
        <p:grpSpPr>
          <a:xfrm>
            <a:off x="6292899" y="4249156"/>
            <a:ext cx="2055744" cy="1450173"/>
            <a:chOff x="5395313" y="1500713"/>
            <a:chExt cx="1967700" cy="1431187"/>
          </a:xfrm>
        </p:grpSpPr>
        <p:sp>
          <p:nvSpPr>
            <p:cNvPr id="355" name="Google Shape;442;p23">
              <a:extLst>
                <a:ext uri="{FF2B5EF4-FFF2-40B4-BE49-F238E27FC236}">
                  <a16:creationId xmlns:a16="http://schemas.microsoft.com/office/drawing/2014/main" id="{00F9F153-4AEF-4169-997D-E1A858407377}"/>
                </a:ext>
              </a:extLst>
            </p:cNvPr>
            <p:cNvSpPr/>
            <p:nvPr/>
          </p:nvSpPr>
          <p:spPr>
            <a:xfrm>
              <a:off x="5409113" y="2060100"/>
              <a:ext cx="1870200" cy="871800"/>
            </a:xfrm>
            <a:prstGeom prst="roundRect">
              <a:avLst>
                <a:gd name="adj" fmla="val 6755"/>
              </a:avLst>
            </a:prstGeom>
            <a:solidFill>
              <a:srgbClr val="FCBD24"/>
            </a:solidFill>
            <a:ln>
              <a:noFill/>
            </a:ln>
          </p:spPr>
          <p:txBody>
            <a:bodyPr spcFirstLastPara="1" wrap="square" lIns="182875" tIns="91425" rIns="18287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rgbClr val="FFFFFF"/>
                  </a:solidFill>
                  <a:effectLst/>
                  <a:uLnTx/>
                  <a:uFillTx/>
                  <a:ea typeface="Roboto"/>
                  <a:cs typeface="Roboto"/>
                  <a:sym typeface="Roboto"/>
                </a:rPr>
                <a:t>  3</a:t>
              </a:r>
              <a:endParaRPr kumimoji="0" sz="3600" b="1" i="0" u="none" strike="noStrike" kern="0" cap="none" spc="0" normalizeH="0" baseline="0" noProof="0" dirty="0">
                <a:ln>
                  <a:noFill/>
                </a:ln>
                <a:solidFill>
                  <a:srgbClr val="FFFFFF"/>
                </a:solidFill>
                <a:effectLst/>
                <a:uLnTx/>
                <a:uFillTx/>
                <a:ea typeface="Roboto"/>
                <a:cs typeface="Roboto"/>
                <a:sym typeface="Roboto"/>
              </a:endParaRPr>
            </a:p>
          </p:txBody>
        </p:sp>
        <p:sp>
          <p:nvSpPr>
            <p:cNvPr id="356" name="Google Shape;443;p23">
              <a:extLst>
                <a:ext uri="{FF2B5EF4-FFF2-40B4-BE49-F238E27FC236}">
                  <a16:creationId xmlns:a16="http://schemas.microsoft.com/office/drawing/2014/main" id="{7B3E2285-921D-46E6-A70A-37CEF47F41FB}"/>
                </a:ext>
              </a:extLst>
            </p:cNvPr>
            <p:cNvSpPr/>
            <p:nvPr/>
          </p:nvSpPr>
          <p:spPr>
            <a:xfrm>
              <a:off x="6021038" y="1500713"/>
              <a:ext cx="767075" cy="767375"/>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w="19050" cap="flat" cmpd="sng">
              <a:solidFill>
                <a:srgbClr val="FCBD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7" name="Google Shape;444;p23">
              <a:extLst>
                <a:ext uri="{FF2B5EF4-FFF2-40B4-BE49-F238E27FC236}">
                  <a16:creationId xmlns:a16="http://schemas.microsoft.com/office/drawing/2014/main" id="{729AC089-8565-430A-8ABC-33DF9856B950}"/>
                </a:ext>
              </a:extLst>
            </p:cNvPr>
            <p:cNvSpPr/>
            <p:nvPr/>
          </p:nvSpPr>
          <p:spPr>
            <a:xfrm rot="5400000">
              <a:off x="7036013" y="2447250"/>
              <a:ext cx="556500" cy="97500"/>
            </a:xfrm>
            <a:prstGeom prst="triangle">
              <a:avLst>
                <a:gd name="adj" fmla="val 50000"/>
              </a:avLst>
            </a:pr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445;p23">
              <a:extLst>
                <a:ext uri="{FF2B5EF4-FFF2-40B4-BE49-F238E27FC236}">
                  <a16:creationId xmlns:a16="http://schemas.microsoft.com/office/drawing/2014/main" id="{7DDF1463-155D-4502-B861-4CDC1A292CFC}"/>
                </a:ext>
              </a:extLst>
            </p:cNvPr>
            <p:cNvSpPr/>
            <p:nvPr/>
          </p:nvSpPr>
          <p:spPr>
            <a:xfrm rot="5400000">
              <a:off x="5165813"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65" name="Google Shape;428;p23">
            <a:extLst>
              <a:ext uri="{FF2B5EF4-FFF2-40B4-BE49-F238E27FC236}">
                <a16:creationId xmlns:a16="http://schemas.microsoft.com/office/drawing/2014/main" id="{2A547CB0-8D5D-4369-9BB0-D174CBE6B0FF}"/>
              </a:ext>
            </a:extLst>
          </p:cNvPr>
          <p:cNvSpPr txBox="1"/>
          <p:nvPr/>
        </p:nvSpPr>
        <p:spPr>
          <a:xfrm>
            <a:off x="7628072" y="4799967"/>
            <a:ext cx="2928526" cy="53502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endParaRPr>
          </a:p>
        </p:txBody>
      </p:sp>
      <p:grpSp>
        <p:nvGrpSpPr>
          <p:cNvPr id="367" name="Google Shape;245;p21">
            <a:extLst>
              <a:ext uri="{FF2B5EF4-FFF2-40B4-BE49-F238E27FC236}">
                <a16:creationId xmlns:a16="http://schemas.microsoft.com/office/drawing/2014/main" id="{64C3CA67-28F4-4FEE-B1C1-B9B7E02D9321}"/>
              </a:ext>
            </a:extLst>
          </p:cNvPr>
          <p:cNvGrpSpPr/>
          <p:nvPr/>
        </p:nvGrpSpPr>
        <p:grpSpPr>
          <a:xfrm>
            <a:off x="7140251" y="4420832"/>
            <a:ext cx="389141" cy="438075"/>
            <a:chOff x="-63665750" y="1914325"/>
            <a:chExt cx="328450" cy="316450"/>
          </a:xfrm>
        </p:grpSpPr>
        <p:sp>
          <p:nvSpPr>
            <p:cNvPr id="368" name="Google Shape;246;p21">
              <a:extLst>
                <a:ext uri="{FF2B5EF4-FFF2-40B4-BE49-F238E27FC236}">
                  <a16:creationId xmlns:a16="http://schemas.microsoft.com/office/drawing/2014/main" id="{B30D7BB2-A142-42BC-86EF-8C9E9FBF1431}"/>
                </a:ext>
              </a:extLst>
            </p:cNvPr>
            <p:cNvSpPr/>
            <p:nvPr/>
          </p:nvSpPr>
          <p:spPr>
            <a:xfrm>
              <a:off x="-63665750" y="1914325"/>
              <a:ext cx="328450" cy="316450"/>
            </a:xfrm>
            <a:custGeom>
              <a:avLst/>
              <a:gdLst/>
              <a:ahLst/>
              <a:cxnLst/>
              <a:rect l="l" t="t" r="r" b="b"/>
              <a:pathLst>
                <a:path w="13138" h="12658" extrusionOk="0">
                  <a:moveTo>
                    <a:pt x="8144" y="835"/>
                  </a:moveTo>
                  <a:cubicBezTo>
                    <a:pt x="9097" y="835"/>
                    <a:pt x="10050" y="1197"/>
                    <a:pt x="10775" y="1922"/>
                  </a:cubicBezTo>
                  <a:cubicBezTo>
                    <a:pt x="12256" y="3371"/>
                    <a:pt x="12256" y="5734"/>
                    <a:pt x="10775" y="7183"/>
                  </a:cubicBezTo>
                  <a:cubicBezTo>
                    <a:pt x="10050" y="7908"/>
                    <a:pt x="9097" y="8270"/>
                    <a:pt x="8144" y="8270"/>
                  </a:cubicBezTo>
                  <a:cubicBezTo>
                    <a:pt x="7191" y="8270"/>
                    <a:pt x="6238" y="7908"/>
                    <a:pt x="5513" y="7183"/>
                  </a:cubicBezTo>
                  <a:cubicBezTo>
                    <a:pt x="4064" y="5734"/>
                    <a:pt x="4064" y="3371"/>
                    <a:pt x="5513" y="1922"/>
                  </a:cubicBezTo>
                  <a:cubicBezTo>
                    <a:pt x="6238" y="1197"/>
                    <a:pt x="7191" y="835"/>
                    <a:pt x="8144" y="835"/>
                  </a:cubicBezTo>
                  <a:close/>
                  <a:moveTo>
                    <a:pt x="3466" y="8632"/>
                  </a:moveTo>
                  <a:lnTo>
                    <a:pt x="4064" y="9231"/>
                  </a:lnTo>
                  <a:lnTo>
                    <a:pt x="1607" y="11688"/>
                  </a:lnTo>
                  <a:lnTo>
                    <a:pt x="1008" y="11090"/>
                  </a:lnTo>
                  <a:lnTo>
                    <a:pt x="3466" y="8632"/>
                  </a:lnTo>
                  <a:close/>
                  <a:moveTo>
                    <a:pt x="8172" y="0"/>
                  </a:moveTo>
                  <a:cubicBezTo>
                    <a:pt x="7010" y="0"/>
                    <a:pt x="5844" y="441"/>
                    <a:pt x="4946" y="1323"/>
                  </a:cubicBezTo>
                  <a:cubicBezTo>
                    <a:pt x="3277" y="3024"/>
                    <a:pt x="3182" y="5671"/>
                    <a:pt x="4694" y="7467"/>
                  </a:cubicBezTo>
                  <a:lnTo>
                    <a:pt x="4096" y="8065"/>
                  </a:lnTo>
                  <a:lnTo>
                    <a:pt x="3214" y="7183"/>
                  </a:lnTo>
                  <a:cubicBezTo>
                    <a:pt x="3151" y="7104"/>
                    <a:pt x="3048" y="7065"/>
                    <a:pt x="2942" y="7065"/>
                  </a:cubicBezTo>
                  <a:cubicBezTo>
                    <a:pt x="2836" y="7065"/>
                    <a:pt x="2725" y="7104"/>
                    <a:pt x="2646" y="7183"/>
                  </a:cubicBezTo>
                  <a:cubicBezTo>
                    <a:pt x="2489" y="7341"/>
                    <a:pt x="2489" y="7624"/>
                    <a:pt x="2646" y="7782"/>
                  </a:cubicBezTo>
                  <a:lnTo>
                    <a:pt x="2899" y="8065"/>
                  </a:lnTo>
                  <a:lnTo>
                    <a:pt x="158" y="10806"/>
                  </a:lnTo>
                  <a:cubicBezTo>
                    <a:pt x="0" y="10964"/>
                    <a:pt x="0" y="11247"/>
                    <a:pt x="158" y="11405"/>
                  </a:cubicBezTo>
                  <a:lnTo>
                    <a:pt x="1292" y="12539"/>
                  </a:lnTo>
                  <a:cubicBezTo>
                    <a:pt x="1371" y="12618"/>
                    <a:pt x="1481" y="12657"/>
                    <a:pt x="1591" y="12657"/>
                  </a:cubicBezTo>
                  <a:cubicBezTo>
                    <a:pt x="1701" y="12657"/>
                    <a:pt x="1812" y="12618"/>
                    <a:pt x="1890" y="12539"/>
                  </a:cubicBezTo>
                  <a:lnTo>
                    <a:pt x="4631" y="9798"/>
                  </a:lnTo>
                  <a:lnTo>
                    <a:pt x="4915" y="10050"/>
                  </a:lnTo>
                  <a:cubicBezTo>
                    <a:pt x="4994" y="10129"/>
                    <a:pt x="5104" y="10168"/>
                    <a:pt x="5214" y="10168"/>
                  </a:cubicBezTo>
                  <a:cubicBezTo>
                    <a:pt x="5324" y="10168"/>
                    <a:pt x="5435" y="10129"/>
                    <a:pt x="5513" y="10050"/>
                  </a:cubicBezTo>
                  <a:cubicBezTo>
                    <a:pt x="5671" y="9893"/>
                    <a:pt x="5671" y="9640"/>
                    <a:pt x="5513" y="9483"/>
                  </a:cubicBezTo>
                  <a:lnTo>
                    <a:pt x="4631" y="8601"/>
                  </a:lnTo>
                  <a:lnTo>
                    <a:pt x="5230" y="8034"/>
                  </a:lnTo>
                  <a:cubicBezTo>
                    <a:pt x="6059" y="8730"/>
                    <a:pt x="7090" y="9078"/>
                    <a:pt x="8127" y="9078"/>
                  </a:cubicBezTo>
                  <a:cubicBezTo>
                    <a:pt x="9296" y="9078"/>
                    <a:pt x="10472" y="8635"/>
                    <a:pt x="11373" y="7750"/>
                  </a:cubicBezTo>
                  <a:cubicBezTo>
                    <a:pt x="13138" y="5986"/>
                    <a:pt x="13138" y="3087"/>
                    <a:pt x="11373" y="1323"/>
                  </a:cubicBezTo>
                  <a:cubicBezTo>
                    <a:pt x="10491" y="441"/>
                    <a:pt x="9333" y="0"/>
                    <a:pt x="8172" y="0"/>
                  </a:cubicBezTo>
                  <a:close/>
                </a:path>
              </a:pathLst>
            </a:cu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47;p21">
              <a:extLst>
                <a:ext uri="{FF2B5EF4-FFF2-40B4-BE49-F238E27FC236}">
                  <a16:creationId xmlns:a16="http://schemas.microsoft.com/office/drawing/2014/main" id="{F133AAAF-BB71-4BEE-AA23-A9790C91933F}"/>
                </a:ext>
              </a:extLst>
            </p:cNvPr>
            <p:cNvSpPr/>
            <p:nvPr/>
          </p:nvSpPr>
          <p:spPr>
            <a:xfrm>
              <a:off x="-63524775" y="1955275"/>
              <a:ext cx="123675" cy="134700"/>
            </a:xfrm>
            <a:custGeom>
              <a:avLst/>
              <a:gdLst/>
              <a:ahLst/>
              <a:cxnLst/>
              <a:rect l="l" t="t" r="r" b="b"/>
              <a:pathLst>
                <a:path w="4947" h="5388" extrusionOk="0">
                  <a:moveTo>
                    <a:pt x="2458" y="882"/>
                  </a:moveTo>
                  <a:cubicBezTo>
                    <a:pt x="2930" y="882"/>
                    <a:pt x="3308" y="1229"/>
                    <a:pt x="3308" y="1702"/>
                  </a:cubicBezTo>
                  <a:cubicBezTo>
                    <a:pt x="3308" y="2174"/>
                    <a:pt x="2962" y="2521"/>
                    <a:pt x="2458" y="2521"/>
                  </a:cubicBezTo>
                  <a:cubicBezTo>
                    <a:pt x="1985" y="2521"/>
                    <a:pt x="1639" y="2174"/>
                    <a:pt x="1639" y="1702"/>
                  </a:cubicBezTo>
                  <a:cubicBezTo>
                    <a:pt x="1639" y="1229"/>
                    <a:pt x="2048" y="882"/>
                    <a:pt x="2458" y="882"/>
                  </a:cubicBezTo>
                  <a:close/>
                  <a:moveTo>
                    <a:pt x="2458" y="3340"/>
                  </a:moveTo>
                  <a:cubicBezTo>
                    <a:pt x="3245" y="3340"/>
                    <a:pt x="3876" y="3875"/>
                    <a:pt x="4096" y="4600"/>
                  </a:cubicBezTo>
                  <a:lnTo>
                    <a:pt x="883" y="4600"/>
                  </a:lnTo>
                  <a:cubicBezTo>
                    <a:pt x="1040" y="3875"/>
                    <a:pt x="1733" y="3340"/>
                    <a:pt x="2458" y="3340"/>
                  </a:cubicBezTo>
                  <a:close/>
                  <a:moveTo>
                    <a:pt x="2458" y="0"/>
                  </a:moveTo>
                  <a:cubicBezTo>
                    <a:pt x="1576" y="0"/>
                    <a:pt x="820" y="756"/>
                    <a:pt x="820" y="1670"/>
                  </a:cubicBezTo>
                  <a:cubicBezTo>
                    <a:pt x="820" y="2080"/>
                    <a:pt x="977" y="2489"/>
                    <a:pt x="1292" y="2804"/>
                  </a:cubicBezTo>
                  <a:cubicBezTo>
                    <a:pt x="536" y="3245"/>
                    <a:pt x="0" y="4033"/>
                    <a:pt x="0" y="4978"/>
                  </a:cubicBezTo>
                  <a:cubicBezTo>
                    <a:pt x="0" y="5230"/>
                    <a:pt x="189" y="5388"/>
                    <a:pt x="410" y="5388"/>
                  </a:cubicBezTo>
                  <a:lnTo>
                    <a:pt x="4569" y="5388"/>
                  </a:lnTo>
                  <a:cubicBezTo>
                    <a:pt x="4789" y="5388"/>
                    <a:pt x="4947" y="5199"/>
                    <a:pt x="4947" y="4978"/>
                  </a:cubicBezTo>
                  <a:cubicBezTo>
                    <a:pt x="4947" y="4033"/>
                    <a:pt x="4443" y="3245"/>
                    <a:pt x="3655" y="2804"/>
                  </a:cubicBezTo>
                  <a:cubicBezTo>
                    <a:pt x="3939" y="2489"/>
                    <a:pt x="4128" y="2080"/>
                    <a:pt x="4128" y="1670"/>
                  </a:cubicBezTo>
                  <a:cubicBezTo>
                    <a:pt x="4128" y="756"/>
                    <a:pt x="3371" y="0"/>
                    <a:pt x="2458" y="0"/>
                  </a:cubicBezTo>
                  <a:close/>
                </a:path>
              </a:pathLst>
            </a:cu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428;p23">
            <a:extLst>
              <a:ext uri="{FF2B5EF4-FFF2-40B4-BE49-F238E27FC236}">
                <a16:creationId xmlns:a16="http://schemas.microsoft.com/office/drawing/2014/main" id="{FAAE4275-D1A5-4B4C-A01A-EE3659FF804F}"/>
              </a:ext>
            </a:extLst>
          </p:cNvPr>
          <p:cNvSpPr txBox="1"/>
          <p:nvPr/>
        </p:nvSpPr>
        <p:spPr>
          <a:xfrm>
            <a:off x="8144544" y="4990136"/>
            <a:ext cx="2928526" cy="53502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rPr>
              <a:t>HARÁ PARTE DE ANÁLISIS PARA</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rPr>
              <a:t>NUEVAS SOLICITUDES</a:t>
            </a:r>
            <a:endParaRPr kumimoji="0"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endParaRPr>
          </a:p>
        </p:txBody>
      </p:sp>
      <p:grpSp>
        <p:nvGrpSpPr>
          <p:cNvPr id="372" name="Google Shape;452;p23">
            <a:extLst>
              <a:ext uri="{FF2B5EF4-FFF2-40B4-BE49-F238E27FC236}">
                <a16:creationId xmlns:a16="http://schemas.microsoft.com/office/drawing/2014/main" id="{A2CC26C2-22C3-4E6D-A77F-3597CCBBA98E}"/>
              </a:ext>
            </a:extLst>
          </p:cNvPr>
          <p:cNvGrpSpPr/>
          <p:nvPr/>
        </p:nvGrpSpPr>
        <p:grpSpPr>
          <a:xfrm>
            <a:off x="2254301" y="5346221"/>
            <a:ext cx="1891747" cy="1375944"/>
            <a:chOff x="7404288" y="1500713"/>
            <a:chExt cx="1967700" cy="1431188"/>
          </a:xfrm>
        </p:grpSpPr>
        <p:sp>
          <p:nvSpPr>
            <p:cNvPr id="374" name="Google Shape;453;p23">
              <a:extLst>
                <a:ext uri="{FF2B5EF4-FFF2-40B4-BE49-F238E27FC236}">
                  <a16:creationId xmlns:a16="http://schemas.microsoft.com/office/drawing/2014/main" id="{4EB40AA7-AAA2-4E45-92C8-0E876F3060A9}"/>
                </a:ext>
              </a:extLst>
            </p:cNvPr>
            <p:cNvSpPr/>
            <p:nvPr/>
          </p:nvSpPr>
          <p:spPr>
            <a:xfrm>
              <a:off x="7418088" y="2060100"/>
              <a:ext cx="1870200" cy="871800"/>
            </a:xfrm>
            <a:prstGeom prst="roundRect">
              <a:avLst>
                <a:gd name="adj" fmla="val 6755"/>
              </a:avLst>
            </a:prstGeom>
            <a:solidFill>
              <a:srgbClr val="4949E7"/>
            </a:solidFill>
            <a:ln>
              <a:noFill/>
            </a:ln>
          </p:spPr>
          <p:txBody>
            <a:bodyPr spcFirstLastPara="1" wrap="square" lIns="182875" tIns="91425" rIns="18287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dirty="0">
                  <a:ln>
                    <a:noFill/>
                  </a:ln>
                  <a:solidFill>
                    <a:srgbClr val="FFFFFF"/>
                  </a:solidFill>
                  <a:effectLst/>
                  <a:uLnTx/>
                  <a:uFillTx/>
                  <a:ea typeface="Roboto"/>
                  <a:cs typeface="Roboto"/>
                  <a:sym typeface="Roboto"/>
                </a:rPr>
                <a:t>4</a:t>
              </a:r>
              <a:endParaRPr kumimoji="0" sz="3600" b="1" i="0" u="none" strike="noStrike" kern="0" cap="none" spc="0" normalizeH="0" baseline="0" noProof="0" dirty="0">
                <a:ln>
                  <a:noFill/>
                </a:ln>
                <a:solidFill>
                  <a:srgbClr val="FFFFFF"/>
                </a:solidFill>
                <a:effectLst/>
                <a:uLnTx/>
                <a:uFillTx/>
                <a:ea typeface="Roboto"/>
                <a:cs typeface="Roboto"/>
                <a:sym typeface="Roboto"/>
              </a:endParaRPr>
            </a:p>
          </p:txBody>
        </p:sp>
        <p:sp>
          <p:nvSpPr>
            <p:cNvPr id="375" name="Google Shape;454;p23">
              <a:extLst>
                <a:ext uri="{FF2B5EF4-FFF2-40B4-BE49-F238E27FC236}">
                  <a16:creationId xmlns:a16="http://schemas.microsoft.com/office/drawing/2014/main" id="{7174C1E8-492A-4B40-89F8-B5B11BE081AF}"/>
                </a:ext>
              </a:extLst>
            </p:cNvPr>
            <p:cNvSpPr/>
            <p:nvPr/>
          </p:nvSpPr>
          <p:spPr>
            <a:xfrm>
              <a:off x="7969650" y="1500713"/>
              <a:ext cx="767075" cy="767375"/>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w="19050" cap="flat" cmpd="sng">
              <a:solidFill>
                <a:srgbClr val="4949E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455;p23">
              <a:extLst>
                <a:ext uri="{FF2B5EF4-FFF2-40B4-BE49-F238E27FC236}">
                  <a16:creationId xmlns:a16="http://schemas.microsoft.com/office/drawing/2014/main" id="{FFE83958-DC96-4EF2-93CA-8AECD54CDF61}"/>
                </a:ext>
              </a:extLst>
            </p:cNvPr>
            <p:cNvSpPr/>
            <p:nvPr/>
          </p:nvSpPr>
          <p:spPr>
            <a:xfrm rot="5400000">
              <a:off x="9044988" y="2447250"/>
              <a:ext cx="556500" cy="97500"/>
            </a:xfrm>
            <a:prstGeom prst="triangle">
              <a:avLst>
                <a:gd name="adj" fmla="val 50000"/>
              </a:avLst>
            </a:pr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456;p23">
              <a:extLst>
                <a:ext uri="{FF2B5EF4-FFF2-40B4-BE49-F238E27FC236}">
                  <a16:creationId xmlns:a16="http://schemas.microsoft.com/office/drawing/2014/main" id="{12ACB9B6-351D-43D4-8995-3FC5B7642A0D}"/>
                </a:ext>
              </a:extLst>
            </p:cNvPr>
            <p:cNvSpPr/>
            <p:nvPr/>
          </p:nvSpPr>
          <p:spPr>
            <a:xfrm rot="5400000">
              <a:off x="7174788"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457;p23">
              <a:extLst>
                <a:ext uri="{FF2B5EF4-FFF2-40B4-BE49-F238E27FC236}">
                  <a16:creationId xmlns:a16="http://schemas.microsoft.com/office/drawing/2014/main" id="{5AD28F7E-5F43-49A3-9AFA-053C81946064}"/>
                </a:ext>
              </a:extLst>
            </p:cNvPr>
            <p:cNvSpPr/>
            <p:nvPr/>
          </p:nvSpPr>
          <p:spPr>
            <a:xfrm>
              <a:off x="8202413" y="1696725"/>
              <a:ext cx="301550" cy="375350"/>
            </a:xfrm>
            <a:custGeom>
              <a:avLst/>
              <a:gdLst/>
              <a:ahLst/>
              <a:cxnLst/>
              <a:rect l="l" t="t" r="r" b="b"/>
              <a:pathLst>
                <a:path w="12062" h="15014" extrusionOk="0">
                  <a:moveTo>
                    <a:pt x="6025" y="1929"/>
                  </a:moveTo>
                  <a:cubicBezTo>
                    <a:pt x="7370" y="1929"/>
                    <a:pt x="8466" y="3024"/>
                    <a:pt x="8466" y="4382"/>
                  </a:cubicBezTo>
                  <a:lnTo>
                    <a:pt x="8466" y="6001"/>
                  </a:lnTo>
                  <a:lnTo>
                    <a:pt x="3584" y="6001"/>
                  </a:lnTo>
                  <a:lnTo>
                    <a:pt x="3584" y="4382"/>
                  </a:lnTo>
                  <a:cubicBezTo>
                    <a:pt x="3584" y="3024"/>
                    <a:pt x="4679" y="1929"/>
                    <a:pt x="6025" y="1929"/>
                  </a:cubicBezTo>
                  <a:close/>
                  <a:moveTo>
                    <a:pt x="6025" y="8608"/>
                  </a:moveTo>
                  <a:cubicBezTo>
                    <a:pt x="6608" y="8608"/>
                    <a:pt x="7084" y="9097"/>
                    <a:pt x="7084" y="9680"/>
                  </a:cubicBezTo>
                  <a:cubicBezTo>
                    <a:pt x="7084" y="10073"/>
                    <a:pt x="6882" y="10406"/>
                    <a:pt x="6584" y="10597"/>
                  </a:cubicBezTo>
                  <a:lnTo>
                    <a:pt x="6584" y="11418"/>
                  </a:lnTo>
                  <a:cubicBezTo>
                    <a:pt x="6584" y="11549"/>
                    <a:pt x="6477" y="11645"/>
                    <a:pt x="6358" y="11645"/>
                  </a:cubicBezTo>
                  <a:lnTo>
                    <a:pt x="5691" y="11645"/>
                  </a:lnTo>
                  <a:cubicBezTo>
                    <a:pt x="5572" y="11645"/>
                    <a:pt x="5477" y="11549"/>
                    <a:pt x="5477" y="11418"/>
                  </a:cubicBezTo>
                  <a:lnTo>
                    <a:pt x="5477" y="10597"/>
                  </a:lnTo>
                  <a:cubicBezTo>
                    <a:pt x="5168" y="10406"/>
                    <a:pt x="4965" y="10073"/>
                    <a:pt x="4965" y="9680"/>
                  </a:cubicBezTo>
                  <a:cubicBezTo>
                    <a:pt x="4965" y="9097"/>
                    <a:pt x="5441" y="8608"/>
                    <a:pt x="6025" y="8608"/>
                  </a:cubicBezTo>
                  <a:close/>
                  <a:moveTo>
                    <a:pt x="6025" y="0"/>
                  </a:moveTo>
                  <a:cubicBezTo>
                    <a:pt x="3632" y="0"/>
                    <a:pt x="1679" y="1965"/>
                    <a:pt x="1679" y="4382"/>
                  </a:cubicBezTo>
                  <a:lnTo>
                    <a:pt x="1679" y="6001"/>
                  </a:lnTo>
                  <a:lnTo>
                    <a:pt x="1322" y="6001"/>
                  </a:lnTo>
                  <a:cubicBezTo>
                    <a:pt x="584" y="6001"/>
                    <a:pt x="0" y="6596"/>
                    <a:pt x="0" y="7335"/>
                  </a:cubicBezTo>
                  <a:lnTo>
                    <a:pt x="0" y="13669"/>
                  </a:lnTo>
                  <a:cubicBezTo>
                    <a:pt x="0" y="14407"/>
                    <a:pt x="584" y="15014"/>
                    <a:pt x="1322" y="15014"/>
                  </a:cubicBezTo>
                  <a:lnTo>
                    <a:pt x="10740" y="15014"/>
                  </a:lnTo>
                  <a:cubicBezTo>
                    <a:pt x="11466" y="15014"/>
                    <a:pt x="12061" y="14407"/>
                    <a:pt x="12061" y="13669"/>
                  </a:cubicBezTo>
                  <a:lnTo>
                    <a:pt x="12061" y="7335"/>
                  </a:lnTo>
                  <a:cubicBezTo>
                    <a:pt x="12061" y="6596"/>
                    <a:pt x="11466" y="6001"/>
                    <a:pt x="10740" y="6001"/>
                  </a:cubicBezTo>
                  <a:lnTo>
                    <a:pt x="10382" y="6001"/>
                  </a:lnTo>
                  <a:lnTo>
                    <a:pt x="10382" y="4382"/>
                  </a:lnTo>
                  <a:cubicBezTo>
                    <a:pt x="10382" y="1965"/>
                    <a:pt x="8430" y="0"/>
                    <a:pt x="6025" y="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9" name="Google Shape;428;p23">
            <a:extLst>
              <a:ext uri="{FF2B5EF4-FFF2-40B4-BE49-F238E27FC236}">
                <a16:creationId xmlns:a16="http://schemas.microsoft.com/office/drawing/2014/main" id="{CA971A2C-8433-429C-A2A5-16AA4935EC68}"/>
              </a:ext>
            </a:extLst>
          </p:cNvPr>
          <p:cNvSpPr txBox="1"/>
          <p:nvPr/>
        </p:nvSpPr>
        <p:spPr>
          <a:xfrm>
            <a:off x="3807107" y="6044899"/>
            <a:ext cx="3294194" cy="53502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rgbClr val="434343"/>
                </a:solidFill>
                <a:ea typeface="Fira Sans Extra Condensed Medium"/>
                <a:cs typeface="Fira Sans Extra Condensed Medium"/>
                <a:sym typeface="Fira Sans Extra Condensed Medium"/>
              </a:rPr>
              <a:t>INFORMAR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rgbClr val="434343"/>
                </a:solidFill>
                <a:ea typeface="Fira Sans Extra Condensed Medium"/>
                <a:cs typeface="Fira Sans Extra Condensed Medium"/>
                <a:sym typeface="Fira Sans Extra Condensed Medium"/>
              </a:rPr>
              <a:t>A 31 DE DICIEMBRE</a:t>
            </a:r>
            <a:endParaRPr kumimoji="0" sz="2400" b="1" i="0" u="none" strike="noStrike" kern="0" cap="none" spc="0" normalizeH="0" baseline="0" noProof="0" dirty="0">
              <a:ln>
                <a:noFill/>
              </a:ln>
              <a:solidFill>
                <a:srgbClr val="434343"/>
              </a:solidFill>
              <a:effectLst/>
              <a:uLnTx/>
              <a:uFillTx/>
              <a:ea typeface="Fira Sans Extra Condensed Medium"/>
              <a:cs typeface="Fira Sans Extra Condensed Medium"/>
              <a:sym typeface="Fira Sans Extra Condensed Medium"/>
            </a:endParaRPr>
          </a:p>
        </p:txBody>
      </p:sp>
      <p:sp>
        <p:nvSpPr>
          <p:cNvPr id="380" name="Google Shape;447;p23">
            <a:extLst>
              <a:ext uri="{FF2B5EF4-FFF2-40B4-BE49-F238E27FC236}">
                <a16:creationId xmlns:a16="http://schemas.microsoft.com/office/drawing/2014/main" id="{BFE66F38-B3BE-48AE-8690-CF5E2FFEEF41}"/>
              </a:ext>
            </a:extLst>
          </p:cNvPr>
          <p:cNvSpPr/>
          <p:nvPr/>
        </p:nvSpPr>
        <p:spPr>
          <a:xfrm>
            <a:off x="3025714" y="3132304"/>
            <a:ext cx="306783" cy="286233"/>
          </a:xfrm>
          <a:custGeom>
            <a:avLst/>
            <a:gdLst/>
            <a:ahLst/>
            <a:cxnLst/>
            <a:rect l="l" t="t" r="r" b="b"/>
            <a:pathLst>
              <a:path w="12764" h="11909" extrusionOk="0">
                <a:moveTo>
                  <a:pt x="2691" y="0"/>
                </a:moveTo>
                <a:cubicBezTo>
                  <a:pt x="2167" y="0"/>
                  <a:pt x="1655" y="227"/>
                  <a:pt x="1298" y="620"/>
                </a:cubicBezTo>
                <a:lnTo>
                  <a:pt x="893" y="1072"/>
                </a:lnTo>
                <a:cubicBezTo>
                  <a:pt x="834" y="1131"/>
                  <a:pt x="786" y="1191"/>
                  <a:pt x="739" y="1262"/>
                </a:cubicBezTo>
                <a:lnTo>
                  <a:pt x="715" y="1286"/>
                </a:lnTo>
                <a:cubicBezTo>
                  <a:pt x="334" y="1620"/>
                  <a:pt x="0" y="2417"/>
                  <a:pt x="191" y="3406"/>
                </a:cubicBezTo>
                <a:cubicBezTo>
                  <a:pt x="1072" y="7989"/>
                  <a:pt x="4942" y="11478"/>
                  <a:pt x="9585" y="11895"/>
                </a:cubicBezTo>
                <a:cubicBezTo>
                  <a:pt x="9682" y="11904"/>
                  <a:pt x="9779" y="11909"/>
                  <a:pt x="9874" y="11909"/>
                </a:cubicBezTo>
                <a:cubicBezTo>
                  <a:pt x="10372" y="11909"/>
                  <a:pt x="10834" y="11781"/>
                  <a:pt x="11204" y="11561"/>
                </a:cubicBezTo>
                <a:cubicBezTo>
                  <a:pt x="11383" y="11454"/>
                  <a:pt x="11526" y="11335"/>
                  <a:pt x="11669" y="11192"/>
                </a:cubicBezTo>
                <a:lnTo>
                  <a:pt x="12073" y="10740"/>
                </a:lnTo>
                <a:cubicBezTo>
                  <a:pt x="12764" y="9966"/>
                  <a:pt x="12704" y="8775"/>
                  <a:pt x="11942" y="8073"/>
                </a:cubicBezTo>
                <a:lnTo>
                  <a:pt x="11252" y="7454"/>
                </a:lnTo>
                <a:cubicBezTo>
                  <a:pt x="10907" y="7132"/>
                  <a:pt x="10454" y="6966"/>
                  <a:pt x="9990" y="6966"/>
                </a:cubicBezTo>
                <a:cubicBezTo>
                  <a:pt x="9454" y="6966"/>
                  <a:pt x="8942" y="7192"/>
                  <a:pt x="8585" y="7585"/>
                </a:cubicBezTo>
                <a:lnTo>
                  <a:pt x="8180" y="8037"/>
                </a:lnTo>
                <a:cubicBezTo>
                  <a:pt x="8001" y="8228"/>
                  <a:pt x="7870" y="8454"/>
                  <a:pt x="7787" y="8704"/>
                </a:cubicBezTo>
                <a:lnTo>
                  <a:pt x="7751" y="8811"/>
                </a:lnTo>
                <a:lnTo>
                  <a:pt x="7644" y="8763"/>
                </a:lnTo>
                <a:cubicBezTo>
                  <a:pt x="5823" y="8049"/>
                  <a:pt x="4334" y="6680"/>
                  <a:pt x="3453" y="4918"/>
                </a:cubicBezTo>
                <a:lnTo>
                  <a:pt x="3394" y="4799"/>
                </a:lnTo>
                <a:lnTo>
                  <a:pt x="3525" y="4763"/>
                </a:lnTo>
                <a:cubicBezTo>
                  <a:pt x="3846" y="4668"/>
                  <a:pt x="4144" y="4477"/>
                  <a:pt x="4370" y="4227"/>
                </a:cubicBezTo>
                <a:lnTo>
                  <a:pt x="4787" y="3775"/>
                </a:lnTo>
                <a:cubicBezTo>
                  <a:pt x="5120" y="3394"/>
                  <a:pt x="5287" y="2917"/>
                  <a:pt x="5263" y="2417"/>
                </a:cubicBezTo>
                <a:cubicBezTo>
                  <a:pt x="5239" y="1917"/>
                  <a:pt x="5025" y="1453"/>
                  <a:pt x="4644" y="1108"/>
                </a:cubicBezTo>
                <a:lnTo>
                  <a:pt x="3965" y="489"/>
                </a:lnTo>
                <a:cubicBezTo>
                  <a:pt x="3608" y="179"/>
                  <a:pt x="3168" y="0"/>
                  <a:pt x="2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49;p23">
            <a:extLst>
              <a:ext uri="{FF2B5EF4-FFF2-40B4-BE49-F238E27FC236}">
                <a16:creationId xmlns:a16="http://schemas.microsoft.com/office/drawing/2014/main" id="{43D9EA78-B93E-416C-8C48-8C7178ACFD20}"/>
              </a:ext>
            </a:extLst>
          </p:cNvPr>
          <p:cNvSpPr/>
          <p:nvPr/>
        </p:nvSpPr>
        <p:spPr>
          <a:xfrm>
            <a:off x="3247304" y="3081252"/>
            <a:ext cx="115921" cy="200383"/>
          </a:xfrm>
          <a:custGeom>
            <a:avLst/>
            <a:gdLst/>
            <a:ahLst/>
            <a:cxnLst/>
            <a:rect l="l" t="t" r="r" b="b"/>
            <a:pathLst>
              <a:path w="4823" h="4823" extrusionOk="0">
                <a:moveTo>
                  <a:pt x="441" y="0"/>
                </a:moveTo>
                <a:cubicBezTo>
                  <a:pt x="203" y="0"/>
                  <a:pt x="1" y="203"/>
                  <a:pt x="1" y="441"/>
                </a:cubicBezTo>
                <a:cubicBezTo>
                  <a:pt x="1" y="679"/>
                  <a:pt x="203" y="882"/>
                  <a:pt x="441" y="882"/>
                </a:cubicBezTo>
                <a:cubicBezTo>
                  <a:pt x="2382" y="882"/>
                  <a:pt x="3953" y="2453"/>
                  <a:pt x="3953" y="4382"/>
                </a:cubicBezTo>
                <a:cubicBezTo>
                  <a:pt x="3953" y="4620"/>
                  <a:pt x="4144" y="4822"/>
                  <a:pt x="4382" y="4822"/>
                </a:cubicBezTo>
                <a:cubicBezTo>
                  <a:pt x="4632" y="4822"/>
                  <a:pt x="4823" y="4620"/>
                  <a:pt x="4823" y="4382"/>
                </a:cubicBezTo>
                <a:cubicBezTo>
                  <a:pt x="4823" y="1965"/>
                  <a:pt x="2858" y="0"/>
                  <a:pt x="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49;p23">
            <a:extLst>
              <a:ext uri="{FF2B5EF4-FFF2-40B4-BE49-F238E27FC236}">
                <a16:creationId xmlns:a16="http://schemas.microsoft.com/office/drawing/2014/main" id="{8AEEA0B0-EC71-49BB-837B-BF8A84F40D86}"/>
              </a:ext>
            </a:extLst>
          </p:cNvPr>
          <p:cNvSpPr/>
          <p:nvPr/>
        </p:nvSpPr>
        <p:spPr>
          <a:xfrm>
            <a:off x="3310371" y="3018195"/>
            <a:ext cx="115921" cy="200383"/>
          </a:xfrm>
          <a:custGeom>
            <a:avLst/>
            <a:gdLst/>
            <a:ahLst/>
            <a:cxnLst/>
            <a:rect l="l" t="t" r="r" b="b"/>
            <a:pathLst>
              <a:path w="4823" h="4823" extrusionOk="0">
                <a:moveTo>
                  <a:pt x="441" y="0"/>
                </a:moveTo>
                <a:cubicBezTo>
                  <a:pt x="203" y="0"/>
                  <a:pt x="1" y="203"/>
                  <a:pt x="1" y="441"/>
                </a:cubicBezTo>
                <a:cubicBezTo>
                  <a:pt x="1" y="679"/>
                  <a:pt x="203" y="882"/>
                  <a:pt x="441" y="882"/>
                </a:cubicBezTo>
                <a:cubicBezTo>
                  <a:pt x="2382" y="882"/>
                  <a:pt x="3953" y="2453"/>
                  <a:pt x="3953" y="4382"/>
                </a:cubicBezTo>
                <a:cubicBezTo>
                  <a:pt x="3953" y="4620"/>
                  <a:pt x="4144" y="4822"/>
                  <a:pt x="4382" y="4822"/>
                </a:cubicBezTo>
                <a:cubicBezTo>
                  <a:pt x="4632" y="4822"/>
                  <a:pt x="4823" y="4620"/>
                  <a:pt x="4823" y="4382"/>
                </a:cubicBezTo>
                <a:cubicBezTo>
                  <a:pt x="4823" y="1965"/>
                  <a:pt x="2858" y="0"/>
                  <a:pt x="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176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grpSp>
        <p:nvGrpSpPr>
          <p:cNvPr id="27" name="Grupo 26">
            <a:extLst>
              <a:ext uri="{FF2B5EF4-FFF2-40B4-BE49-F238E27FC236}">
                <a16:creationId xmlns:a16="http://schemas.microsoft.com/office/drawing/2014/main" id="{DD49FE96-F1CD-488A-A39E-7799F56E00E8}"/>
              </a:ext>
            </a:extLst>
          </p:cNvPr>
          <p:cNvGrpSpPr/>
          <p:nvPr/>
        </p:nvGrpSpPr>
        <p:grpSpPr>
          <a:xfrm>
            <a:off x="3702801" y="1463732"/>
            <a:ext cx="4560974" cy="4972050"/>
            <a:chOff x="3839162" y="1528569"/>
            <a:chExt cx="4560974" cy="4972050"/>
          </a:xfrm>
        </p:grpSpPr>
        <p:sp>
          <p:nvSpPr>
            <p:cNvPr id="28" name="Фигура">
              <a:extLst>
                <a:ext uri="{FF2B5EF4-FFF2-40B4-BE49-F238E27FC236}">
                  <a16:creationId xmlns:a16="http://schemas.microsoft.com/office/drawing/2014/main" id="{DF733E5D-7EA3-4869-8E7B-C59D99B349C6}"/>
                </a:ext>
              </a:extLst>
            </p:cNvPr>
            <p:cNvSpPr/>
            <p:nvPr/>
          </p:nvSpPr>
          <p:spPr bwMode="auto">
            <a:xfrm>
              <a:off x="3886507" y="2354183"/>
              <a:ext cx="2685372" cy="1625510"/>
            </a:xfrm>
            <a:custGeom>
              <a:avLst/>
              <a:gdLst/>
              <a:ahLst/>
              <a:cxnLst>
                <a:cxn ang="0">
                  <a:pos x="wd2" y="hd2"/>
                </a:cxn>
                <a:cxn ang="5400000">
                  <a:pos x="wd2" y="hd2"/>
                </a:cxn>
                <a:cxn ang="10800000">
                  <a:pos x="wd2" y="hd2"/>
                </a:cxn>
                <a:cxn ang="16200000">
                  <a:pos x="wd2" y="hd2"/>
                </a:cxn>
              </a:cxnLst>
              <a:rect l="0" t="0" r="r" b="b"/>
              <a:pathLst>
                <a:path w="21555" h="21586" extrusionOk="0">
                  <a:moveTo>
                    <a:pt x="21555" y="11311"/>
                  </a:moveTo>
                  <a:lnTo>
                    <a:pt x="9685" y="201"/>
                  </a:lnTo>
                  <a:cubicBezTo>
                    <a:pt x="9548" y="101"/>
                    <a:pt x="9402" y="37"/>
                    <a:pt x="9253" y="12"/>
                  </a:cubicBezTo>
                  <a:cubicBezTo>
                    <a:pt x="9098" y="-14"/>
                    <a:pt x="8942" y="2"/>
                    <a:pt x="8790" y="60"/>
                  </a:cubicBezTo>
                  <a:lnTo>
                    <a:pt x="764" y="3800"/>
                  </a:lnTo>
                  <a:cubicBezTo>
                    <a:pt x="509" y="3924"/>
                    <a:pt x="290" y="4202"/>
                    <a:pt x="153" y="4580"/>
                  </a:cubicBezTo>
                  <a:cubicBezTo>
                    <a:pt x="-11" y="5032"/>
                    <a:pt x="-45" y="5581"/>
                    <a:pt x="61" y="6078"/>
                  </a:cubicBezTo>
                  <a:lnTo>
                    <a:pt x="2221" y="19341"/>
                  </a:lnTo>
                  <a:cubicBezTo>
                    <a:pt x="2253" y="19567"/>
                    <a:pt x="2309" y="19782"/>
                    <a:pt x="2384" y="19978"/>
                  </a:cubicBezTo>
                  <a:cubicBezTo>
                    <a:pt x="2465" y="20190"/>
                    <a:pt x="2569" y="20376"/>
                    <a:pt x="2690" y="20527"/>
                  </a:cubicBezTo>
                  <a:lnTo>
                    <a:pt x="3814" y="21586"/>
                  </a:lnTo>
                  <a:lnTo>
                    <a:pt x="15650" y="11242"/>
                  </a:lnTo>
                  <a:lnTo>
                    <a:pt x="21555" y="11311"/>
                  </a:lnTo>
                  <a:close/>
                </a:path>
              </a:pathLst>
            </a:custGeom>
            <a:solidFill>
              <a:schemeClr val="accent6"/>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29" name="Фигура">
              <a:extLst>
                <a:ext uri="{FF2B5EF4-FFF2-40B4-BE49-F238E27FC236}">
                  <a16:creationId xmlns:a16="http://schemas.microsoft.com/office/drawing/2014/main" id="{95E6FB0C-F762-47B5-8FD0-9E9393006E5C}"/>
                </a:ext>
              </a:extLst>
            </p:cNvPr>
            <p:cNvSpPr/>
            <p:nvPr/>
          </p:nvSpPr>
          <p:spPr bwMode="auto">
            <a:xfrm>
              <a:off x="3839162" y="3193933"/>
              <a:ext cx="1991810" cy="2433696"/>
            </a:xfrm>
            <a:custGeom>
              <a:avLst/>
              <a:gdLst/>
              <a:ahLst/>
              <a:cxnLst>
                <a:cxn ang="0">
                  <a:pos x="wd2" y="hd2"/>
                </a:cxn>
                <a:cxn ang="5400000">
                  <a:pos x="wd2" y="hd2"/>
                </a:cxn>
                <a:cxn ang="10800000">
                  <a:pos x="wd2" y="hd2"/>
                </a:cxn>
                <a:cxn ang="16200000">
                  <a:pos x="wd2" y="hd2"/>
                </a:cxn>
              </a:cxnLst>
              <a:rect l="0" t="0" r="r" b="b"/>
              <a:pathLst>
                <a:path w="21547" h="21590" extrusionOk="0">
                  <a:moveTo>
                    <a:pt x="21547" y="0"/>
                  </a:moveTo>
                  <a:lnTo>
                    <a:pt x="4120" y="7522"/>
                  </a:lnTo>
                  <a:cubicBezTo>
                    <a:pt x="3933" y="7626"/>
                    <a:pt x="3766" y="7752"/>
                    <a:pt x="3627" y="7897"/>
                  </a:cubicBezTo>
                  <a:cubicBezTo>
                    <a:pt x="3487" y="8044"/>
                    <a:pt x="3375" y="8208"/>
                    <a:pt x="3297" y="8383"/>
                  </a:cubicBezTo>
                  <a:lnTo>
                    <a:pt x="110" y="17173"/>
                  </a:lnTo>
                  <a:cubicBezTo>
                    <a:pt x="-53" y="17507"/>
                    <a:pt x="-35" y="17883"/>
                    <a:pt x="160" y="18206"/>
                  </a:cubicBezTo>
                  <a:cubicBezTo>
                    <a:pt x="329" y="18487"/>
                    <a:pt x="621" y="18706"/>
                    <a:pt x="977" y="18820"/>
                  </a:cubicBezTo>
                  <a:lnTo>
                    <a:pt x="11747" y="21551"/>
                  </a:lnTo>
                  <a:cubicBezTo>
                    <a:pt x="11972" y="21590"/>
                    <a:pt x="12203" y="21600"/>
                    <a:pt x="12431" y="21580"/>
                  </a:cubicBezTo>
                  <a:cubicBezTo>
                    <a:pt x="12674" y="21559"/>
                    <a:pt x="12912" y="21504"/>
                    <a:pt x="13133" y="21418"/>
                  </a:cubicBezTo>
                  <a:lnTo>
                    <a:pt x="15376" y="20439"/>
                  </a:lnTo>
                  <a:lnTo>
                    <a:pt x="15406" y="6777"/>
                  </a:lnTo>
                  <a:lnTo>
                    <a:pt x="21547" y="0"/>
                  </a:lnTo>
                  <a:close/>
                </a:path>
              </a:pathLst>
            </a:custGeom>
            <a:solidFill>
              <a:schemeClr val="accent3"/>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30" name="Фигура">
              <a:extLst>
                <a:ext uri="{FF2B5EF4-FFF2-40B4-BE49-F238E27FC236}">
                  <a16:creationId xmlns:a16="http://schemas.microsoft.com/office/drawing/2014/main" id="{671F5222-E8B4-417B-849C-F87FD9FCC522}"/>
                </a:ext>
              </a:extLst>
            </p:cNvPr>
            <p:cNvSpPr/>
            <p:nvPr/>
          </p:nvSpPr>
          <p:spPr bwMode="auto">
            <a:xfrm>
              <a:off x="5194785" y="3948975"/>
              <a:ext cx="1765052" cy="2551644"/>
            </a:xfrm>
            <a:custGeom>
              <a:avLst/>
              <a:gdLst/>
              <a:ahLst/>
              <a:cxnLst>
                <a:cxn ang="0">
                  <a:pos x="wd2" y="hd2"/>
                </a:cxn>
                <a:cxn ang="5400000">
                  <a:pos x="wd2" y="hd2"/>
                </a:cxn>
                <a:cxn ang="10800000">
                  <a:pos x="wd2" y="hd2"/>
                </a:cxn>
                <a:cxn ang="16200000">
                  <a:pos x="wd2" y="hd2"/>
                </a:cxn>
              </a:cxnLst>
              <a:rect l="0" t="0" r="r" b="b"/>
              <a:pathLst>
                <a:path w="21589" h="21590" extrusionOk="0">
                  <a:moveTo>
                    <a:pt x="15" y="0"/>
                  </a:moveTo>
                  <a:lnTo>
                    <a:pt x="4" y="14152"/>
                  </a:lnTo>
                  <a:cubicBezTo>
                    <a:pt x="-11" y="14292"/>
                    <a:pt x="16" y="14433"/>
                    <a:pt x="83" y="14566"/>
                  </a:cubicBezTo>
                  <a:cubicBezTo>
                    <a:pt x="171" y="14741"/>
                    <a:pt x="326" y="14896"/>
                    <a:pt x="532" y="15015"/>
                  </a:cubicBezTo>
                  <a:lnTo>
                    <a:pt x="9612" y="21300"/>
                  </a:lnTo>
                  <a:cubicBezTo>
                    <a:pt x="9958" y="21497"/>
                    <a:pt x="10396" y="21600"/>
                    <a:pt x="10843" y="21589"/>
                  </a:cubicBezTo>
                  <a:cubicBezTo>
                    <a:pt x="11237" y="21580"/>
                    <a:pt x="11616" y="21482"/>
                    <a:pt x="11923" y="21312"/>
                  </a:cubicBezTo>
                  <a:lnTo>
                    <a:pt x="21119" y="15030"/>
                  </a:lnTo>
                  <a:cubicBezTo>
                    <a:pt x="21271" y="14926"/>
                    <a:pt x="21390" y="14801"/>
                    <a:pt x="21471" y="14664"/>
                  </a:cubicBezTo>
                  <a:cubicBezTo>
                    <a:pt x="21548" y="14533"/>
                    <a:pt x="21588" y="14393"/>
                    <a:pt x="21589" y="14252"/>
                  </a:cubicBezTo>
                  <a:lnTo>
                    <a:pt x="21589" y="13932"/>
                  </a:lnTo>
                  <a:lnTo>
                    <a:pt x="3620" y="6258"/>
                  </a:lnTo>
                  <a:lnTo>
                    <a:pt x="15" y="0"/>
                  </a:lnTo>
                  <a:close/>
                </a:path>
              </a:pathLst>
            </a:custGeom>
            <a:solidFill>
              <a:schemeClr val="accent4"/>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31" name="Фигура">
              <a:extLst>
                <a:ext uri="{FF2B5EF4-FFF2-40B4-BE49-F238E27FC236}">
                  <a16:creationId xmlns:a16="http://schemas.microsoft.com/office/drawing/2014/main" id="{4A73E45F-B3D4-4CC3-9B17-8C7027F7128A}"/>
                </a:ext>
              </a:extLst>
            </p:cNvPr>
            <p:cNvSpPr/>
            <p:nvPr/>
          </p:nvSpPr>
          <p:spPr bwMode="auto">
            <a:xfrm>
              <a:off x="5628365" y="4117590"/>
              <a:ext cx="2738530" cy="1618035"/>
            </a:xfrm>
            <a:custGeom>
              <a:avLst/>
              <a:gdLst/>
              <a:ahLst/>
              <a:cxnLst>
                <a:cxn ang="0">
                  <a:pos x="wd2" y="hd2"/>
                </a:cxn>
                <a:cxn ang="5400000">
                  <a:pos x="wd2" y="hd2"/>
                </a:cxn>
                <a:cxn ang="10800000">
                  <a:pos x="wd2" y="hd2"/>
                </a:cxn>
                <a:cxn ang="16200000">
                  <a:pos x="wd2" y="hd2"/>
                </a:cxn>
              </a:cxnLst>
              <a:rect l="0" t="0" r="r" b="b"/>
              <a:pathLst>
                <a:path w="21549" h="21586" extrusionOk="0">
                  <a:moveTo>
                    <a:pt x="0" y="8812"/>
                  </a:moveTo>
                  <a:lnTo>
                    <a:pt x="11912" y="21261"/>
                  </a:lnTo>
                  <a:cubicBezTo>
                    <a:pt x="12078" y="21441"/>
                    <a:pt x="12267" y="21550"/>
                    <a:pt x="12463" y="21579"/>
                  </a:cubicBezTo>
                  <a:cubicBezTo>
                    <a:pt x="12609" y="21600"/>
                    <a:pt x="12756" y="21576"/>
                    <a:pt x="12897" y="21508"/>
                  </a:cubicBezTo>
                  <a:lnTo>
                    <a:pt x="20683" y="18201"/>
                  </a:lnTo>
                  <a:cubicBezTo>
                    <a:pt x="20940" y="18083"/>
                    <a:pt x="21165" y="17821"/>
                    <a:pt x="21321" y="17458"/>
                  </a:cubicBezTo>
                  <a:cubicBezTo>
                    <a:pt x="21531" y="16971"/>
                    <a:pt x="21600" y="16351"/>
                    <a:pt x="21510" y="15768"/>
                  </a:cubicBezTo>
                  <a:lnTo>
                    <a:pt x="19711" y="2625"/>
                  </a:lnTo>
                  <a:cubicBezTo>
                    <a:pt x="19665" y="2328"/>
                    <a:pt x="19589" y="2046"/>
                    <a:pt x="19488" y="1791"/>
                  </a:cubicBezTo>
                  <a:cubicBezTo>
                    <a:pt x="19370" y="1494"/>
                    <a:pt x="19219" y="1239"/>
                    <a:pt x="19043" y="1039"/>
                  </a:cubicBezTo>
                  <a:lnTo>
                    <a:pt x="17988" y="0"/>
                  </a:lnTo>
                  <a:lnTo>
                    <a:pt x="6585" y="10114"/>
                  </a:lnTo>
                  <a:lnTo>
                    <a:pt x="0" y="8812"/>
                  </a:lnTo>
                  <a:close/>
                </a:path>
              </a:pathLst>
            </a:custGeom>
            <a:solidFill>
              <a:schemeClr val="accent2"/>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32" name="Фигура">
              <a:extLst>
                <a:ext uri="{FF2B5EF4-FFF2-40B4-BE49-F238E27FC236}">
                  <a16:creationId xmlns:a16="http://schemas.microsoft.com/office/drawing/2014/main" id="{5F10147A-A5B3-4DAE-8741-7FF35A5E7016}"/>
                </a:ext>
              </a:extLst>
            </p:cNvPr>
            <p:cNvSpPr/>
            <p:nvPr/>
          </p:nvSpPr>
          <p:spPr bwMode="auto">
            <a:xfrm>
              <a:off x="6591891" y="2489588"/>
              <a:ext cx="1808245" cy="2314919"/>
            </a:xfrm>
            <a:custGeom>
              <a:avLst/>
              <a:gdLst/>
              <a:ahLst/>
              <a:cxnLst>
                <a:cxn ang="0">
                  <a:pos x="wd2" y="hd2"/>
                </a:cxn>
                <a:cxn ang="5400000">
                  <a:pos x="wd2" y="hd2"/>
                </a:cxn>
                <a:cxn ang="10800000">
                  <a:pos x="wd2" y="hd2"/>
                </a:cxn>
                <a:cxn ang="16200000">
                  <a:pos x="wd2" y="hd2"/>
                </a:cxn>
              </a:cxnLst>
              <a:rect l="0" t="0" r="r" b="b"/>
              <a:pathLst>
                <a:path w="21557" h="21583" extrusionOk="0">
                  <a:moveTo>
                    <a:pt x="4425" y="14821"/>
                  </a:moveTo>
                  <a:lnTo>
                    <a:pt x="4397" y="1234"/>
                  </a:lnTo>
                  <a:lnTo>
                    <a:pt x="7030" y="215"/>
                  </a:lnTo>
                  <a:cubicBezTo>
                    <a:pt x="7260" y="106"/>
                    <a:pt x="7516" y="37"/>
                    <a:pt x="7782" y="12"/>
                  </a:cubicBezTo>
                  <a:cubicBezTo>
                    <a:pt x="8080" y="-17"/>
                    <a:pt x="8382" y="10"/>
                    <a:pt x="8664" y="89"/>
                  </a:cubicBezTo>
                  <a:lnTo>
                    <a:pt x="20461" y="3010"/>
                  </a:lnTo>
                  <a:cubicBezTo>
                    <a:pt x="20892" y="3121"/>
                    <a:pt x="21243" y="3370"/>
                    <a:pt x="21425" y="3696"/>
                  </a:cubicBezTo>
                  <a:cubicBezTo>
                    <a:pt x="21586" y="3984"/>
                    <a:pt x="21600" y="4309"/>
                    <a:pt x="21465" y="4605"/>
                  </a:cubicBezTo>
                  <a:lnTo>
                    <a:pt x="17980" y="13736"/>
                  </a:lnTo>
                  <a:cubicBezTo>
                    <a:pt x="17908" y="13949"/>
                    <a:pt x="17770" y="14145"/>
                    <a:pt x="17579" y="14306"/>
                  </a:cubicBezTo>
                  <a:cubicBezTo>
                    <a:pt x="17417" y="14443"/>
                    <a:pt x="17220" y="14551"/>
                    <a:pt x="17000" y="14625"/>
                  </a:cubicBezTo>
                  <a:lnTo>
                    <a:pt x="0" y="21583"/>
                  </a:lnTo>
                  <a:lnTo>
                    <a:pt x="4425" y="14821"/>
                  </a:lnTo>
                  <a:close/>
                </a:path>
              </a:pathLst>
            </a:custGeom>
            <a:solidFill>
              <a:schemeClr val="accent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cs typeface="+mn-cs"/>
                <a:sym typeface="Helvetica Neue Medium"/>
              </a:endParaRPr>
            </a:p>
          </p:txBody>
        </p:sp>
        <p:sp>
          <p:nvSpPr>
            <p:cNvPr id="33" name="Фигура">
              <a:extLst>
                <a:ext uri="{FF2B5EF4-FFF2-40B4-BE49-F238E27FC236}">
                  <a16:creationId xmlns:a16="http://schemas.microsoft.com/office/drawing/2014/main" id="{17F173E5-923A-472E-92C9-30354F92CA2F}"/>
                </a:ext>
              </a:extLst>
            </p:cNvPr>
            <p:cNvSpPr/>
            <p:nvPr/>
          </p:nvSpPr>
          <p:spPr bwMode="auto">
            <a:xfrm>
              <a:off x="5203106" y="1528569"/>
              <a:ext cx="1765053" cy="2283355"/>
            </a:xfrm>
            <a:custGeom>
              <a:avLst/>
              <a:gdLst/>
              <a:ahLst/>
              <a:cxnLst>
                <a:cxn ang="0">
                  <a:pos x="wd2" y="hd2"/>
                </a:cxn>
                <a:cxn ang="5400000">
                  <a:pos x="wd2" y="hd2"/>
                </a:cxn>
                <a:cxn ang="10800000">
                  <a:pos x="wd2" y="hd2"/>
                </a:cxn>
                <a:cxn ang="16200000">
                  <a:pos x="wd2" y="hd2"/>
                </a:cxn>
              </a:cxnLst>
              <a:rect l="0" t="0" r="r" b="b"/>
              <a:pathLst>
                <a:path w="21589" h="21593" extrusionOk="0">
                  <a:moveTo>
                    <a:pt x="35" y="8873"/>
                  </a:moveTo>
                  <a:lnTo>
                    <a:pt x="2" y="8030"/>
                  </a:lnTo>
                  <a:cubicBezTo>
                    <a:pt x="-11" y="7861"/>
                    <a:pt x="24" y="7691"/>
                    <a:pt x="104" y="7532"/>
                  </a:cubicBezTo>
                  <a:cubicBezTo>
                    <a:pt x="188" y="7367"/>
                    <a:pt x="319" y="7218"/>
                    <a:pt x="489" y="7097"/>
                  </a:cubicBezTo>
                  <a:lnTo>
                    <a:pt x="9620" y="361"/>
                  </a:lnTo>
                  <a:cubicBezTo>
                    <a:pt x="9929" y="135"/>
                    <a:pt x="10337" y="7"/>
                    <a:pt x="10762" y="0"/>
                  </a:cubicBezTo>
                  <a:cubicBezTo>
                    <a:pt x="11210" y="-7"/>
                    <a:pt x="11644" y="121"/>
                    <a:pt x="11972" y="358"/>
                  </a:cubicBezTo>
                  <a:lnTo>
                    <a:pt x="21010" y="7341"/>
                  </a:lnTo>
                  <a:cubicBezTo>
                    <a:pt x="21187" y="7475"/>
                    <a:pt x="21328" y="7634"/>
                    <a:pt x="21428" y="7810"/>
                  </a:cubicBezTo>
                  <a:cubicBezTo>
                    <a:pt x="21525" y="7982"/>
                    <a:pt x="21580" y="8166"/>
                    <a:pt x="21589" y="8354"/>
                  </a:cubicBezTo>
                  <a:lnTo>
                    <a:pt x="21551" y="21593"/>
                  </a:lnTo>
                  <a:lnTo>
                    <a:pt x="15564" y="15648"/>
                  </a:lnTo>
                  <a:lnTo>
                    <a:pt x="35" y="8873"/>
                  </a:lnTo>
                  <a:close/>
                </a:path>
              </a:pathLst>
            </a:custGeom>
            <a:solidFill>
              <a:schemeClr val="tx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grpSp>
      <p:sp>
        <p:nvSpPr>
          <p:cNvPr id="34" name="Кружок">
            <a:extLst>
              <a:ext uri="{FF2B5EF4-FFF2-40B4-BE49-F238E27FC236}">
                <a16:creationId xmlns:a16="http://schemas.microsoft.com/office/drawing/2014/main" id="{D3CE8DEF-1C26-452F-ACF0-5073D5093A56}"/>
              </a:ext>
            </a:extLst>
          </p:cNvPr>
          <p:cNvSpPr/>
          <p:nvPr/>
        </p:nvSpPr>
        <p:spPr bwMode="auto">
          <a:xfrm>
            <a:off x="4976580" y="3013671"/>
            <a:ext cx="1922038" cy="192120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cs typeface="72 Black" panose="020B0A04030603020204" pitchFamily="34" charset="0"/>
              <a:sym typeface="Helvetica Neue Medium"/>
            </a:endParaRPr>
          </a:p>
        </p:txBody>
      </p:sp>
      <p:sp>
        <p:nvSpPr>
          <p:cNvPr id="35" name="Кружок">
            <a:extLst>
              <a:ext uri="{FF2B5EF4-FFF2-40B4-BE49-F238E27FC236}">
                <a16:creationId xmlns:a16="http://schemas.microsoft.com/office/drawing/2014/main" id="{F0B174DD-CD0D-4F4A-8E06-1FCEA23B3B60}"/>
              </a:ext>
            </a:extLst>
          </p:cNvPr>
          <p:cNvSpPr/>
          <p:nvPr/>
        </p:nvSpPr>
        <p:spPr bwMode="auto">
          <a:xfrm>
            <a:off x="4082243" y="2901908"/>
            <a:ext cx="539068" cy="53906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36" name="Project…">
            <a:extLst>
              <a:ext uri="{FF2B5EF4-FFF2-40B4-BE49-F238E27FC236}">
                <a16:creationId xmlns:a16="http://schemas.microsoft.com/office/drawing/2014/main" id="{1C834144-C4F6-433F-9C49-09F587B0454D}"/>
              </a:ext>
            </a:extLst>
          </p:cNvPr>
          <p:cNvSpPr txBox="1"/>
          <p:nvPr/>
        </p:nvSpPr>
        <p:spPr bwMode="auto">
          <a:xfrm>
            <a:off x="4141216" y="2967917"/>
            <a:ext cx="427765" cy="410369"/>
          </a:xfrm>
          <a:prstGeom prst="rect">
            <a:avLst/>
          </a:prstGeom>
          <a:ln w="12700">
            <a:miter lim="400000"/>
          </a:ln>
          <a:extLst>
            <a:ext uri="{C572A759-6A51-4108-AA02-DFA0A04FC94B}"/>
          </a:extLst>
        </p:spPr>
        <p:txBody>
          <a:bodyPr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en-US" sz="2000" b="0" kern="0" cap="all" dirty="0">
                <a:solidFill>
                  <a:schemeClr val="tx1"/>
                </a:solidFill>
                <a:ea typeface="Open Sans Light" panose="020B0306030504020204" pitchFamily="34" charset="0"/>
                <a:cs typeface="Open Sans Light" panose="020B0306030504020204" pitchFamily="34" charset="0"/>
                <a:sym typeface="Montserrat Bold"/>
              </a:rPr>
              <a:t>02</a:t>
            </a:r>
            <a:endParaRPr sz="2000" b="0" kern="0" cap="all" dirty="0">
              <a:solidFill>
                <a:schemeClr val="tx1"/>
              </a:solidFill>
              <a:ea typeface="Open Sans Light" panose="020B0306030504020204" pitchFamily="34" charset="0"/>
              <a:cs typeface="Open Sans Light" panose="020B0306030504020204" pitchFamily="34" charset="0"/>
              <a:sym typeface="Montserrat Bold"/>
            </a:endParaRPr>
          </a:p>
        </p:txBody>
      </p:sp>
      <p:sp>
        <p:nvSpPr>
          <p:cNvPr id="37" name="Кружок">
            <a:extLst>
              <a:ext uri="{FF2B5EF4-FFF2-40B4-BE49-F238E27FC236}">
                <a16:creationId xmlns:a16="http://schemas.microsoft.com/office/drawing/2014/main" id="{CDB82978-3663-40A9-BE29-4AC9C3B4E352}"/>
              </a:ext>
            </a:extLst>
          </p:cNvPr>
          <p:cNvSpPr/>
          <p:nvPr/>
        </p:nvSpPr>
        <p:spPr bwMode="auto">
          <a:xfrm>
            <a:off x="4082243" y="4590545"/>
            <a:ext cx="539068" cy="53906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38" name="Project…">
            <a:extLst>
              <a:ext uri="{FF2B5EF4-FFF2-40B4-BE49-F238E27FC236}">
                <a16:creationId xmlns:a16="http://schemas.microsoft.com/office/drawing/2014/main" id="{080E005F-E015-463E-96E3-55AE6E0DC3A6}"/>
              </a:ext>
            </a:extLst>
          </p:cNvPr>
          <p:cNvSpPr txBox="1"/>
          <p:nvPr/>
        </p:nvSpPr>
        <p:spPr bwMode="auto">
          <a:xfrm>
            <a:off x="4141217" y="4656553"/>
            <a:ext cx="427765" cy="410369"/>
          </a:xfrm>
          <a:prstGeom prst="rect">
            <a:avLst/>
          </a:prstGeom>
          <a:ln w="12700">
            <a:miter lim="400000"/>
          </a:ln>
          <a:extLst>
            <a:ext uri="{C572A759-6A51-4108-AA02-DFA0A04FC94B}"/>
          </a:extLst>
        </p:spPr>
        <p:txBody>
          <a:bodyPr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en-US" sz="2000" b="0" kern="0" cap="all" dirty="0">
                <a:solidFill>
                  <a:schemeClr val="tx1"/>
                </a:solidFill>
                <a:ea typeface="Open Sans Light" panose="020B0306030504020204" pitchFamily="34" charset="0"/>
                <a:cs typeface="Open Sans Light" panose="020B0306030504020204" pitchFamily="34" charset="0"/>
                <a:sym typeface="Montserrat Bold"/>
              </a:rPr>
              <a:t>03</a:t>
            </a:r>
            <a:endParaRPr sz="2000" b="0" kern="0" cap="all" dirty="0">
              <a:solidFill>
                <a:schemeClr val="tx1"/>
              </a:solidFill>
              <a:ea typeface="Open Sans Light" panose="020B0306030504020204" pitchFamily="34" charset="0"/>
              <a:cs typeface="Open Sans Light" panose="020B0306030504020204" pitchFamily="34" charset="0"/>
              <a:sym typeface="Montserrat Bold"/>
            </a:endParaRPr>
          </a:p>
        </p:txBody>
      </p:sp>
      <p:sp>
        <p:nvSpPr>
          <p:cNvPr id="39" name="Кружок">
            <a:extLst>
              <a:ext uri="{FF2B5EF4-FFF2-40B4-BE49-F238E27FC236}">
                <a16:creationId xmlns:a16="http://schemas.microsoft.com/office/drawing/2014/main" id="{89A98FBF-E2ED-4D7B-9BFF-5B3E242FE9F2}"/>
              </a:ext>
            </a:extLst>
          </p:cNvPr>
          <p:cNvSpPr/>
          <p:nvPr/>
        </p:nvSpPr>
        <p:spPr bwMode="auto">
          <a:xfrm>
            <a:off x="5554920" y="5559040"/>
            <a:ext cx="539067" cy="53906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40" name="Project…">
            <a:extLst>
              <a:ext uri="{FF2B5EF4-FFF2-40B4-BE49-F238E27FC236}">
                <a16:creationId xmlns:a16="http://schemas.microsoft.com/office/drawing/2014/main" id="{5C1C82BF-78F5-436E-AA50-9A22533867C7}"/>
              </a:ext>
            </a:extLst>
          </p:cNvPr>
          <p:cNvSpPr txBox="1"/>
          <p:nvPr/>
        </p:nvSpPr>
        <p:spPr bwMode="auto">
          <a:xfrm>
            <a:off x="5613894" y="5625050"/>
            <a:ext cx="427766" cy="410369"/>
          </a:xfrm>
          <a:prstGeom prst="rect">
            <a:avLst/>
          </a:prstGeom>
          <a:ln w="12700">
            <a:miter lim="400000"/>
          </a:ln>
          <a:extLst>
            <a:ext uri="{C572A759-6A51-4108-AA02-DFA0A04FC94B}"/>
          </a:extLst>
        </p:spPr>
        <p:txBody>
          <a:bodyPr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en-US" sz="2000" b="0" kern="0" cap="all" dirty="0">
                <a:solidFill>
                  <a:schemeClr val="tx1"/>
                </a:solidFill>
                <a:ea typeface="Open Sans Light" panose="020B0306030504020204" pitchFamily="34" charset="0"/>
                <a:cs typeface="Open Sans Light" panose="020B0306030504020204" pitchFamily="34" charset="0"/>
                <a:sym typeface="Montserrat Bold"/>
              </a:rPr>
              <a:t>04</a:t>
            </a:r>
            <a:endParaRPr sz="2200" b="0" kern="0" cap="all" dirty="0">
              <a:solidFill>
                <a:schemeClr val="tx1"/>
              </a:solidFill>
              <a:ea typeface="Open Sans Light" panose="020B0306030504020204" pitchFamily="34" charset="0"/>
              <a:cs typeface="Open Sans Light" panose="020B0306030504020204" pitchFamily="34" charset="0"/>
              <a:sym typeface="Montserrat Bold"/>
            </a:endParaRPr>
          </a:p>
        </p:txBody>
      </p:sp>
      <p:sp>
        <p:nvSpPr>
          <p:cNvPr id="41" name="Кружок">
            <a:extLst>
              <a:ext uri="{FF2B5EF4-FFF2-40B4-BE49-F238E27FC236}">
                <a16:creationId xmlns:a16="http://schemas.microsoft.com/office/drawing/2014/main" id="{9634437D-8A92-4F55-ABF4-727534C74FA4}"/>
              </a:ext>
            </a:extLst>
          </p:cNvPr>
          <p:cNvSpPr/>
          <p:nvPr/>
        </p:nvSpPr>
        <p:spPr bwMode="auto">
          <a:xfrm>
            <a:off x="7138899" y="4789062"/>
            <a:ext cx="539068" cy="53906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42" name="Project…">
            <a:extLst>
              <a:ext uri="{FF2B5EF4-FFF2-40B4-BE49-F238E27FC236}">
                <a16:creationId xmlns:a16="http://schemas.microsoft.com/office/drawing/2014/main" id="{BEB4CD60-CC34-4EA2-853F-A12252C36815}"/>
              </a:ext>
            </a:extLst>
          </p:cNvPr>
          <p:cNvSpPr txBox="1"/>
          <p:nvPr/>
        </p:nvSpPr>
        <p:spPr bwMode="auto">
          <a:xfrm>
            <a:off x="7197873" y="4855070"/>
            <a:ext cx="427765" cy="410369"/>
          </a:xfrm>
          <a:prstGeom prst="rect">
            <a:avLst/>
          </a:prstGeom>
          <a:ln w="12700">
            <a:miter lim="400000"/>
          </a:ln>
          <a:extLst>
            <a:ext uri="{C572A759-6A51-4108-AA02-DFA0A04FC94B}"/>
          </a:extLst>
        </p:spPr>
        <p:txBody>
          <a:bodyPr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en-US" sz="2000" b="0" kern="0" cap="all" dirty="0">
                <a:solidFill>
                  <a:schemeClr val="tx1"/>
                </a:solidFill>
                <a:ea typeface="Open Sans Light" panose="020B0306030504020204" pitchFamily="34" charset="0"/>
                <a:cs typeface="Open Sans Light" panose="020B0306030504020204" pitchFamily="34" charset="0"/>
                <a:sym typeface="Montserrat Bold"/>
              </a:rPr>
              <a:t>05</a:t>
            </a:r>
            <a:endParaRPr sz="2000" b="0" kern="0" cap="all" dirty="0">
              <a:solidFill>
                <a:schemeClr val="tx1"/>
              </a:solidFill>
              <a:ea typeface="Open Sans Light" panose="020B0306030504020204" pitchFamily="34" charset="0"/>
              <a:cs typeface="Open Sans Light" panose="020B0306030504020204" pitchFamily="34" charset="0"/>
              <a:sym typeface="Montserrat Bold"/>
            </a:endParaRPr>
          </a:p>
        </p:txBody>
      </p:sp>
      <p:sp>
        <p:nvSpPr>
          <p:cNvPr id="43" name="Кружок">
            <a:extLst>
              <a:ext uri="{FF2B5EF4-FFF2-40B4-BE49-F238E27FC236}">
                <a16:creationId xmlns:a16="http://schemas.microsoft.com/office/drawing/2014/main" id="{32D32F88-4350-4BE0-A657-6E525B354ADE}"/>
              </a:ext>
            </a:extLst>
          </p:cNvPr>
          <p:cNvSpPr/>
          <p:nvPr/>
        </p:nvSpPr>
        <p:spPr bwMode="auto">
          <a:xfrm>
            <a:off x="7155511" y="3081321"/>
            <a:ext cx="539068" cy="53906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cs typeface="+mn-cs"/>
              <a:sym typeface="Helvetica Neue Medium"/>
            </a:endParaRPr>
          </a:p>
        </p:txBody>
      </p:sp>
      <p:sp>
        <p:nvSpPr>
          <p:cNvPr id="44" name="Project…">
            <a:extLst>
              <a:ext uri="{FF2B5EF4-FFF2-40B4-BE49-F238E27FC236}">
                <a16:creationId xmlns:a16="http://schemas.microsoft.com/office/drawing/2014/main" id="{980DC718-EA64-4A49-97FA-FF050745D7B4}"/>
              </a:ext>
            </a:extLst>
          </p:cNvPr>
          <p:cNvSpPr txBox="1"/>
          <p:nvPr/>
        </p:nvSpPr>
        <p:spPr bwMode="auto">
          <a:xfrm>
            <a:off x="7214485" y="3147329"/>
            <a:ext cx="427765" cy="410369"/>
          </a:xfrm>
          <a:prstGeom prst="rect">
            <a:avLst/>
          </a:prstGeom>
          <a:ln w="12700">
            <a:miter lim="400000"/>
          </a:ln>
          <a:extLst>
            <a:ext uri="{C572A759-6A51-4108-AA02-DFA0A04FC94B}"/>
          </a:extLst>
        </p:spPr>
        <p:txBody>
          <a:bodyPr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en-US" sz="2000" b="0" kern="0" cap="all" dirty="0">
                <a:solidFill>
                  <a:schemeClr val="tx1"/>
                </a:solidFill>
                <a:ea typeface="Open Sans Light" panose="020B0306030504020204" pitchFamily="34" charset="0"/>
                <a:cs typeface="Open Sans Light" panose="020B0306030504020204" pitchFamily="34" charset="0"/>
                <a:sym typeface="Montserrat Bold"/>
              </a:rPr>
              <a:t>06</a:t>
            </a:r>
            <a:endParaRPr sz="2000" b="0" kern="0" cap="all" dirty="0">
              <a:solidFill>
                <a:schemeClr val="tx1"/>
              </a:solidFill>
              <a:ea typeface="Open Sans Light" panose="020B0306030504020204" pitchFamily="34" charset="0"/>
              <a:cs typeface="Open Sans Light" panose="020B0306030504020204" pitchFamily="34" charset="0"/>
              <a:sym typeface="Montserrat Bold"/>
            </a:endParaRPr>
          </a:p>
        </p:txBody>
      </p:sp>
      <p:sp>
        <p:nvSpPr>
          <p:cNvPr id="45" name="Кружок">
            <a:extLst>
              <a:ext uri="{FF2B5EF4-FFF2-40B4-BE49-F238E27FC236}">
                <a16:creationId xmlns:a16="http://schemas.microsoft.com/office/drawing/2014/main" id="{ED07179D-6053-4068-B395-3F5AEECD4D5C}"/>
              </a:ext>
            </a:extLst>
          </p:cNvPr>
          <p:cNvSpPr/>
          <p:nvPr/>
        </p:nvSpPr>
        <p:spPr bwMode="auto">
          <a:xfrm>
            <a:off x="5593959" y="2118641"/>
            <a:ext cx="539068" cy="539068"/>
          </a:xfrm>
          <a:prstGeom prst="ellipse">
            <a:avLst/>
          </a:prstGeom>
          <a:solidFill>
            <a:schemeClr val="bg1"/>
          </a:solidFill>
          <a:ln w="25400">
            <a:noFill/>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cs typeface="+mn-cs"/>
              <a:sym typeface="Helvetica Neue Medium"/>
            </a:endParaRPr>
          </a:p>
        </p:txBody>
      </p:sp>
      <p:sp>
        <p:nvSpPr>
          <p:cNvPr id="46" name="Project…">
            <a:extLst>
              <a:ext uri="{FF2B5EF4-FFF2-40B4-BE49-F238E27FC236}">
                <a16:creationId xmlns:a16="http://schemas.microsoft.com/office/drawing/2014/main" id="{CB15FF1E-98D9-4F55-9231-D6B71BCEC1C6}"/>
              </a:ext>
            </a:extLst>
          </p:cNvPr>
          <p:cNvSpPr txBox="1"/>
          <p:nvPr/>
        </p:nvSpPr>
        <p:spPr bwMode="auto">
          <a:xfrm>
            <a:off x="5652932" y="2184649"/>
            <a:ext cx="427765" cy="410369"/>
          </a:xfrm>
          <a:prstGeom prst="rect">
            <a:avLst/>
          </a:prstGeom>
          <a:ln w="12700">
            <a:miter lim="400000"/>
          </a:ln>
          <a:extLst>
            <a:ext uri="{C572A759-6A51-4108-AA02-DFA0A04FC94B}"/>
          </a:extLst>
        </p:spPr>
        <p:txBody>
          <a:bodyPr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ru-RU" sz="2000" b="0" kern="0" cap="all" dirty="0">
                <a:solidFill>
                  <a:schemeClr val="tx1"/>
                </a:solidFill>
                <a:ea typeface="Open Sans Light" panose="020B0306030504020204" pitchFamily="34" charset="0"/>
                <a:cs typeface="Open Sans Light" panose="020B0306030504020204" pitchFamily="34" charset="0"/>
                <a:sym typeface="Montserrat Bold"/>
              </a:rPr>
              <a:t>01</a:t>
            </a:r>
            <a:endParaRPr sz="2000" b="0" kern="0" cap="all" dirty="0">
              <a:solidFill>
                <a:schemeClr val="tx1"/>
              </a:solidFill>
              <a:ea typeface="Open Sans Light" panose="020B0306030504020204" pitchFamily="34" charset="0"/>
              <a:cs typeface="Open Sans Light" panose="020B0306030504020204" pitchFamily="34" charset="0"/>
              <a:sym typeface="Montserrat Bold"/>
            </a:endParaRPr>
          </a:p>
        </p:txBody>
      </p:sp>
      <p:sp>
        <p:nvSpPr>
          <p:cNvPr id="47" name="Project…">
            <a:extLst>
              <a:ext uri="{FF2B5EF4-FFF2-40B4-BE49-F238E27FC236}">
                <a16:creationId xmlns:a16="http://schemas.microsoft.com/office/drawing/2014/main" id="{EED512ED-EF87-4F5E-818A-ED4E50DE722C}"/>
              </a:ext>
            </a:extLst>
          </p:cNvPr>
          <p:cNvSpPr txBox="1"/>
          <p:nvPr/>
        </p:nvSpPr>
        <p:spPr>
          <a:xfrm>
            <a:off x="5043256" y="3738313"/>
            <a:ext cx="1894325" cy="471924"/>
          </a:xfrm>
          <a:prstGeom prst="rect">
            <a:avLst/>
          </a:prstGeom>
          <a:ln w="12700">
            <a:miter lim="400000"/>
          </a:ln>
          <a:extLst>
            <a:ext uri="{C572A759-6A51-4108-AA02-DFA0A04FC94B}"/>
          </a:extLst>
        </p:spPr>
        <p:txBody>
          <a:bodyPr wrap="square" lIns="50800" tIns="50800" rIns="50800" bIns="50800" anchor="ctr">
            <a:spAutoFit/>
          </a:bodyPr>
          <a:lstStyle/>
          <a:p>
            <a:pPr algn="ctr" eaLnBrk="1" fontAlgn="auto">
              <a:spcBef>
                <a:spcPts val="0"/>
              </a:spcBef>
              <a:spcAft>
                <a:spcPts val="0"/>
              </a:spcAft>
              <a:defRPr sz="8000" b="0" cap="all">
                <a:solidFill>
                  <a:srgbClr val="141413"/>
                </a:solidFill>
                <a:latin typeface="Montserrat Bold"/>
                <a:ea typeface="Montserrat Bold"/>
                <a:cs typeface="Montserrat Bold"/>
                <a:sym typeface="Montserrat Bold"/>
              </a:defRPr>
            </a:pPr>
            <a:r>
              <a:rPr lang="en-US" sz="2400" b="1" kern="0" cap="all" dirty="0">
                <a:solidFill>
                  <a:srgbClr val="C00000"/>
                </a:solidFill>
                <a:ea typeface="Open Sans Light" panose="020B0306030504020204" pitchFamily="34" charset="0"/>
                <a:cs typeface="72 Condensed" panose="020B0506030000000003" pitchFamily="34" charset="0"/>
                <a:sym typeface="Montserrat Bold"/>
              </a:rPr>
              <a:t>INDEXACIÓN</a:t>
            </a:r>
            <a:endParaRPr sz="2400" b="1" kern="0" cap="all" dirty="0">
              <a:solidFill>
                <a:srgbClr val="C00000"/>
              </a:solidFill>
              <a:ea typeface="Open Sans Light" panose="020B0306030504020204" pitchFamily="34" charset="0"/>
              <a:cs typeface="72 Condensed" panose="020B0506030000000003" pitchFamily="34" charset="0"/>
              <a:sym typeface="Montserrat Bold"/>
            </a:endParaRPr>
          </a:p>
        </p:txBody>
      </p:sp>
      <p:sp>
        <p:nvSpPr>
          <p:cNvPr id="48" name="Subtitle 2">
            <a:extLst>
              <a:ext uri="{FF2B5EF4-FFF2-40B4-BE49-F238E27FC236}">
                <a16:creationId xmlns:a16="http://schemas.microsoft.com/office/drawing/2014/main" id="{97B016F1-38A1-46F0-9806-5F103BEFCF89}"/>
              </a:ext>
            </a:extLst>
          </p:cNvPr>
          <p:cNvSpPr txBox="1">
            <a:spLocks/>
          </p:cNvSpPr>
          <p:nvPr/>
        </p:nvSpPr>
        <p:spPr>
          <a:xfrm>
            <a:off x="8378382" y="1846225"/>
            <a:ext cx="2846665" cy="132343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s-ES" sz="2000" b="1" dirty="0">
                <a:solidFill>
                  <a:schemeClr val="accent1">
                    <a:lumMod val="75000"/>
                  </a:schemeClr>
                </a:solidFill>
                <a:latin typeface="+mn-lt"/>
                <a:ea typeface="Open Sans Light" panose="020B0306030504020204" pitchFamily="34" charset="0"/>
                <a:cs typeface="Biome" panose="020B0502040204020203" pitchFamily="34" charset="0"/>
              </a:rPr>
              <a:t>6. 1° de enero de cada vigencia: reemplaza CDP estadístico con valor indexado</a:t>
            </a:r>
          </a:p>
        </p:txBody>
      </p:sp>
      <p:sp>
        <p:nvSpPr>
          <p:cNvPr id="49" name="Subtitle 2">
            <a:extLst>
              <a:ext uri="{FF2B5EF4-FFF2-40B4-BE49-F238E27FC236}">
                <a16:creationId xmlns:a16="http://schemas.microsoft.com/office/drawing/2014/main" id="{83DEDD97-8B88-4072-AE44-213A817F7D01}"/>
              </a:ext>
            </a:extLst>
          </p:cNvPr>
          <p:cNvSpPr txBox="1">
            <a:spLocks/>
          </p:cNvSpPr>
          <p:nvPr/>
        </p:nvSpPr>
        <p:spPr>
          <a:xfrm>
            <a:off x="8557585" y="3884785"/>
            <a:ext cx="2427887"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s-ES" sz="2000" b="1" dirty="0">
                <a:solidFill>
                  <a:schemeClr val="accent2">
                    <a:lumMod val="75000"/>
                  </a:schemeClr>
                </a:solidFill>
                <a:latin typeface="+mn-lt"/>
                <a:ea typeface="Open Sans Light" panose="020B0306030504020204" pitchFamily="34" charset="0"/>
                <a:cs typeface="Biome" panose="020B0502040204020203" pitchFamily="34" charset="0"/>
              </a:rPr>
              <a:t>5. Valor adicional: programación de cada vigencia</a:t>
            </a:r>
          </a:p>
        </p:txBody>
      </p:sp>
      <p:sp>
        <p:nvSpPr>
          <p:cNvPr id="50" name="Subtitle 2">
            <a:extLst>
              <a:ext uri="{FF2B5EF4-FFF2-40B4-BE49-F238E27FC236}">
                <a16:creationId xmlns:a16="http://schemas.microsoft.com/office/drawing/2014/main" id="{31BD934E-7162-44AF-911E-2D5591DBE942}"/>
              </a:ext>
            </a:extLst>
          </p:cNvPr>
          <p:cNvSpPr txBox="1">
            <a:spLocks/>
          </p:cNvSpPr>
          <p:nvPr/>
        </p:nvSpPr>
        <p:spPr>
          <a:xfrm>
            <a:off x="7694579" y="5577325"/>
            <a:ext cx="2647600"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s-ES" sz="2000" b="1" dirty="0">
                <a:solidFill>
                  <a:schemeClr val="accent4"/>
                </a:solidFill>
                <a:latin typeface="+mn-lt"/>
                <a:ea typeface="Open Sans Light" panose="020B0306030504020204" pitchFamily="34" charset="0"/>
                <a:cs typeface="Biome" panose="020B0502040204020203" pitchFamily="34" charset="0"/>
              </a:rPr>
              <a:t>4. Índice: IPC estimado por cada vigencia futura aprobada</a:t>
            </a:r>
          </a:p>
        </p:txBody>
      </p:sp>
      <p:sp>
        <p:nvSpPr>
          <p:cNvPr id="51" name="Subtitle 2">
            <a:extLst>
              <a:ext uri="{FF2B5EF4-FFF2-40B4-BE49-F238E27FC236}">
                <a16:creationId xmlns:a16="http://schemas.microsoft.com/office/drawing/2014/main" id="{A920C1A3-38FC-4EDD-8094-E42DA61A5A1D}"/>
              </a:ext>
            </a:extLst>
          </p:cNvPr>
          <p:cNvSpPr txBox="1">
            <a:spLocks/>
          </p:cNvSpPr>
          <p:nvPr/>
        </p:nvSpPr>
        <p:spPr>
          <a:xfrm>
            <a:off x="966953" y="1409460"/>
            <a:ext cx="2941285"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r">
              <a:lnSpc>
                <a:spcPct val="100000"/>
              </a:lnSpc>
              <a:buAutoNum type="arabicPeriod"/>
            </a:pPr>
            <a:r>
              <a:rPr lang="es-ES" sz="2000" b="1" dirty="0">
                <a:solidFill>
                  <a:schemeClr val="tx1"/>
                </a:solidFill>
                <a:latin typeface="+mn-lt"/>
                <a:ea typeface="Open Sans Light" panose="020B0306030504020204" pitchFamily="34" charset="0"/>
                <a:cs typeface="Biome" panose="020B0502040204020203" pitchFamily="34" charset="0"/>
              </a:rPr>
              <a:t>Vigencias Futuras aprobadas en pesos constantes</a:t>
            </a:r>
          </a:p>
        </p:txBody>
      </p:sp>
      <p:sp>
        <p:nvSpPr>
          <p:cNvPr id="52" name="Subtitle 2">
            <a:extLst>
              <a:ext uri="{FF2B5EF4-FFF2-40B4-BE49-F238E27FC236}">
                <a16:creationId xmlns:a16="http://schemas.microsoft.com/office/drawing/2014/main" id="{EE819E67-C082-4B8C-B5C1-07087400BE06}"/>
              </a:ext>
            </a:extLst>
          </p:cNvPr>
          <p:cNvSpPr txBox="1">
            <a:spLocks/>
          </p:cNvSpPr>
          <p:nvPr/>
        </p:nvSpPr>
        <p:spPr>
          <a:xfrm>
            <a:off x="650599" y="3316151"/>
            <a:ext cx="2484849"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s-ES" sz="2000" b="1" dirty="0">
                <a:solidFill>
                  <a:schemeClr val="accent6"/>
                </a:solidFill>
                <a:latin typeface="+mn-lt"/>
                <a:ea typeface="Open Sans Light" panose="020B0306030504020204" pitchFamily="34" charset="0"/>
                <a:cs typeface="Biome" panose="020B0502040204020203" pitchFamily="34" charset="0"/>
              </a:rPr>
              <a:t>2. Compromiso: pesos constantes y corrientes</a:t>
            </a:r>
          </a:p>
        </p:txBody>
      </p:sp>
      <p:sp>
        <p:nvSpPr>
          <p:cNvPr id="53" name="Subtitle 2">
            <a:extLst>
              <a:ext uri="{FF2B5EF4-FFF2-40B4-BE49-F238E27FC236}">
                <a16:creationId xmlns:a16="http://schemas.microsoft.com/office/drawing/2014/main" id="{9A360670-C058-4439-AF28-1F3F8647C309}"/>
              </a:ext>
            </a:extLst>
          </p:cNvPr>
          <p:cNvSpPr txBox="1">
            <a:spLocks/>
          </p:cNvSpPr>
          <p:nvPr/>
        </p:nvSpPr>
        <p:spPr>
          <a:xfrm>
            <a:off x="558205" y="5320743"/>
            <a:ext cx="2766110"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s-ES" sz="2000" b="1" dirty="0">
                <a:solidFill>
                  <a:schemeClr val="accent3"/>
                </a:solidFill>
                <a:latin typeface="+mn-lt"/>
                <a:ea typeface="Open Sans Light" panose="020B0306030504020204" pitchFamily="34" charset="0"/>
                <a:cs typeface="Biome" panose="020B0502040204020203" pitchFamily="34" charset="0"/>
              </a:rPr>
              <a:t>3. Mínimo 15% compromiso en  pesos de vigencia solicitud</a:t>
            </a:r>
          </a:p>
        </p:txBody>
      </p:sp>
      <p:sp>
        <p:nvSpPr>
          <p:cNvPr id="57" name="Rectángulo: esquinas redondeadas 56">
            <a:extLst>
              <a:ext uri="{FF2B5EF4-FFF2-40B4-BE49-F238E27FC236}">
                <a16:creationId xmlns:a16="http://schemas.microsoft.com/office/drawing/2014/main" id="{AC357B76-6288-452F-AE40-CCDC1D3867D1}"/>
              </a:ext>
            </a:extLst>
          </p:cNvPr>
          <p:cNvSpPr/>
          <p:nvPr/>
        </p:nvSpPr>
        <p:spPr>
          <a:xfrm>
            <a:off x="1507959" y="116559"/>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¿CÓMO OPERA LA INDEXACIÓN?</a:t>
            </a:r>
          </a:p>
        </p:txBody>
      </p:sp>
      <p:sp>
        <p:nvSpPr>
          <p:cNvPr id="58" name="Google Shape;1302;p45">
            <a:extLst>
              <a:ext uri="{FF2B5EF4-FFF2-40B4-BE49-F238E27FC236}">
                <a16:creationId xmlns:a16="http://schemas.microsoft.com/office/drawing/2014/main" id="{248BB890-45E8-425E-BFAC-DBE81A8058D2}"/>
              </a:ext>
            </a:extLst>
          </p:cNvPr>
          <p:cNvSpPr/>
          <p:nvPr/>
        </p:nvSpPr>
        <p:spPr>
          <a:xfrm>
            <a:off x="743824" y="116399"/>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04</a:t>
            </a:r>
            <a:endParaRPr sz="4000" b="1" dirty="0">
              <a:solidFill>
                <a:srgbClr val="FFFFFF"/>
              </a:solidFill>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190355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57" name="Rectángulo: esquinas redondeadas 56">
            <a:extLst>
              <a:ext uri="{FF2B5EF4-FFF2-40B4-BE49-F238E27FC236}">
                <a16:creationId xmlns:a16="http://schemas.microsoft.com/office/drawing/2014/main" id="{AC357B76-6288-452F-AE40-CCDC1D3867D1}"/>
              </a:ext>
            </a:extLst>
          </p:cNvPr>
          <p:cNvSpPr/>
          <p:nvPr/>
        </p:nvSpPr>
        <p:spPr>
          <a:xfrm>
            <a:off x="1507959" y="116560"/>
            <a:ext cx="9940218" cy="100806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¿CÓMO OPERA LA INDEXACIÓN?</a:t>
            </a:r>
          </a:p>
        </p:txBody>
      </p:sp>
      <p:sp>
        <p:nvSpPr>
          <p:cNvPr id="58" name="Google Shape;1302;p45">
            <a:extLst>
              <a:ext uri="{FF2B5EF4-FFF2-40B4-BE49-F238E27FC236}">
                <a16:creationId xmlns:a16="http://schemas.microsoft.com/office/drawing/2014/main" id="{248BB890-45E8-425E-BFAC-DBE81A8058D2}"/>
              </a:ext>
            </a:extLst>
          </p:cNvPr>
          <p:cNvSpPr/>
          <p:nvPr/>
        </p:nvSpPr>
        <p:spPr>
          <a:xfrm>
            <a:off x="743824" y="116399"/>
            <a:ext cx="1047921" cy="1008069"/>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05</a:t>
            </a:r>
            <a:endParaRPr sz="4000" b="1" dirty="0">
              <a:solidFill>
                <a:srgbClr val="FFFFFF"/>
              </a:solidFill>
              <a:ea typeface="Fira Sans Extra Condensed Medium"/>
              <a:cs typeface="Fira Sans Extra Condensed Medium"/>
              <a:sym typeface="Fira Sans Extra Condensed Medium"/>
            </a:endParaRPr>
          </a:p>
        </p:txBody>
      </p:sp>
      <p:grpSp>
        <p:nvGrpSpPr>
          <p:cNvPr id="100" name="Google Shape;112;p18">
            <a:extLst>
              <a:ext uri="{FF2B5EF4-FFF2-40B4-BE49-F238E27FC236}">
                <a16:creationId xmlns:a16="http://schemas.microsoft.com/office/drawing/2014/main" id="{1B4D88DB-CE85-43D9-988A-5FD718627E32}"/>
              </a:ext>
            </a:extLst>
          </p:cNvPr>
          <p:cNvGrpSpPr/>
          <p:nvPr/>
        </p:nvGrpSpPr>
        <p:grpSpPr>
          <a:xfrm>
            <a:off x="3896237" y="2697169"/>
            <a:ext cx="1582484" cy="1569145"/>
            <a:chOff x="5680518" y="5545034"/>
            <a:chExt cx="3574200" cy="3574200"/>
          </a:xfrm>
        </p:grpSpPr>
        <p:sp>
          <p:nvSpPr>
            <p:cNvPr id="101" name="Google Shape;113;p18">
              <a:extLst>
                <a:ext uri="{FF2B5EF4-FFF2-40B4-BE49-F238E27FC236}">
                  <a16:creationId xmlns:a16="http://schemas.microsoft.com/office/drawing/2014/main" id="{7BA1F699-8A31-4D03-8780-6913407818F1}"/>
                </a:ext>
              </a:extLst>
            </p:cNvPr>
            <p:cNvSpPr/>
            <p:nvPr/>
          </p:nvSpPr>
          <p:spPr>
            <a:xfrm rot="8100000">
              <a:off x="6203947" y="6068464"/>
              <a:ext cx="2527341" cy="2527341"/>
            </a:xfrm>
            <a:prstGeom prst="teardrop">
              <a:avLst>
                <a:gd name="adj" fmla="val 118365"/>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102" name="Google Shape;114;p18">
              <a:extLst>
                <a:ext uri="{FF2B5EF4-FFF2-40B4-BE49-F238E27FC236}">
                  <a16:creationId xmlns:a16="http://schemas.microsoft.com/office/drawing/2014/main" id="{696D22FD-AB9B-4029-8DEC-8CBB8502EB19}"/>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105" name="Google Shape;117;p18">
            <a:extLst>
              <a:ext uri="{FF2B5EF4-FFF2-40B4-BE49-F238E27FC236}">
                <a16:creationId xmlns:a16="http://schemas.microsoft.com/office/drawing/2014/main" id="{9870438C-1EA4-4373-B5C0-74359C4C7635}"/>
              </a:ext>
            </a:extLst>
          </p:cNvPr>
          <p:cNvSpPr txBox="1"/>
          <p:nvPr/>
        </p:nvSpPr>
        <p:spPr>
          <a:xfrm>
            <a:off x="4322082" y="3326397"/>
            <a:ext cx="730274" cy="275297"/>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400" b="1" dirty="0">
                <a:solidFill>
                  <a:schemeClr val="accent6"/>
                </a:solidFill>
                <a:ea typeface="Fira Sans Extra Condensed Medium"/>
                <a:cs typeface="Fira Sans Extra Condensed Medium"/>
                <a:sym typeface="Fira Sans Extra Condensed Medium"/>
              </a:rPr>
              <a:t>2021</a:t>
            </a:r>
            <a:endParaRPr sz="2400" b="1" dirty="0">
              <a:solidFill>
                <a:schemeClr val="accent6"/>
              </a:solidFill>
              <a:ea typeface="Fira Sans Extra Condensed Medium"/>
              <a:cs typeface="Fira Sans Extra Condensed Medium"/>
              <a:sym typeface="Fira Sans Extra Condensed Medium"/>
            </a:endParaRPr>
          </a:p>
        </p:txBody>
      </p:sp>
      <p:graphicFrame>
        <p:nvGraphicFramePr>
          <p:cNvPr id="10" name="Tabla 10">
            <a:extLst>
              <a:ext uri="{FF2B5EF4-FFF2-40B4-BE49-F238E27FC236}">
                <a16:creationId xmlns:a16="http://schemas.microsoft.com/office/drawing/2014/main" id="{CB9B6B5E-94C0-472B-82D5-7B51C68BE58E}"/>
              </a:ext>
            </a:extLst>
          </p:cNvPr>
          <p:cNvGraphicFramePr>
            <a:graphicFrameLocks noGrp="1"/>
          </p:cNvGraphicFramePr>
          <p:nvPr>
            <p:extLst>
              <p:ext uri="{D42A27DB-BD31-4B8C-83A1-F6EECF244321}">
                <p14:modId xmlns:p14="http://schemas.microsoft.com/office/powerpoint/2010/main" val="867491906"/>
              </p:ext>
            </p:extLst>
          </p:nvPr>
        </p:nvGraphicFramePr>
        <p:xfrm>
          <a:off x="2573205" y="1416808"/>
          <a:ext cx="8631082" cy="865157"/>
        </p:xfrm>
        <a:graphic>
          <a:graphicData uri="http://schemas.openxmlformats.org/drawingml/2006/table">
            <a:tbl>
              <a:tblPr firstRow="1" bandRow="1">
                <a:tableStyleId>{7E9639D4-E3E2-4D34-9284-5A2195B3D0D7}</a:tableStyleId>
              </a:tblPr>
              <a:tblGrid>
                <a:gridCol w="3820532">
                  <a:extLst>
                    <a:ext uri="{9D8B030D-6E8A-4147-A177-3AD203B41FA5}">
                      <a16:colId xmlns:a16="http://schemas.microsoft.com/office/drawing/2014/main" val="1350814206"/>
                    </a:ext>
                  </a:extLst>
                </a:gridCol>
                <a:gridCol w="2401880">
                  <a:extLst>
                    <a:ext uri="{9D8B030D-6E8A-4147-A177-3AD203B41FA5}">
                      <a16:colId xmlns:a16="http://schemas.microsoft.com/office/drawing/2014/main" val="1346864750"/>
                    </a:ext>
                  </a:extLst>
                </a:gridCol>
                <a:gridCol w="2408670">
                  <a:extLst>
                    <a:ext uri="{9D8B030D-6E8A-4147-A177-3AD203B41FA5}">
                      <a16:colId xmlns:a16="http://schemas.microsoft.com/office/drawing/2014/main" val="912804610"/>
                    </a:ext>
                  </a:extLst>
                </a:gridCol>
              </a:tblGrid>
              <a:tr h="267952">
                <a:tc>
                  <a:txBody>
                    <a:bodyPr/>
                    <a:lstStyle/>
                    <a:p>
                      <a:pPr algn="ctr"/>
                      <a:r>
                        <a:rPr lang="es-CO" sz="2000" dirty="0"/>
                        <a:t>Gasto</a:t>
                      </a:r>
                    </a:p>
                  </a:txBody>
                  <a:tcPr/>
                </a:tc>
                <a:tc>
                  <a:txBody>
                    <a:bodyPr/>
                    <a:lstStyle/>
                    <a:p>
                      <a:pPr algn="ctr"/>
                      <a:r>
                        <a:rPr lang="es-CO" sz="2000" dirty="0"/>
                        <a:t>2022</a:t>
                      </a:r>
                    </a:p>
                  </a:txBody>
                  <a:tcPr/>
                </a:tc>
                <a:tc>
                  <a:txBody>
                    <a:bodyPr/>
                    <a:lstStyle/>
                    <a:p>
                      <a:pPr algn="ctr"/>
                      <a:r>
                        <a:rPr lang="es-CO" sz="2000" dirty="0"/>
                        <a:t>2023</a:t>
                      </a:r>
                    </a:p>
                  </a:txBody>
                  <a:tcPr/>
                </a:tc>
                <a:extLst>
                  <a:ext uri="{0D108BD9-81ED-4DB2-BD59-A6C34878D82A}">
                    <a16:rowId xmlns:a16="http://schemas.microsoft.com/office/drawing/2014/main" val="3749942809"/>
                  </a:ext>
                </a:extLst>
              </a:tr>
              <a:tr h="468917">
                <a:tc>
                  <a:txBody>
                    <a:bodyPr/>
                    <a:lstStyle/>
                    <a:p>
                      <a:r>
                        <a:rPr lang="es-CO" sz="2400" dirty="0"/>
                        <a:t>Servicio de limpieza general</a:t>
                      </a:r>
                    </a:p>
                  </a:txBody>
                  <a:tcPr/>
                </a:tc>
                <a:tc>
                  <a:txBody>
                    <a:bodyPr/>
                    <a:lstStyle/>
                    <a:p>
                      <a:pPr algn="r"/>
                      <a:r>
                        <a:rPr lang="es-CO" sz="2400" dirty="0"/>
                        <a:t>$900</a:t>
                      </a:r>
                    </a:p>
                  </a:txBody>
                  <a:tcPr/>
                </a:tc>
                <a:tc>
                  <a:txBody>
                    <a:bodyPr/>
                    <a:lstStyle/>
                    <a:p>
                      <a:pPr algn="r"/>
                      <a:r>
                        <a:rPr lang="es-CO" sz="2400" dirty="0"/>
                        <a:t>$927</a:t>
                      </a:r>
                    </a:p>
                  </a:txBody>
                  <a:tcPr/>
                </a:tc>
                <a:extLst>
                  <a:ext uri="{0D108BD9-81ED-4DB2-BD59-A6C34878D82A}">
                    <a16:rowId xmlns:a16="http://schemas.microsoft.com/office/drawing/2014/main" val="4100753187"/>
                  </a:ext>
                </a:extLst>
              </a:tr>
            </a:tbl>
          </a:graphicData>
        </a:graphic>
      </p:graphicFrame>
      <p:sp>
        <p:nvSpPr>
          <p:cNvPr id="11" name="CuadroTexto 10">
            <a:extLst>
              <a:ext uri="{FF2B5EF4-FFF2-40B4-BE49-F238E27FC236}">
                <a16:creationId xmlns:a16="http://schemas.microsoft.com/office/drawing/2014/main" id="{112CA78A-994F-4F36-84BA-0AF379637CF3}"/>
              </a:ext>
            </a:extLst>
          </p:cNvPr>
          <p:cNvSpPr txBox="1"/>
          <p:nvPr/>
        </p:nvSpPr>
        <p:spPr>
          <a:xfrm>
            <a:off x="2573205" y="2334993"/>
            <a:ext cx="2854733" cy="307777"/>
          </a:xfrm>
          <a:prstGeom prst="rect">
            <a:avLst/>
          </a:prstGeom>
          <a:noFill/>
        </p:spPr>
        <p:txBody>
          <a:bodyPr wrap="square" rtlCol="0">
            <a:spAutoFit/>
          </a:bodyPr>
          <a:lstStyle/>
          <a:p>
            <a:r>
              <a:rPr lang="es-CO" sz="1400" dirty="0"/>
              <a:t>Millones de pesos, constantes 2021</a:t>
            </a:r>
          </a:p>
        </p:txBody>
      </p:sp>
      <p:graphicFrame>
        <p:nvGraphicFramePr>
          <p:cNvPr id="13" name="Tabla 12">
            <a:extLst>
              <a:ext uri="{FF2B5EF4-FFF2-40B4-BE49-F238E27FC236}">
                <a16:creationId xmlns:a16="http://schemas.microsoft.com/office/drawing/2014/main" id="{21E202E8-7FC9-4075-922C-294A273CD4A8}"/>
              </a:ext>
            </a:extLst>
          </p:cNvPr>
          <p:cNvGraphicFramePr>
            <a:graphicFrameLocks noGrp="1"/>
          </p:cNvGraphicFramePr>
          <p:nvPr>
            <p:extLst>
              <p:ext uri="{D42A27DB-BD31-4B8C-83A1-F6EECF244321}">
                <p14:modId xmlns:p14="http://schemas.microsoft.com/office/powerpoint/2010/main" val="3619808536"/>
              </p:ext>
            </p:extLst>
          </p:nvPr>
        </p:nvGraphicFramePr>
        <p:xfrm>
          <a:off x="1791745" y="4525496"/>
          <a:ext cx="6149811" cy="1473862"/>
        </p:xfrm>
        <a:graphic>
          <a:graphicData uri="http://schemas.openxmlformats.org/drawingml/2006/table">
            <a:tbl>
              <a:tblPr/>
              <a:tblGrid>
                <a:gridCol w="1490134">
                  <a:extLst>
                    <a:ext uri="{9D8B030D-6E8A-4147-A177-3AD203B41FA5}">
                      <a16:colId xmlns:a16="http://schemas.microsoft.com/office/drawing/2014/main" val="3089691474"/>
                    </a:ext>
                  </a:extLst>
                </a:gridCol>
                <a:gridCol w="1371562">
                  <a:extLst>
                    <a:ext uri="{9D8B030D-6E8A-4147-A177-3AD203B41FA5}">
                      <a16:colId xmlns:a16="http://schemas.microsoft.com/office/drawing/2014/main" val="2839737874"/>
                    </a:ext>
                  </a:extLst>
                </a:gridCol>
                <a:gridCol w="1044822">
                  <a:extLst>
                    <a:ext uri="{9D8B030D-6E8A-4147-A177-3AD203B41FA5}">
                      <a16:colId xmlns:a16="http://schemas.microsoft.com/office/drawing/2014/main" val="3205676676"/>
                    </a:ext>
                  </a:extLst>
                </a:gridCol>
                <a:gridCol w="998726">
                  <a:extLst>
                    <a:ext uri="{9D8B030D-6E8A-4147-A177-3AD203B41FA5}">
                      <a16:colId xmlns:a16="http://schemas.microsoft.com/office/drawing/2014/main" val="1446291663"/>
                    </a:ext>
                  </a:extLst>
                </a:gridCol>
                <a:gridCol w="1244567">
                  <a:extLst>
                    <a:ext uri="{9D8B030D-6E8A-4147-A177-3AD203B41FA5}">
                      <a16:colId xmlns:a16="http://schemas.microsoft.com/office/drawing/2014/main" val="550595355"/>
                    </a:ext>
                  </a:extLst>
                </a:gridCol>
              </a:tblGrid>
              <a:tr h="622327">
                <a:tc>
                  <a:txBody>
                    <a:bodyPr/>
                    <a:lstStyle/>
                    <a:p>
                      <a:pPr algn="ctr" fontAlgn="ctr"/>
                      <a:r>
                        <a:rPr lang="es-CO" sz="1800" b="1" i="0" u="none" strike="noStrike" dirty="0">
                          <a:solidFill>
                            <a:srgbClr val="FFFFFF"/>
                          </a:solidFill>
                          <a:effectLst/>
                          <a:latin typeface="Calibri" panose="020F0502020204030204" pitchFamily="34" charset="0"/>
                        </a:rPr>
                        <a:t>Compromiso</a:t>
                      </a:r>
                    </a:p>
                    <a:p>
                      <a:pPr algn="ctr" fontAlgn="ctr"/>
                      <a:r>
                        <a:rPr lang="es-CO" sz="1800" b="1" i="0" u="none" strike="noStrike" dirty="0">
                          <a:solidFill>
                            <a:srgbClr val="FFFFFF"/>
                          </a:solidFill>
                          <a:effectLst/>
                          <a:latin typeface="Calibri" panose="020F0502020204030204" pitchFamily="34" charset="0"/>
                        </a:rPr>
                        <a:t>$ constantes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S" sz="1800" b="1" i="0" u="none" strike="noStrike">
                          <a:solidFill>
                            <a:srgbClr val="FFFFFF"/>
                          </a:solidFill>
                          <a:effectLst/>
                          <a:latin typeface="Calibri" panose="020F0502020204030204" pitchFamily="34" charset="0"/>
                        </a:rPr>
                        <a:t>CDP 2021 (Mín. 15% VF)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800" b="1" i="0" u="none" strike="noStrike" dirty="0">
                          <a:solidFill>
                            <a:srgbClr val="FFFFFF"/>
                          </a:solidFill>
                          <a:effectLst/>
                          <a:latin typeface="Calibri" panose="020F0502020204030204" pitchFamily="34" charset="0"/>
                        </a:rPr>
                        <a:t>CDP </a:t>
                      </a:r>
                    </a:p>
                    <a:p>
                      <a:pPr algn="ctr" fontAlgn="ctr"/>
                      <a:r>
                        <a:rPr lang="es-CO" sz="1800" b="1" i="0" u="none" strike="noStrike" dirty="0">
                          <a:solidFill>
                            <a:srgbClr val="FFFFFF"/>
                          </a:solidFill>
                          <a:effectLst/>
                          <a:latin typeface="Calibri" panose="020F0502020204030204" pitchFamily="34" charset="0"/>
                        </a:rPr>
                        <a:t>VF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800" b="1" i="0" u="none" strike="noStrike" dirty="0">
                          <a:solidFill>
                            <a:srgbClr val="FFFFFF"/>
                          </a:solidFill>
                          <a:effectLst/>
                          <a:latin typeface="Calibri" panose="020F0502020204030204" pitchFamily="34" charset="0"/>
                        </a:rPr>
                        <a:t>CDP</a:t>
                      </a:r>
                    </a:p>
                    <a:p>
                      <a:pPr algn="ctr" fontAlgn="ctr"/>
                      <a:r>
                        <a:rPr lang="es-CO" sz="1800" b="1" i="0" u="none" strike="noStrike" dirty="0">
                          <a:solidFill>
                            <a:srgbClr val="FFFFFF"/>
                          </a:solidFill>
                          <a:effectLst/>
                          <a:latin typeface="Calibri" panose="020F0502020204030204" pitchFamily="34" charset="0"/>
                        </a:rPr>
                        <a:t> VF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CO" sz="1800" b="1" i="0" u="none" strike="noStrike" dirty="0">
                          <a:solidFill>
                            <a:srgbClr val="FFFFFF"/>
                          </a:solidFill>
                          <a:effectLst/>
                          <a:latin typeface="Calibri" panose="020F0502020204030204" pitchFamily="34" charset="0"/>
                        </a:rPr>
                        <a:t>TOTAL VF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607675672"/>
                  </a:ext>
                </a:extLst>
              </a:tr>
              <a:tr h="238372">
                <a:tc>
                  <a:txBody>
                    <a:bodyPr/>
                    <a:lstStyle/>
                    <a:p>
                      <a:pPr algn="r" fontAlgn="b"/>
                      <a:r>
                        <a:rPr lang="es-CO" sz="1800" b="0" i="0" u="none" strike="noStrike" dirty="0">
                          <a:solidFill>
                            <a:srgbClr val="000000"/>
                          </a:solidFill>
                          <a:effectLst/>
                          <a:latin typeface="Calibri" panose="020F0502020204030204" pitchFamily="34" charset="0"/>
                        </a:rPr>
                        <a:t>2.101</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a:solidFill>
                            <a:srgbClr val="000000"/>
                          </a:solidFill>
                          <a:effectLst/>
                          <a:latin typeface="Calibri" panose="020F0502020204030204" pitchFamily="34" charset="0"/>
                        </a:rPr>
                        <a:t>274</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a:solidFill>
                            <a:srgbClr val="000000"/>
                          </a:solidFill>
                          <a:effectLst/>
                          <a:latin typeface="Calibri" panose="020F0502020204030204" pitchFamily="34" charset="0"/>
                        </a:rPr>
                        <a:t>900</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dirty="0">
                          <a:solidFill>
                            <a:srgbClr val="000000"/>
                          </a:solidFill>
                          <a:effectLst/>
                          <a:latin typeface="Calibri" panose="020F0502020204030204" pitchFamily="34" charset="0"/>
                        </a:rPr>
                        <a:t>927</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dirty="0">
                          <a:solidFill>
                            <a:srgbClr val="000000"/>
                          </a:solidFill>
                          <a:effectLst/>
                          <a:latin typeface="Calibri" panose="020F0502020204030204" pitchFamily="34" charset="0"/>
                        </a:rPr>
                        <a:t>1.827</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73663634"/>
                  </a:ext>
                </a:extLst>
              </a:tr>
              <a:tr h="238372">
                <a:tc>
                  <a:txBody>
                    <a:bodyPr/>
                    <a:lstStyle/>
                    <a:p>
                      <a:pPr algn="r" fontAlgn="b"/>
                      <a:r>
                        <a:rPr lang="es-CO" sz="1800" b="0" i="0" u="none" strike="noStrike">
                          <a:solidFill>
                            <a:srgbClr val="000000"/>
                          </a:solidFill>
                          <a:effectLst/>
                          <a:latin typeface="Calibri" panose="020F0502020204030204" pitchFamily="34" charset="0"/>
                        </a:rPr>
                        <a:t>2.192</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365</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900</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927</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1.827</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296744"/>
                  </a:ext>
                </a:extLst>
              </a:tr>
              <a:tr h="238372">
                <a:tc>
                  <a:txBody>
                    <a:bodyPr/>
                    <a:lstStyle/>
                    <a:p>
                      <a:pPr algn="r" fontAlgn="b"/>
                      <a:r>
                        <a:rPr lang="es-CO" sz="1800" b="0" i="0" u="none" strike="noStrike">
                          <a:solidFill>
                            <a:srgbClr val="000000"/>
                          </a:solidFill>
                          <a:effectLst/>
                          <a:latin typeface="Calibri" panose="020F0502020204030204" pitchFamily="34" charset="0"/>
                        </a:rPr>
                        <a:t>1.898</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a:solidFill>
                            <a:srgbClr val="000000"/>
                          </a:solidFill>
                          <a:effectLst/>
                          <a:latin typeface="Calibri" panose="020F0502020204030204" pitchFamily="34" charset="0"/>
                        </a:rPr>
                        <a:t>248</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a:solidFill>
                            <a:srgbClr val="000000"/>
                          </a:solidFill>
                          <a:effectLst/>
                          <a:latin typeface="Calibri" panose="020F0502020204030204" pitchFamily="34" charset="0"/>
                        </a:rPr>
                        <a:t>800</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a:solidFill>
                            <a:srgbClr val="000000"/>
                          </a:solidFill>
                          <a:effectLst/>
                          <a:latin typeface="Calibri" panose="020F0502020204030204" pitchFamily="34" charset="0"/>
                        </a:rPr>
                        <a:t>850</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s-CO" sz="1800" b="0" i="0" u="none" strike="noStrike" dirty="0">
                          <a:solidFill>
                            <a:srgbClr val="000000"/>
                          </a:solidFill>
                          <a:effectLst/>
                          <a:latin typeface="Calibri" panose="020F0502020204030204" pitchFamily="34" charset="0"/>
                        </a:rPr>
                        <a:t>1.650</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41716185"/>
                  </a:ext>
                </a:extLst>
              </a:tr>
            </a:tbl>
          </a:graphicData>
        </a:graphic>
      </p:graphicFrame>
      <p:sp>
        <p:nvSpPr>
          <p:cNvPr id="137" name="Google Shape;110;p18">
            <a:extLst>
              <a:ext uri="{FF2B5EF4-FFF2-40B4-BE49-F238E27FC236}">
                <a16:creationId xmlns:a16="http://schemas.microsoft.com/office/drawing/2014/main" id="{F192AEA1-0D93-4953-B7AD-3FCF65C48810}"/>
              </a:ext>
            </a:extLst>
          </p:cNvPr>
          <p:cNvSpPr/>
          <p:nvPr/>
        </p:nvSpPr>
        <p:spPr>
          <a:xfrm>
            <a:off x="6183905" y="2089785"/>
            <a:ext cx="297000" cy="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20;p18">
            <a:extLst>
              <a:ext uri="{FF2B5EF4-FFF2-40B4-BE49-F238E27FC236}">
                <a16:creationId xmlns:a16="http://schemas.microsoft.com/office/drawing/2014/main" id="{726E39FC-2895-4618-B76E-4C1C23FB3A4F}"/>
              </a:ext>
            </a:extLst>
          </p:cNvPr>
          <p:cNvGrpSpPr/>
          <p:nvPr/>
        </p:nvGrpSpPr>
        <p:grpSpPr>
          <a:xfrm>
            <a:off x="9608869" y="2639731"/>
            <a:ext cx="1585539" cy="1625055"/>
            <a:chOff x="5680518" y="5545034"/>
            <a:chExt cx="3574200" cy="3574200"/>
          </a:xfrm>
        </p:grpSpPr>
        <p:sp>
          <p:nvSpPr>
            <p:cNvPr id="140" name="Google Shape;121;p18">
              <a:extLst>
                <a:ext uri="{FF2B5EF4-FFF2-40B4-BE49-F238E27FC236}">
                  <a16:creationId xmlns:a16="http://schemas.microsoft.com/office/drawing/2014/main" id="{2CF2A886-E236-4113-9B6A-7711167552E3}"/>
                </a:ext>
              </a:extLst>
            </p:cNvPr>
            <p:cNvSpPr/>
            <p:nvPr/>
          </p:nvSpPr>
          <p:spPr>
            <a:xfrm rot="8100000">
              <a:off x="6203947" y="6068464"/>
              <a:ext cx="2527341" cy="2527341"/>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141" name="Google Shape;122;p18">
              <a:extLst>
                <a:ext uri="{FF2B5EF4-FFF2-40B4-BE49-F238E27FC236}">
                  <a16:creationId xmlns:a16="http://schemas.microsoft.com/office/drawing/2014/main" id="{D92B2714-858A-4EC2-B179-DCAEC3C2397A}"/>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142" name="Google Shape;125;p18">
            <a:extLst>
              <a:ext uri="{FF2B5EF4-FFF2-40B4-BE49-F238E27FC236}">
                <a16:creationId xmlns:a16="http://schemas.microsoft.com/office/drawing/2014/main" id="{841302E3-5AB3-429F-A9AC-E4D4F063A6FE}"/>
              </a:ext>
            </a:extLst>
          </p:cNvPr>
          <p:cNvSpPr txBox="1"/>
          <p:nvPr/>
        </p:nvSpPr>
        <p:spPr>
          <a:xfrm>
            <a:off x="9954221" y="3349291"/>
            <a:ext cx="888661" cy="247299"/>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400" b="1" dirty="0">
                <a:solidFill>
                  <a:schemeClr val="accent2"/>
                </a:solidFill>
                <a:ea typeface="Fira Sans Extra Condensed Medium"/>
                <a:cs typeface="Fira Sans Extra Condensed Medium"/>
                <a:sym typeface="Fira Sans Extra Condensed Medium"/>
              </a:rPr>
              <a:t>2023</a:t>
            </a:r>
            <a:endParaRPr sz="2400" b="1" dirty="0">
              <a:ea typeface="Fira Sans Extra Condensed Medium"/>
              <a:cs typeface="Fira Sans Extra Condensed Medium"/>
              <a:sym typeface="Fira Sans Extra Condensed Medium"/>
            </a:endParaRPr>
          </a:p>
        </p:txBody>
      </p:sp>
      <p:graphicFrame>
        <p:nvGraphicFramePr>
          <p:cNvPr id="14" name="Tabla 13">
            <a:extLst>
              <a:ext uri="{FF2B5EF4-FFF2-40B4-BE49-F238E27FC236}">
                <a16:creationId xmlns:a16="http://schemas.microsoft.com/office/drawing/2014/main" id="{6DCF53C6-7EC7-48C5-8134-19DD64B2E33A}"/>
              </a:ext>
            </a:extLst>
          </p:cNvPr>
          <p:cNvGraphicFramePr>
            <a:graphicFrameLocks noGrp="1"/>
          </p:cNvGraphicFramePr>
          <p:nvPr>
            <p:extLst>
              <p:ext uri="{D42A27DB-BD31-4B8C-83A1-F6EECF244321}">
                <p14:modId xmlns:p14="http://schemas.microsoft.com/office/powerpoint/2010/main" val="164005588"/>
              </p:ext>
            </p:extLst>
          </p:nvPr>
        </p:nvGraphicFramePr>
        <p:xfrm>
          <a:off x="9702416" y="4525496"/>
          <a:ext cx="1336357" cy="1472701"/>
        </p:xfrm>
        <a:graphic>
          <a:graphicData uri="http://schemas.openxmlformats.org/drawingml/2006/table">
            <a:tbl>
              <a:tblPr/>
              <a:tblGrid>
                <a:gridCol w="1336357">
                  <a:extLst>
                    <a:ext uri="{9D8B030D-6E8A-4147-A177-3AD203B41FA5}">
                      <a16:colId xmlns:a16="http://schemas.microsoft.com/office/drawing/2014/main" val="2810309201"/>
                    </a:ext>
                  </a:extLst>
                </a:gridCol>
              </a:tblGrid>
              <a:tr h="621166">
                <a:tc>
                  <a:txBody>
                    <a:bodyPr/>
                    <a:lstStyle/>
                    <a:p>
                      <a:pPr algn="ctr" fontAlgn="ctr"/>
                      <a:r>
                        <a:rPr lang="es-CO" sz="1800" b="1" i="0" u="none" strike="noStrike" dirty="0">
                          <a:solidFill>
                            <a:srgbClr val="FFFFFF"/>
                          </a:solidFill>
                          <a:effectLst/>
                          <a:latin typeface="Calibri" panose="020F0502020204030204" pitchFamily="34" charset="0"/>
                        </a:rPr>
                        <a:t>CDP</a:t>
                      </a:r>
                    </a:p>
                    <a:p>
                      <a:pPr algn="ctr" fontAlgn="ctr"/>
                      <a:r>
                        <a:rPr lang="es-CO" sz="1800" b="1" i="0" u="none" strike="noStrike" dirty="0">
                          <a:solidFill>
                            <a:srgbClr val="FFFFFF"/>
                          </a:solidFill>
                          <a:effectLst/>
                          <a:latin typeface="Calibri" panose="020F0502020204030204" pitchFamily="34" charset="0"/>
                        </a:rPr>
                        <a:t> VF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95772463"/>
                  </a:ext>
                </a:extLst>
              </a:tr>
              <a:tr h="277389">
                <a:tc>
                  <a:txBody>
                    <a:bodyPr/>
                    <a:lstStyle/>
                    <a:p>
                      <a:pPr algn="r" fontAlgn="b"/>
                      <a:r>
                        <a:rPr lang="es-CO" sz="1800" b="0" i="0" u="none" strike="noStrike" dirty="0">
                          <a:solidFill>
                            <a:srgbClr val="000000"/>
                          </a:solidFill>
                          <a:effectLst/>
                          <a:latin typeface="Calibri" panose="020F0502020204030204" pitchFamily="34" charset="0"/>
                        </a:rPr>
                        <a:t>983</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08527617"/>
                  </a:ext>
                </a:extLst>
              </a:tr>
              <a:tr h="277389">
                <a:tc>
                  <a:txBody>
                    <a:bodyPr/>
                    <a:lstStyle/>
                    <a:p>
                      <a:pPr algn="r" fontAlgn="b"/>
                      <a:r>
                        <a:rPr lang="es-CO" sz="1800" b="0" i="0" u="none" strike="noStrike" dirty="0">
                          <a:solidFill>
                            <a:srgbClr val="000000"/>
                          </a:solidFill>
                          <a:effectLst/>
                          <a:latin typeface="Calibri" panose="020F0502020204030204" pitchFamily="34" charset="0"/>
                        </a:rPr>
                        <a:t>983</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022672"/>
                  </a:ext>
                </a:extLst>
              </a:tr>
              <a:tr h="277389">
                <a:tc>
                  <a:txBody>
                    <a:bodyPr/>
                    <a:lstStyle/>
                    <a:p>
                      <a:pPr algn="r" fontAlgn="b"/>
                      <a:r>
                        <a:rPr lang="es-CO" sz="1800" b="0" i="0" u="none" strike="noStrike" dirty="0">
                          <a:solidFill>
                            <a:srgbClr val="000000"/>
                          </a:solidFill>
                          <a:effectLst/>
                          <a:latin typeface="Calibri" panose="020F0502020204030204" pitchFamily="34" charset="0"/>
                        </a:rPr>
                        <a:t>902</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65264699"/>
                  </a:ext>
                </a:extLst>
              </a:tr>
            </a:tbl>
          </a:graphicData>
        </a:graphic>
      </p:graphicFrame>
      <p:graphicFrame>
        <p:nvGraphicFramePr>
          <p:cNvPr id="16" name="Tabla 15">
            <a:extLst>
              <a:ext uri="{FF2B5EF4-FFF2-40B4-BE49-F238E27FC236}">
                <a16:creationId xmlns:a16="http://schemas.microsoft.com/office/drawing/2014/main" id="{8912536D-51B8-4672-994B-ED596A4D820D}"/>
              </a:ext>
            </a:extLst>
          </p:cNvPr>
          <p:cNvGraphicFramePr>
            <a:graphicFrameLocks noGrp="1"/>
          </p:cNvGraphicFramePr>
          <p:nvPr>
            <p:extLst>
              <p:ext uri="{D42A27DB-BD31-4B8C-83A1-F6EECF244321}">
                <p14:modId xmlns:p14="http://schemas.microsoft.com/office/powerpoint/2010/main" val="817487189"/>
              </p:ext>
            </p:extLst>
          </p:nvPr>
        </p:nvGraphicFramePr>
        <p:xfrm>
          <a:off x="8203824" y="4540092"/>
          <a:ext cx="1254236" cy="1449992"/>
        </p:xfrm>
        <a:graphic>
          <a:graphicData uri="http://schemas.openxmlformats.org/drawingml/2006/table">
            <a:tbl>
              <a:tblPr/>
              <a:tblGrid>
                <a:gridCol w="1254236">
                  <a:extLst>
                    <a:ext uri="{9D8B030D-6E8A-4147-A177-3AD203B41FA5}">
                      <a16:colId xmlns:a16="http://schemas.microsoft.com/office/drawing/2014/main" val="639439280"/>
                    </a:ext>
                  </a:extLst>
                </a:gridCol>
              </a:tblGrid>
              <a:tr h="574118">
                <a:tc>
                  <a:txBody>
                    <a:bodyPr/>
                    <a:lstStyle/>
                    <a:p>
                      <a:pPr algn="ctr" fontAlgn="ctr"/>
                      <a:r>
                        <a:rPr lang="es-CO" sz="1800" b="1" i="0" u="none" strike="noStrike" dirty="0">
                          <a:solidFill>
                            <a:srgbClr val="FFFFFF"/>
                          </a:solidFill>
                          <a:effectLst/>
                          <a:latin typeface="Calibri" panose="020F0502020204030204" pitchFamily="34" charset="0"/>
                        </a:rPr>
                        <a:t>CDP</a:t>
                      </a:r>
                    </a:p>
                    <a:p>
                      <a:pPr algn="ctr" fontAlgn="ctr"/>
                      <a:r>
                        <a:rPr lang="es-CO" sz="1800" b="1" i="0" u="none" strike="noStrike" dirty="0">
                          <a:solidFill>
                            <a:srgbClr val="FFFFFF"/>
                          </a:solidFill>
                          <a:effectLst/>
                          <a:latin typeface="Calibri" panose="020F0502020204030204" pitchFamily="34" charset="0"/>
                        </a:rPr>
                        <a:t> VF 2022</a:t>
                      </a:r>
                      <a:endParaRPr lang="es-CO" sz="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41499295"/>
                  </a:ext>
                </a:extLst>
              </a:tr>
              <a:tr h="291958">
                <a:tc>
                  <a:txBody>
                    <a:bodyPr/>
                    <a:lstStyle/>
                    <a:p>
                      <a:pPr algn="r" fontAlgn="b"/>
                      <a:r>
                        <a:rPr lang="es-CO" sz="1800" b="0" i="0" u="none" strike="noStrike" dirty="0">
                          <a:solidFill>
                            <a:srgbClr val="000000"/>
                          </a:solidFill>
                          <a:effectLst/>
                          <a:latin typeface="Calibri" panose="020F0502020204030204" pitchFamily="34" charset="0"/>
                        </a:rPr>
                        <a:t>927</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549678164"/>
                  </a:ext>
                </a:extLst>
              </a:tr>
              <a:tr h="291958">
                <a:tc>
                  <a:txBody>
                    <a:bodyPr/>
                    <a:lstStyle/>
                    <a:p>
                      <a:pPr algn="r" fontAlgn="b"/>
                      <a:r>
                        <a:rPr lang="es-CO" sz="1800" b="0" i="0" u="none" strike="noStrike" dirty="0">
                          <a:solidFill>
                            <a:srgbClr val="000000"/>
                          </a:solidFill>
                          <a:effectLst/>
                          <a:latin typeface="Calibri" panose="020F0502020204030204" pitchFamily="34" charset="0"/>
                        </a:rPr>
                        <a:t>927</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156782"/>
                  </a:ext>
                </a:extLst>
              </a:tr>
              <a:tr h="291958">
                <a:tc>
                  <a:txBody>
                    <a:bodyPr/>
                    <a:lstStyle/>
                    <a:p>
                      <a:pPr algn="r" fontAlgn="b"/>
                      <a:r>
                        <a:rPr lang="es-CO" sz="1800" b="0" i="0" u="none" strike="noStrike" dirty="0">
                          <a:solidFill>
                            <a:srgbClr val="000000"/>
                          </a:solidFill>
                          <a:effectLst/>
                          <a:latin typeface="Calibri" panose="020F0502020204030204" pitchFamily="34" charset="0"/>
                        </a:rPr>
                        <a:t>824</a:t>
                      </a:r>
                    </a:p>
                  </a:txBody>
                  <a:tcPr marL="9525" marR="720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508115796"/>
                  </a:ext>
                </a:extLst>
              </a:tr>
            </a:tbl>
          </a:graphicData>
        </a:graphic>
      </p:graphicFrame>
      <p:grpSp>
        <p:nvGrpSpPr>
          <p:cNvPr id="143" name="Google Shape;136;p18">
            <a:extLst>
              <a:ext uri="{FF2B5EF4-FFF2-40B4-BE49-F238E27FC236}">
                <a16:creationId xmlns:a16="http://schemas.microsoft.com/office/drawing/2014/main" id="{944B5625-4C1D-47ED-8C5D-2153E68B8417}"/>
              </a:ext>
            </a:extLst>
          </p:cNvPr>
          <p:cNvGrpSpPr/>
          <p:nvPr/>
        </p:nvGrpSpPr>
        <p:grpSpPr>
          <a:xfrm>
            <a:off x="7976228" y="2674385"/>
            <a:ext cx="1575815" cy="1595263"/>
            <a:chOff x="5680518" y="5545034"/>
            <a:chExt cx="3574200" cy="3574200"/>
          </a:xfrm>
        </p:grpSpPr>
        <p:sp>
          <p:nvSpPr>
            <p:cNvPr id="144" name="Google Shape;137;p18">
              <a:extLst>
                <a:ext uri="{FF2B5EF4-FFF2-40B4-BE49-F238E27FC236}">
                  <a16:creationId xmlns:a16="http://schemas.microsoft.com/office/drawing/2014/main" id="{CF6948A5-9ECE-4CBF-B620-4C93D9CCB1D8}"/>
                </a:ext>
              </a:extLst>
            </p:cNvPr>
            <p:cNvSpPr/>
            <p:nvPr/>
          </p:nvSpPr>
          <p:spPr>
            <a:xfrm rot="8100000">
              <a:off x="6203947" y="6068464"/>
              <a:ext cx="2527341" cy="2527341"/>
            </a:xfrm>
            <a:prstGeom prst="teardrop">
              <a:avLst>
                <a:gd name="adj" fmla="val 118365"/>
              </a:avLst>
            </a:pr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145" name="Google Shape;138;p18">
              <a:extLst>
                <a:ext uri="{FF2B5EF4-FFF2-40B4-BE49-F238E27FC236}">
                  <a16:creationId xmlns:a16="http://schemas.microsoft.com/office/drawing/2014/main" id="{E49D6558-B76C-4640-93AF-6F61F4FF1166}"/>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146" name="Google Shape;141;p18">
            <a:extLst>
              <a:ext uri="{FF2B5EF4-FFF2-40B4-BE49-F238E27FC236}">
                <a16:creationId xmlns:a16="http://schemas.microsoft.com/office/drawing/2014/main" id="{F382CC25-8B89-48E5-A78A-7C757EBC9852}"/>
              </a:ext>
            </a:extLst>
          </p:cNvPr>
          <p:cNvSpPr txBox="1"/>
          <p:nvPr/>
        </p:nvSpPr>
        <p:spPr>
          <a:xfrm>
            <a:off x="8331946" y="3331595"/>
            <a:ext cx="894493"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400" b="1" dirty="0">
                <a:solidFill>
                  <a:schemeClr val="accent4"/>
                </a:solidFill>
                <a:ea typeface="Fira Sans Extra Condensed Medium"/>
                <a:cs typeface="Fira Sans Extra Condensed Medium"/>
                <a:sym typeface="Fira Sans Extra Condensed Medium"/>
              </a:rPr>
              <a:t>2022</a:t>
            </a:r>
            <a:endParaRPr sz="2400" b="1" dirty="0">
              <a:ea typeface="Fira Sans Extra Condensed Medium"/>
              <a:cs typeface="Fira Sans Extra Condensed Medium"/>
              <a:sym typeface="Fira Sans Extra Condensed Medium"/>
            </a:endParaRPr>
          </a:p>
        </p:txBody>
      </p:sp>
      <p:sp>
        <p:nvSpPr>
          <p:cNvPr id="17" name="Elipse 16">
            <a:extLst>
              <a:ext uri="{FF2B5EF4-FFF2-40B4-BE49-F238E27FC236}">
                <a16:creationId xmlns:a16="http://schemas.microsoft.com/office/drawing/2014/main" id="{029A2B7F-BF77-4A01-AC80-CAAED656A2D2}"/>
              </a:ext>
            </a:extLst>
          </p:cNvPr>
          <p:cNvSpPr/>
          <p:nvPr/>
        </p:nvSpPr>
        <p:spPr>
          <a:xfrm>
            <a:off x="271372" y="1433741"/>
            <a:ext cx="1899177" cy="115519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b="1" dirty="0"/>
              <a:t>Acuerdo 788 de 2020</a:t>
            </a:r>
          </a:p>
        </p:txBody>
      </p:sp>
      <p:graphicFrame>
        <p:nvGraphicFramePr>
          <p:cNvPr id="18" name="Tabla 17">
            <a:extLst>
              <a:ext uri="{FF2B5EF4-FFF2-40B4-BE49-F238E27FC236}">
                <a16:creationId xmlns:a16="http://schemas.microsoft.com/office/drawing/2014/main" id="{D81FCE13-C930-4489-80C5-3C55E37A4BD1}"/>
              </a:ext>
            </a:extLst>
          </p:cNvPr>
          <p:cNvGraphicFramePr>
            <a:graphicFrameLocks noGrp="1"/>
          </p:cNvGraphicFramePr>
          <p:nvPr>
            <p:extLst>
              <p:ext uri="{D42A27DB-BD31-4B8C-83A1-F6EECF244321}">
                <p14:modId xmlns:p14="http://schemas.microsoft.com/office/powerpoint/2010/main" val="625437166"/>
              </p:ext>
            </p:extLst>
          </p:nvPr>
        </p:nvGraphicFramePr>
        <p:xfrm>
          <a:off x="485048" y="4683522"/>
          <a:ext cx="1336357" cy="1306278"/>
        </p:xfrm>
        <a:graphic>
          <a:graphicData uri="http://schemas.openxmlformats.org/drawingml/2006/table">
            <a:tbl>
              <a:tblPr/>
              <a:tblGrid>
                <a:gridCol w="1336357">
                  <a:extLst>
                    <a:ext uri="{9D8B030D-6E8A-4147-A177-3AD203B41FA5}">
                      <a16:colId xmlns:a16="http://schemas.microsoft.com/office/drawing/2014/main" val="211736662"/>
                    </a:ext>
                  </a:extLst>
                </a:gridCol>
              </a:tblGrid>
              <a:tr h="389628">
                <a:tc>
                  <a:txBody>
                    <a:bodyPr/>
                    <a:lstStyle/>
                    <a:p>
                      <a:pPr algn="ctr" fontAlgn="b"/>
                      <a:r>
                        <a:rPr lang="es-CO" sz="1800" b="1" i="0" u="none" strike="noStrike" dirty="0">
                          <a:solidFill>
                            <a:srgbClr val="000000"/>
                          </a:solidFill>
                          <a:effectLst/>
                          <a:latin typeface="Calibri" panose="020F0502020204030204" pitchFamily="34" charset="0"/>
                        </a:rPr>
                        <a:t>CDP 2021</a:t>
                      </a:r>
                    </a:p>
                  </a:txBody>
                  <a:tcPr marL="9525" marR="9525" marT="9525" marB="0" anchor="b">
                    <a:lnL>
                      <a:noFill/>
                    </a:lnL>
                    <a:lnR>
                      <a:noFill/>
                    </a:lnR>
                    <a:lnT>
                      <a:noFill/>
                    </a:lnT>
                    <a:lnB>
                      <a:noFill/>
                    </a:lnB>
                    <a:noFill/>
                  </a:tcPr>
                </a:tc>
                <a:extLst>
                  <a:ext uri="{0D108BD9-81ED-4DB2-BD59-A6C34878D82A}">
                    <a16:rowId xmlns:a16="http://schemas.microsoft.com/office/drawing/2014/main" val="2640586248"/>
                  </a:ext>
                </a:extLst>
              </a:tr>
              <a:tr h="305550">
                <a:tc>
                  <a:txBody>
                    <a:bodyPr/>
                    <a:lstStyle/>
                    <a:p>
                      <a:pPr algn="ctr" fontAlgn="b"/>
                      <a:r>
                        <a:rPr lang="es-CO" sz="1800" b="0" i="0" u="none" strike="noStrike" dirty="0">
                          <a:solidFill>
                            <a:srgbClr val="000000"/>
                          </a:solidFill>
                          <a:effectLst/>
                          <a:latin typeface="Calibri" panose="020F0502020204030204" pitchFamily="34" charset="0"/>
                        </a:rPr>
                        <a:t>Esc. 1: 15%</a:t>
                      </a:r>
                    </a:p>
                  </a:txBody>
                  <a:tcPr marL="9525" marR="9525" marT="9525" marB="0" anchor="b">
                    <a:lnL>
                      <a:noFill/>
                    </a:lnL>
                    <a:lnR>
                      <a:noFill/>
                    </a:lnR>
                    <a:lnT>
                      <a:noFill/>
                    </a:lnT>
                    <a:lnB>
                      <a:noFill/>
                    </a:lnB>
                    <a:noFill/>
                  </a:tcPr>
                </a:tc>
                <a:extLst>
                  <a:ext uri="{0D108BD9-81ED-4DB2-BD59-A6C34878D82A}">
                    <a16:rowId xmlns:a16="http://schemas.microsoft.com/office/drawing/2014/main" val="638365421"/>
                  </a:ext>
                </a:extLst>
              </a:tr>
              <a:tr h="305550">
                <a:tc>
                  <a:txBody>
                    <a:bodyPr/>
                    <a:lstStyle/>
                    <a:p>
                      <a:pPr algn="ctr" fontAlgn="b"/>
                      <a:r>
                        <a:rPr lang="es-CO" sz="1800" b="0" i="0" u="none" strike="noStrike" dirty="0">
                          <a:solidFill>
                            <a:srgbClr val="000000"/>
                          </a:solidFill>
                          <a:effectLst/>
                          <a:latin typeface="Calibri" panose="020F0502020204030204" pitchFamily="34" charset="0"/>
                        </a:rPr>
                        <a:t>Esc. 2: 20%</a:t>
                      </a:r>
                    </a:p>
                  </a:txBody>
                  <a:tcPr marL="9525" marR="9525" marT="9525" marB="0" anchor="b">
                    <a:lnL>
                      <a:noFill/>
                    </a:lnL>
                    <a:lnR>
                      <a:noFill/>
                    </a:lnR>
                    <a:lnT>
                      <a:noFill/>
                    </a:lnT>
                    <a:lnB>
                      <a:noFill/>
                    </a:lnB>
                    <a:noFill/>
                  </a:tcPr>
                </a:tc>
                <a:extLst>
                  <a:ext uri="{0D108BD9-81ED-4DB2-BD59-A6C34878D82A}">
                    <a16:rowId xmlns:a16="http://schemas.microsoft.com/office/drawing/2014/main" val="2809821475"/>
                  </a:ext>
                </a:extLst>
              </a:tr>
              <a:tr h="305550">
                <a:tc>
                  <a:txBody>
                    <a:bodyPr/>
                    <a:lstStyle/>
                    <a:p>
                      <a:pPr algn="ctr" fontAlgn="b"/>
                      <a:r>
                        <a:rPr lang="es-CO" sz="1800" b="0" i="0" u="none" strike="noStrike" dirty="0">
                          <a:solidFill>
                            <a:srgbClr val="000000"/>
                          </a:solidFill>
                          <a:effectLst/>
                          <a:latin typeface="Calibri" panose="020F0502020204030204" pitchFamily="34" charset="0"/>
                        </a:rPr>
                        <a:t>Esc. 3: 15%</a:t>
                      </a:r>
                    </a:p>
                  </a:txBody>
                  <a:tcPr marL="9525" marR="9525" marT="9525" marB="0" anchor="b">
                    <a:lnL>
                      <a:noFill/>
                    </a:lnL>
                    <a:lnR>
                      <a:noFill/>
                    </a:lnR>
                    <a:lnT>
                      <a:noFill/>
                    </a:lnT>
                    <a:lnB>
                      <a:noFill/>
                    </a:lnB>
                    <a:noFill/>
                  </a:tcPr>
                </a:tc>
                <a:extLst>
                  <a:ext uri="{0D108BD9-81ED-4DB2-BD59-A6C34878D82A}">
                    <a16:rowId xmlns:a16="http://schemas.microsoft.com/office/drawing/2014/main" val="3111361534"/>
                  </a:ext>
                </a:extLst>
              </a:tr>
            </a:tbl>
          </a:graphicData>
        </a:graphic>
      </p:graphicFrame>
      <p:sp>
        <p:nvSpPr>
          <p:cNvPr id="147" name="CuadroTexto 146">
            <a:extLst>
              <a:ext uri="{FF2B5EF4-FFF2-40B4-BE49-F238E27FC236}">
                <a16:creationId xmlns:a16="http://schemas.microsoft.com/office/drawing/2014/main" id="{C71E144D-D00D-43E0-B2A0-A7676B0D0FE3}"/>
              </a:ext>
            </a:extLst>
          </p:cNvPr>
          <p:cNvSpPr txBox="1"/>
          <p:nvPr/>
        </p:nvSpPr>
        <p:spPr>
          <a:xfrm>
            <a:off x="1791745" y="6347377"/>
            <a:ext cx="2854733" cy="307777"/>
          </a:xfrm>
          <a:prstGeom prst="rect">
            <a:avLst/>
          </a:prstGeom>
          <a:noFill/>
        </p:spPr>
        <p:txBody>
          <a:bodyPr wrap="square" rtlCol="0">
            <a:spAutoFit/>
          </a:bodyPr>
          <a:lstStyle/>
          <a:p>
            <a:r>
              <a:rPr lang="es-CO" sz="1400" dirty="0"/>
              <a:t>Millones de pesos, constantes 2021</a:t>
            </a:r>
          </a:p>
        </p:txBody>
      </p:sp>
      <p:sp>
        <p:nvSpPr>
          <p:cNvPr id="148" name="CuadroTexto 147">
            <a:extLst>
              <a:ext uri="{FF2B5EF4-FFF2-40B4-BE49-F238E27FC236}">
                <a16:creationId xmlns:a16="http://schemas.microsoft.com/office/drawing/2014/main" id="{9564FDA1-D203-46D5-A765-99A348B20105}"/>
              </a:ext>
            </a:extLst>
          </p:cNvPr>
          <p:cNvSpPr txBox="1"/>
          <p:nvPr/>
        </p:nvSpPr>
        <p:spPr>
          <a:xfrm>
            <a:off x="8091109" y="6347377"/>
            <a:ext cx="2854733" cy="307777"/>
          </a:xfrm>
          <a:prstGeom prst="rect">
            <a:avLst/>
          </a:prstGeom>
          <a:noFill/>
        </p:spPr>
        <p:txBody>
          <a:bodyPr wrap="square" rtlCol="0">
            <a:spAutoFit/>
          </a:bodyPr>
          <a:lstStyle/>
          <a:p>
            <a:r>
              <a:rPr lang="es-CO" sz="1400" dirty="0"/>
              <a:t>Millones de pesos</a:t>
            </a:r>
          </a:p>
        </p:txBody>
      </p:sp>
      <p:sp>
        <p:nvSpPr>
          <p:cNvPr id="19" name="Llaves 18">
            <a:extLst>
              <a:ext uri="{FF2B5EF4-FFF2-40B4-BE49-F238E27FC236}">
                <a16:creationId xmlns:a16="http://schemas.microsoft.com/office/drawing/2014/main" id="{31153C1C-A74C-483C-83B6-1C7AAF5014E3}"/>
              </a:ext>
            </a:extLst>
          </p:cNvPr>
          <p:cNvSpPr/>
          <p:nvPr/>
        </p:nvSpPr>
        <p:spPr>
          <a:xfrm>
            <a:off x="8508471" y="2469353"/>
            <a:ext cx="1899177" cy="343872"/>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CO" sz="2000" b="1" dirty="0">
                <a:solidFill>
                  <a:srgbClr val="FF0000"/>
                </a:solidFill>
              </a:rPr>
              <a:t>Indexación 3 %</a:t>
            </a:r>
          </a:p>
        </p:txBody>
      </p:sp>
      <p:sp>
        <p:nvSpPr>
          <p:cNvPr id="20" name="Flecha: a la derecha 19">
            <a:extLst>
              <a:ext uri="{FF2B5EF4-FFF2-40B4-BE49-F238E27FC236}">
                <a16:creationId xmlns:a16="http://schemas.microsoft.com/office/drawing/2014/main" id="{54DBBA70-364D-4274-9D87-A0226EBF59C9}"/>
              </a:ext>
            </a:extLst>
          </p:cNvPr>
          <p:cNvSpPr/>
          <p:nvPr/>
        </p:nvSpPr>
        <p:spPr>
          <a:xfrm>
            <a:off x="6210607" y="2997914"/>
            <a:ext cx="1783114" cy="111663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b="1" dirty="0"/>
              <a:t>Programación Presupuestal</a:t>
            </a:r>
          </a:p>
        </p:txBody>
      </p:sp>
    </p:spTree>
    <p:extLst>
      <p:ext uri="{BB962C8B-B14F-4D97-AF65-F5344CB8AC3E}">
        <p14:creationId xmlns:p14="http://schemas.microsoft.com/office/powerpoint/2010/main" val="416402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57" name="Rectángulo: esquinas redondeadas 56">
            <a:extLst>
              <a:ext uri="{FF2B5EF4-FFF2-40B4-BE49-F238E27FC236}">
                <a16:creationId xmlns:a16="http://schemas.microsoft.com/office/drawing/2014/main" id="{AC357B76-6288-452F-AE40-CCDC1D3867D1}"/>
              </a:ext>
            </a:extLst>
          </p:cNvPr>
          <p:cNvSpPr/>
          <p:nvPr/>
        </p:nvSpPr>
        <p:spPr>
          <a:xfrm>
            <a:off x="1507959" y="116560"/>
            <a:ext cx="9940218" cy="100806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¿SE PUEDEN ADICIONAR CONTRATOS CON VF Y ADICIONAR UN CONTRATO DE VF?</a:t>
            </a:r>
          </a:p>
        </p:txBody>
      </p:sp>
      <p:sp>
        <p:nvSpPr>
          <p:cNvPr id="58" name="Google Shape;1302;p45">
            <a:extLst>
              <a:ext uri="{FF2B5EF4-FFF2-40B4-BE49-F238E27FC236}">
                <a16:creationId xmlns:a16="http://schemas.microsoft.com/office/drawing/2014/main" id="{248BB890-45E8-425E-BFAC-DBE81A8058D2}"/>
              </a:ext>
            </a:extLst>
          </p:cNvPr>
          <p:cNvSpPr/>
          <p:nvPr/>
        </p:nvSpPr>
        <p:spPr>
          <a:xfrm>
            <a:off x="743824" y="116399"/>
            <a:ext cx="1047921" cy="1008069"/>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06</a:t>
            </a:r>
            <a:endParaRPr sz="4000" b="1" dirty="0">
              <a:solidFill>
                <a:srgbClr val="FFFFFF"/>
              </a:solidFill>
              <a:ea typeface="Fira Sans Extra Condensed Medium"/>
              <a:cs typeface="Fira Sans Extra Condensed Medium"/>
              <a:sym typeface="Fira Sans Extra Condensed Medium"/>
            </a:endParaRPr>
          </a:p>
        </p:txBody>
      </p:sp>
      <p:sp>
        <p:nvSpPr>
          <p:cNvPr id="29" name="CuadroTexto 28">
            <a:extLst>
              <a:ext uri="{FF2B5EF4-FFF2-40B4-BE49-F238E27FC236}">
                <a16:creationId xmlns:a16="http://schemas.microsoft.com/office/drawing/2014/main" id="{A548E07C-9CD6-4E19-BD70-0CB3523EA861}"/>
              </a:ext>
            </a:extLst>
          </p:cNvPr>
          <p:cNvSpPr txBox="1"/>
          <p:nvPr/>
        </p:nvSpPr>
        <p:spPr>
          <a:xfrm>
            <a:off x="2364552" y="4137413"/>
            <a:ext cx="9617241" cy="1384995"/>
          </a:xfrm>
          <a:prstGeom prst="rect">
            <a:avLst/>
          </a:prstGeom>
          <a:noFill/>
        </p:spPr>
        <p:txBody>
          <a:bodyPr wrap="square" rtlCol="0">
            <a:spAutoFit/>
          </a:bodyPr>
          <a:lstStyle>
            <a:defPPr>
              <a:defRPr lang="es-CO"/>
            </a:defPPr>
            <a:lvl1pPr>
              <a:defRPr sz="2800"/>
            </a:lvl1pPr>
          </a:lstStyle>
          <a:p>
            <a:endParaRPr lang="es-CO" dirty="0"/>
          </a:p>
          <a:p>
            <a:r>
              <a:rPr lang="es-CO" dirty="0"/>
              <a:t>Pero con recursos corrientes de la vigencia</a:t>
            </a:r>
          </a:p>
          <a:p>
            <a:endParaRPr lang="es-CO" dirty="0"/>
          </a:p>
        </p:txBody>
      </p:sp>
      <p:grpSp>
        <p:nvGrpSpPr>
          <p:cNvPr id="30" name="Google Shape;1007;p25">
            <a:extLst>
              <a:ext uri="{FF2B5EF4-FFF2-40B4-BE49-F238E27FC236}">
                <a16:creationId xmlns:a16="http://schemas.microsoft.com/office/drawing/2014/main" id="{C45F5C2A-5CDC-4D18-84DB-888079398603}"/>
              </a:ext>
            </a:extLst>
          </p:cNvPr>
          <p:cNvGrpSpPr/>
          <p:nvPr/>
        </p:nvGrpSpPr>
        <p:grpSpPr>
          <a:xfrm>
            <a:off x="594400" y="1760613"/>
            <a:ext cx="1587001" cy="1885490"/>
            <a:chOff x="859425" y="2253926"/>
            <a:chExt cx="1073347" cy="1362287"/>
          </a:xfrm>
        </p:grpSpPr>
        <p:sp>
          <p:nvSpPr>
            <p:cNvPr id="31" name="Google Shape;1008;p25">
              <a:extLst>
                <a:ext uri="{FF2B5EF4-FFF2-40B4-BE49-F238E27FC236}">
                  <a16:creationId xmlns:a16="http://schemas.microsoft.com/office/drawing/2014/main" id="{73FCB074-0B3E-45D0-806E-27280BA9E536}"/>
                </a:ext>
              </a:extLst>
            </p:cNvPr>
            <p:cNvSpPr/>
            <p:nvPr/>
          </p:nvSpPr>
          <p:spPr>
            <a:xfrm>
              <a:off x="1354198" y="3457271"/>
              <a:ext cx="158912" cy="158942"/>
            </a:xfrm>
            <a:custGeom>
              <a:avLst/>
              <a:gdLst/>
              <a:ahLst/>
              <a:cxnLst/>
              <a:rect l="l" t="t" r="r" b="b"/>
              <a:pathLst>
                <a:path w="5239" h="5240" extrusionOk="0">
                  <a:moveTo>
                    <a:pt x="2619" y="489"/>
                  </a:moveTo>
                  <a:cubicBezTo>
                    <a:pt x="3786" y="489"/>
                    <a:pt x="4751" y="1442"/>
                    <a:pt x="4751" y="2620"/>
                  </a:cubicBezTo>
                  <a:cubicBezTo>
                    <a:pt x="4751" y="3787"/>
                    <a:pt x="3786" y="4740"/>
                    <a:pt x="2619" y="4740"/>
                  </a:cubicBezTo>
                  <a:cubicBezTo>
                    <a:pt x="1441" y="4740"/>
                    <a:pt x="488" y="3787"/>
                    <a:pt x="488" y="2620"/>
                  </a:cubicBezTo>
                  <a:cubicBezTo>
                    <a:pt x="488" y="1442"/>
                    <a:pt x="1441" y="489"/>
                    <a:pt x="2619" y="489"/>
                  </a:cubicBezTo>
                  <a:close/>
                  <a:moveTo>
                    <a:pt x="2619" y="1"/>
                  </a:moveTo>
                  <a:cubicBezTo>
                    <a:pt x="1179" y="1"/>
                    <a:pt x="0" y="1180"/>
                    <a:pt x="0" y="2620"/>
                  </a:cubicBezTo>
                  <a:cubicBezTo>
                    <a:pt x="0" y="4061"/>
                    <a:pt x="1179" y="5240"/>
                    <a:pt x="2619" y="5240"/>
                  </a:cubicBezTo>
                  <a:cubicBezTo>
                    <a:pt x="4060" y="5240"/>
                    <a:pt x="5239" y="4061"/>
                    <a:pt x="5239" y="2620"/>
                  </a:cubicBezTo>
                  <a:cubicBezTo>
                    <a:pt x="5239" y="1180"/>
                    <a:pt x="4060" y="1"/>
                    <a:pt x="2619"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2" name="Google Shape;1009;p25">
              <a:extLst>
                <a:ext uri="{FF2B5EF4-FFF2-40B4-BE49-F238E27FC236}">
                  <a16:creationId xmlns:a16="http://schemas.microsoft.com/office/drawing/2014/main" id="{EE3B6DF5-991B-4BC7-BA13-C178616BFB9B}"/>
                </a:ext>
              </a:extLst>
            </p:cNvPr>
            <p:cNvSpPr/>
            <p:nvPr/>
          </p:nvSpPr>
          <p:spPr>
            <a:xfrm>
              <a:off x="1393903" y="3485866"/>
              <a:ext cx="79501" cy="79471"/>
            </a:xfrm>
            <a:custGeom>
              <a:avLst/>
              <a:gdLst/>
              <a:ahLst/>
              <a:cxnLst/>
              <a:rect l="l" t="t" r="r" b="b"/>
              <a:pathLst>
                <a:path w="2621" h="2620" extrusionOk="0">
                  <a:moveTo>
                    <a:pt x="1310" y="1"/>
                  </a:moveTo>
                  <a:cubicBezTo>
                    <a:pt x="584" y="1"/>
                    <a:pt x="1" y="584"/>
                    <a:pt x="1" y="1310"/>
                  </a:cubicBezTo>
                  <a:cubicBezTo>
                    <a:pt x="1" y="2037"/>
                    <a:pt x="584" y="2620"/>
                    <a:pt x="1310" y="2620"/>
                  </a:cubicBezTo>
                  <a:cubicBezTo>
                    <a:pt x="2037" y="2620"/>
                    <a:pt x="2620" y="2037"/>
                    <a:pt x="2620" y="1310"/>
                  </a:cubicBezTo>
                  <a:cubicBezTo>
                    <a:pt x="2620" y="584"/>
                    <a:pt x="2037" y="1"/>
                    <a:pt x="1310"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 name="Google Shape;1014;p25">
              <a:extLst>
                <a:ext uri="{FF2B5EF4-FFF2-40B4-BE49-F238E27FC236}">
                  <a16:creationId xmlns:a16="http://schemas.microsoft.com/office/drawing/2014/main" id="{D54250D5-D7C3-4B69-A441-335961F0A10F}"/>
                </a:ext>
              </a:extLst>
            </p:cNvPr>
            <p:cNvSpPr/>
            <p:nvPr/>
          </p:nvSpPr>
          <p:spPr>
            <a:xfrm>
              <a:off x="861579" y="2741470"/>
              <a:ext cx="299048" cy="501336"/>
            </a:xfrm>
            <a:custGeom>
              <a:avLst/>
              <a:gdLst/>
              <a:ahLst/>
              <a:cxnLst/>
              <a:rect l="l" t="t" r="r" b="b"/>
              <a:pathLst>
                <a:path w="9859" h="16528" extrusionOk="0">
                  <a:moveTo>
                    <a:pt x="346" y="1"/>
                  </a:moveTo>
                  <a:cubicBezTo>
                    <a:pt x="155" y="1"/>
                    <a:pt x="0" y="156"/>
                    <a:pt x="0" y="346"/>
                  </a:cubicBezTo>
                  <a:cubicBezTo>
                    <a:pt x="84" y="7014"/>
                    <a:pt x="3560" y="13050"/>
                    <a:pt x="9299" y="16479"/>
                  </a:cubicBezTo>
                  <a:cubicBezTo>
                    <a:pt x="9353" y="16512"/>
                    <a:pt x="9414" y="16528"/>
                    <a:pt x="9475" y="16528"/>
                  </a:cubicBezTo>
                  <a:cubicBezTo>
                    <a:pt x="9589" y="16528"/>
                    <a:pt x="9702" y="16473"/>
                    <a:pt x="9764" y="16372"/>
                  </a:cubicBezTo>
                  <a:cubicBezTo>
                    <a:pt x="9859" y="16205"/>
                    <a:pt x="9799" y="16003"/>
                    <a:pt x="9645" y="15907"/>
                  </a:cubicBezTo>
                  <a:cubicBezTo>
                    <a:pt x="4108" y="12598"/>
                    <a:pt x="762" y="6775"/>
                    <a:pt x="679" y="334"/>
                  </a:cubicBezTo>
                  <a:cubicBezTo>
                    <a:pt x="679" y="144"/>
                    <a:pt x="524" y="1"/>
                    <a:pt x="346"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8" name="Google Shape;1015;p25">
              <a:extLst>
                <a:ext uri="{FF2B5EF4-FFF2-40B4-BE49-F238E27FC236}">
                  <a16:creationId xmlns:a16="http://schemas.microsoft.com/office/drawing/2014/main" id="{38D12902-1614-408F-AF20-443592D8E6CD}"/>
                </a:ext>
              </a:extLst>
            </p:cNvPr>
            <p:cNvSpPr/>
            <p:nvPr/>
          </p:nvSpPr>
          <p:spPr>
            <a:xfrm>
              <a:off x="859425" y="2253926"/>
              <a:ext cx="289281" cy="508160"/>
            </a:xfrm>
            <a:custGeom>
              <a:avLst/>
              <a:gdLst/>
              <a:ahLst/>
              <a:cxnLst/>
              <a:rect l="l" t="t" r="r" b="b"/>
              <a:pathLst>
                <a:path w="9537" h="16753" extrusionOk="0">
                  <a:moveTo>
                    <a:pt x="9144" y="0"/>
                  </a:moveTo>
                  <a:cubicBezTo>
                    <a:pt x="9085" y="0"/>
                    <a:pt x="9025" y="12"/>
                    <a:pt x="8965" y="48"/>
                  </a:cubicBezTo>
                  <a:cubicBezTo>
                    <a:pt x="3322" y="3620"/>
                    <a:pt x="0" y="9740"/>
                    <a:pt x="71" y="16419"/>
                  </a:cubicBezTo>
                  <a:cubicBezTo>
                    <a:pt x="83" y="16598"/>
                    <a:pt x="238" y="16752"/>
                    <a:pt x="417" y="16752"/>
                  </a:cubicBezTo>
                  <a:cubicBezTo>
                    <a:pt x="607" y="16740"/>
                    <a:pt x="762" y="16598"/>
                    <a:pt x="750" y="16407"/>
                  </a:cubicBezTo>
                  <a:cubicBezTo>
                    <a:pt x="679" y="9966"/>
                    <a:pt x="3881" y="4072"/>
                    <a:pt x="9335" y="619"/>
                  </a:cubicBezTo>
                  <a:cubicBezTo>
                    <a:pt x="9489" y="524"/>
                    <a:pt x="9537" y="310"/>
                    <a:pt x="9442" y="155"/>
                  </a:cubicBezTo>
                  <a:cubicBezTo>
                    <a:pt x="9370" y="48"/>
                    <a:pt x="9263" y="0"/>
                    <a:pt x="9144" y="0"/>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9" name="Google Shape;1016;p25">
              <a:extLst>
                <a:ext uri="{FF2B5EF4-FFF2-40B4-BE49-F238E27FC236}">
                  <a16:creationId xmlns:a16="http://schemas.microsoft.com/office/drawing/2014/main" id="{2D1536B1-0FD5-4744-B2C5-F42ACEB4A0A4}"/>
                </a:ext>
              </a:extLst>
            </p:cNvPr>
            <p:cNvSpPr/>
            <p:nvPr/>
          </p:nvSpPr>
          <p:spPr>
            <a:xfrm>
              <a:off x="947542" y="2255321"/>
              <a:ext cx="985230" cy="978799"/>
            </a:xfrm>
            <a:custGeom>
              <a:avLst/>
              <a:gdLst/>
              <a:ahLst/>
              <a:cxnLst/>
              <a:rect l="l" t="t" r="r" b="b"/>
              <a:pathLst>
                <a:path w="32481" h="32269" extrusionOk="0">
                  <a:moveTo>
                    <a:pt x="16247" y="334"/>
                  </a:moveTo>
                  <a:cubicBezTo>
                    <a:pt x="24861" y="334"/>
                    <a:pt x="31922" y="7295"/>
                    <a:pt x="32028" y="15944"/>
                  </a:cubicBezTo>
                  <a:cubicBezTo>
                    <a:pt x="32135" y="24648"/>
                    <a:pt x="25146" y="31827"/>
                    <a:pt x="16431" y="31934"/>
                  </a:cubicBezTo>
                  <a:cubicBezTo>
                    <a:pt x="16365" y="31935"/>
                    <a:pt x="16299" y="31936"/>
                    <a:pt x="16234" y="31936"/>
                  </a:cubicBezTo>
                  <a:cubicBezTo>
                    <a:pt x="7619" y="31936"/>
                    <a:pt x="547" y="24975"/>
                    <a:pt x="441" y="16325"/>
                  </a:cubicBezTo>
                  <a:cubicBezTo>
                    <a:pt x="334" y="7622"/>
                    <a:pt x="7334" y="442"/>
                    <a:pt x="16050" y="335"/>
                  </a:cubicBezTo>
                  <a:cubicBezTo>
                    <a:pt x="16116" y="335"/>
                    <a:pt x="16181" y="334"/>
                    <a:pt x="16247" y="334"/>
                  </a:cubicBezTo>
                  <a:close/>
                  <a:moveTo>
                    <a:pt x="16235" y="1"/>
                  </a:moveTo>
                  <a:cubicBezTo>
                    <a:pt x="16170" y="1"/>
                    <a:pt x="16104" y="1"/>
                    <a:pt x="16038" y="2"/>
                  </a:cubicBezTo>
                  <a:cubicBezTo>
                    <a:pt x="7144" y="109"/>
                    <a:pt x="0" y="7443"/>
                    <a:pt x="107" y="16337"/>
                  </a:cubicBezTo>
                  <a:cubicBezTo>
                    <a:pt x="214" y="25165"/>
                    <a:pt x="7429" y="32269"/>
                    <a:pt x="16233" y="32269"/>
                  </a:cubicBezTo>
                  <a:cubicBezTo>
                    <a:pt x="16299" y="32269"/>
                    <a:pt x="16365" y="32269"/>
                    <a:pt x="16431" y="32268"/>
                  </a:cubicBezTo>
                  <a:cubicBezTo>
                    <a:pt x="25337" y="32161"/>
                    <a:pt x="32480" y="24838"/>
                    <a:pt x="32373" y="15932"/>
                  </a:cubicBezTo>
                  <a:cubicBezTo>
                    <a:pt x="32267" y="7104"/>
                    <a:pt x="25040" y="1"/>
                    <a:pt x="16235"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0" name="Google Shape;1017;p25">
              <a:extLst>
                <a:ext uri="{FF2B5EF4-FFF2-40B4-BE49-F238E27FC236}">
                  <a16:creationId xmlns:a16="http://schemas.microsoft.com/office/drawing/2014/main" id="{911BBAE4-6F51-4773-AE72-21148FFE428B}"/>
                </a:ext>
              </a:extLst>
            </p:cNvPr>
            <p:cNvSpPr/>
            <p:nvPr/>
          </p:nvSpPr>
          <p:spPr>
            <a:xfrm>
              <a:off x="1027349" y="2739316"/>
              <a:ext cx="427992" cy="418255"/>
            </a:xfrm>
            <a:custGeom>
              <a:avLst/>
              <a:gdLst/>
              <a:ahLst/>
              <a:cxnLst/>
              <a:rect l="l" t="t" r="r" b="b"/>
              <a:pathLst>
                <a:path w="14110" h="13789" extrusionOk="0">
                  <a:moveTo>
                    <a:pt x="334" y="0"/>
                  </a:moveTo>
                  <a:cubicBezTo>
                    <a:pt x="143" y="0"/>
                    <a:pt x="0" y="155"/>
                    <a:pt x="0" y="346"/>
                  </a:cubicBezTo>
                  <a:cubicBezTo>
                    <a:pt x="95" y="7788"/>
                    <a:pt x="6179" y="13789"/>
                    <a:pt x="13601" y="13789"/>
                  </a:cubicBezTo>
                  <a:cubicBezTo>
                    <a:pt x="13659" y="13789"/>
                    <a:pt x="13718" y="13788"/>
                    <a:pt x="13776" y="13788"/>
                  </a:cubicBezTo>
                  <a:cubicBezTo>
                    <a:pt x="13966" y="13788"/>
                    <a:pt x="14109" y="13633"/>
                    <a:pt x="14109" y="13442"/>
                  </a:cubicBezTo>
                  <a:cubicBezTo>
                    <a:pt x="14109" y="13264"/>
                    <a:pt x="13955" y="13109"/>
                    <a:pt x="13764" y="13109"/>
                  </a:cubicBezTo>
                  <a:cubicBezTo>
                    <a:pt x="13706" y="13110"/>
                    <a:pt x="13647" y="13110"/>
                    <a:pt x="13589" y="13110"/>
                  </a:cubicBezTo>
                  <a:cubicBezTo>
                    <a:pt x="6536" y="13110"/>
                    <a:pt x="762" y="7407"/>
                    <a:pt x="679" y="334"/>
                  </a:cubicBezTo>
                  <a:cubicBezTo>
                    <a:pt x="679" y="155"/>
                    <a:pt x="524" y="0"/>
                    <a:pt x="334" y="0"/>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1" name="Google Shape;1018;p25">
              <a:extLst>
                <a:ext uri="{FF2B5EF4-FFF2-40B4-BE49-F238E27FC236}">
                  <a16:creationId xmlns:a16="http://schemas.microsoft.com/office/drawing/2014/main" id="{EBBC12C6-D301-41E3-80C5-6201AAC907BA}"/>
                </a:ext>
              </a:extLst>
            </p:cNvPr>
            <p:cNvSpPr/>
            <p:nvPr/>
          </p:nvSpPr>
          <p:spPr>
            <a:xfrm>
              <a:off x="1482041" y="2318839"/>
              <a:ext cx="400541" cy="467151"/>
            </a:xfrm>
            <a:custGeom>
              <a:avLst/>
              <a:gdLst/>
              <a:ahLst/>
              <a:cxnLst/>
              <a:rect l="l" t="t" r="r" b="b"/>
              <a:pathLst>
                <a:path w="13205" h="15401" extrusionOk="0">
                  <a:moveTo>
                    <a:pt x="354" y="1"/>
                  </a:moveTo>
                  <a:cubicBezTo>
                    <a:pt x="189" y="1"/>
                    <a:pt x="35" y="136"/>
                    <a:pt x="24" y="301"/>
                  </a:cubicBezTo>
                  <a:cubicBezTo>
                    <a:pt x="0" y="492"/>
                    <a:pt x="131" y="658"/>
                    <a:pt x="322" y="682"/>
                  </a:cubicBezTo>
                  <a:cubicBezTo>
                    <a:pt x="7394" y="1504"/>
                    <a:pt x="12490" y="7945"/>
                    <a:pt x="11669" y="15029"/>
                  </a:cubicBezTo>
                  <a:cubicBezTo>
                    <a:pt x="11645" y="15208"/>
                    <a:pt x="11776" y="15374"/>
                    <a:pt x="11966" y="15398"/>
                  </a:cubicBezTo>
                  <a:cubicBezTo>
                    <a:pt x="11980" y="15400"/>
                    <a:pt x="11994" y="15401"/>
                    <a:pt x="12008" y="15401"/>
                  </a:cubicBezTo>
                  <a:cubicBezTo>
                    <a:pt x="12170" y="15401"/>
                    <a:pt x="12313" y="15276"/>
                    <a:pt x="12335" y="15101"/>
                  </a:cubicBezTo>
                  <a:cubicBezTo>
                    <a:pt x="13204" y="7647"/>
                    <a:pt x="7847" y="873"/>
                    <a:pt x="393" y="3"/>
                  </a:cubicBezTo>
                  <a:cubicBezTo>
                    <a:pt x="380" y="2"/>
                    <a:pt x="367" y="1"/>
                    <a:pt x="354"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2" name="Google Shape;1019;p25">
              <a:extLst>
                <a:ext uri="{FF2B5EF4-FFF2-40B4-BE49-F238E27FC236}">
                  <a16:creationId xmlns:a16="http://schemas.microsoft.com/office/drawing/2014/main" id="{811D4E96-20DC-4878-AA81-79AB2ABC8272}"/>
                </a:ext>
              </a:extLst>
            </p:cNvPr>
            <p:cNvSpPr/>
            <p:nvPr/>
          </p:nvSpPr>
          <p:spPr>
            <a:xfrm>
              <a:off x="1106791" y="2411021"/>
              <a:ext cx="666708" cy="666708"/>
            </a:xfrm>
            <a:custGeom>
              <a:avLst/>
              <a:gdLst/>
              <a:ahLst/>
              <a:cxnLst/>
              <a:rect l="l" t="t" r="r" b="b"/>
              <a:pathLst>
                <a:path w="21980" h="21980" extrusionOk="0">
                  <a:moveTo>
                    <a:pt x="10990" y="1"/>
                  </a:moveTo>
                  <a:cubicBezTo>
                    <a:pt x="4918" y="1"/>
                    <a:pt x="1" y="4918"/>
                    <a:pt x="1" y="10990"/>
                  </a:cubicBezTo>
                  <a:cubicBezTo>
                    <a:pt x="1" y="17050"/>
                    <a:pt x="4918" y="21979"/>
                    <a:pt x="10990" y="21979"/>
                  </a:cubicBezTo>
                  <a:cubicBezTo>
                    <a:pt x="17062" y="21979"/>
                    <a:pt x="21980" y="17050"/>
                    <a:pt x="21980" y="10990"/>
                  </a:cubicBezTo>
                  <a:cubicBezTo>
                    <a:pt x="21980" y="4918"/>
                    <a:pt x="17062" y="1"/>
                    <a:pt x="10990"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bg1"/>
                  </a:solidFill>
                  <a:latin typeface="Fira Sans Extra Condensed"/>
                  <a:ea typeface="Fira Sans Extra Condensed"/>
                  <a:cs typeface="Fira Sans Extra Condensed"/>
                  <a:sym typeface="Fira Sans Extra Condensed"/>
                </a:rPr>
                <a:t>SI</a:t>
              </a:r>
              <a:endParaRPr sz="4400" b="1" dirty="0">
                <a:solidFill>
                  <a:schemeClr val="bg1"/>
                </a:solidFill>
                <a:latin typeface="Fira Sans Extra Condensed"/>
                <a:ea typeface="Fira Sans Extra Condensed"/>
                <a:cs typeface="Fira Sans Extra Condensed"/>
                <a:sym typeface="Fira Sans Extra Condensed"/>
              </a:endParaRPr>
            </a:p>
          </p:txBody>
        </p:sp>
      </p:grpSp>
      <p:sp>
        <p:nvSpPr>
          <p:cNvPr id="46" name="CuadroTexto 45">
            <a:extLst>
              <a:ext uri="{FF2B5EF4-FFF2-40B4-BE49-F238E27FC236}">
                <a16:creationId xmlns:a16="http://schemas.microsoft.com/office/drawing/2014/main" id="{8D731165-5D0F-4653-A018-9960128E7626}"/>
              </a:ext>
            </a:extLst>
          </p:cNvPr>
          <p:cNvSpPr txBox="1"/>
          <p:nvPr/>
        </p:nvSpPr>
        <p:spPr>
          <a:xfrm>
            <a:off x="1811081" y="2235467"/>
            <a:ext cx="9673291" cy="954107"/>
          </a:xfrm>
          <a:prstGeom prst="rect">
            <a:avLst/>
          </a:prstGeom>
          <a:noFill/>
        </p:spPr>
        <p:txBody>
          <a:bodyPr wrap="square">
            <a:spAutoFit/>
          </a:bodyPr>
          <a:lstStyle/>
          <a:p>
            <a:pPr lvl="0" algn="ctr"/>
            <a:r>
              <a:rPr lang="es-ES" sz="2800" dirty="0">
                <a:solidFill>
                  <a:schemeClr val="tx1"/>
                </a:solidFill>
              </a:rPr>
              <a:t>Pero debe solicitar una nueva vigenc</a:t>
            </a:r>
            <a:r>
              <a:rPr lang="es-ES" sz="2800" dirty="0"/>
              <a:t>ia futura</a:t>
            </a:r>
            <a:r>
              <a:rPr lang="es-ES" sz="2800" dirty="0">
                <a:solidFill>
                  <a:schemeClr val="tx1"/>
                </a:solidFill>
              </a:rPr>
              <a:t> (artículo 23, Decreto 192 de 2021)</a:t>
            </a:r>
            <a:endParaRPr lang="es-ES" sz="2800" dirty="0">
              <a:solidFill>
                <a:schemeClr val="tx1"/>
              </a:solidFill>
              <a:latin typeface="Fira Sans Extra Condensed"/>
              <a:ea typeface="Fira Sans Extra Condensed"/>
              <a:cs typeface="Fira Sans Extra Condensed"/>
              <a:sym typeface="Fira Sans Extra Condensed"/>
            </a:endParaRPr>
          </a:p>
        </p:txBody>
      </p:sp>
      <p:grpSp>
        <p:nvGrpSpPr>
          <p:cNvPr id="47" name="Google Shape;1007;p25">
            <a:extLst>
              <a:ext uri="{FF2B5EF4-FFF2-40B4-BE49-F238E27FC236}">
                <a16:creationId xmlns:a16="http://schemas.microsoft.com/office/drawing/2014/main" id="{F2CD8B53-3DB5-417A-8979-6CFF000E2FAE}"/>
              </a:ext>
            </a:extLst>
          </p:cNvPr>
          <p:cNvGrpSpPr/>
          <p:nvPr/>
        </p:nvGrpSpPr>
        <p:grpSpPr>
          <a:xfrm>
            <a:off x="583255" y="4186630"/>
            <a:ext cx="1587001" cy="1885490"/>
            <a:chOff x="859425" y="2253926"/>
            <a:chExt cx="1073347" cy="1362287"/>
          </a:xfrm>
        </p:grpSpPr>
        <p:sp>
          <p:nvSpPr>
            <p:cNvPr id="48" name="Google Shape;1008;p25">
              <a:extLst>
                <a:ext uri="{FF2B5EF4-FFF2-40B4-BE49-F238E27FC236}">
                  <a16:creationId xmlns:a16="http://schemas.microsoft.com/office/drawing/2014/main" id="{7A3EA674-397C-4B06-8D07-AF7E324D7C65}"/>
                </a:ext>
              </a:extLst>
            </p:cNvPr>
            <p:cNvSpPr/>
            <p:nvPr/>
          </p:nvSpPr>
          <p:spPr>
            <a:xfrm>
              <a:off x="1354198" y="3457271"/>
              <a:ext cx="158912" cy="158942"/>
            </a:xfrm>
            <a:custGeom>
              <a:avLst/>
              <a:gdLst/>
              <a:ahLst/>
              <a:cxnLst/>
              <a:rect l="l" t="t" r="r" b="b"/>
              <a:pathLst>
                <a:path w="5239" h="5240" extrusionOk="0">
                  <a:moveTo>
                    <a:pt x="2619" y="489"/>
                  </a:moveTo>
                  <a:cubicBezTo>
                    <a:pt x="3786" y="489"/>
                    <a:pt x="4751" y="1442"/>
                    <a:pt x="4751" y="2620"/>
                  </a:cubicBezTo>
                  <a:cubicBezTo>
                    <a:pt x="4751" y="3787"/>
                    <a:pt x="3786" y="4740"/>
                    <a:pt x="2619" y="4740"/>
                  </a:cubicBezTo>
                  <a:cubicBezTo>
                    <a:pt x="1441" y="4740"/>
                    <a:pt x="488" y="3787"/>
                    <a:pt x="488" y="2620"/>
                  </a:cubicBezTo>
                  <a:cubicBezTo>
                    <a:pt x="488" y="1442"/>
                    <a:pt x="1441" y="489"/>
                    <a:pt x="2619" y="489"/>
                  </a:cubicBezTo>
                  <a:close/>
                  <a:moveTo>
                    <a:pt x="2619" y="1"/>
                  </a:moveTo>
                  <a:cubicBezTo>
                    <a:pt x="1179" y="1"/>
                    <a:pt x="0" y="1180"/>
                    <a:pt x="0" y="2620"/>
                  </a:cubicBezTo>
                  <a:cubicBezTo>
                    <a:pt x="0" y="4061"/>
                    <a:pt x="1179" y="5240"/>
                    <a:pt x="2619" y="5240"/>
                  </a:cubicBezTo>
                  <a:cubicBezTo>
                    <a:pt x="4060" y="5240"/>
                    <a:pt x="5239" y="4061"/>
                    <a:pt x="5239" y="2620"/>
                  </a:cubicBezTo>
                  <a:cubicBezTo>
                    <a:pt x="5239" y="1180"/>
                    <a:pt x="4060" y="1"/>
                    <a:pt x="2619"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9" name="Google Shape;1009;p25">
              <a:extLst>
                <a:ext uri="{FF2B5EF4-FFF2-40B4-BE49-F238E27FC236}">
                  <a16:creationId xmlns:a16="http://schemas.microsoft.com/office/drawing/2014/main" id="{CA790D9C-1A61-40FD-BEEA-32175A3FCAF7}"/>
                </a:ext>
              </a:extLst>
            </p:cNvPr>
            <p:cNvSpPr/>
            <p:nvPr/>
          </p:nvSpPr>
          <p:spPr>
            <a:xfrm>
              <a:off x="1393903" y="3485866"/>
              <a:ext cx="79501" cy="79471"/>
            </a:xfrm>
            <a:custGeom>
              <a:avLst/>
              <a:gdLst/>
              <a:ahLst/>
              <a:cxnLst/>
              <a:rect l="l" t="t" r="r" b="b"/>
              <a:pathLst>
                <a:path w="2621" h="2620" extrusionOk="0">
                  <a:moveTo>
                    <a:pt x="1310" y="1"/>
                  </a:moveTo>
                  <a:cubicBezTo>
                    <a:pt x="584" y="1"/>
                    <a:pt x="1" y="584"/>
                    <a:pt x="1" y="1310"/>
                  </a:cubicBezTo>
                  <a:cubicBezTo>
                    <a:pt x="1" y="2037"/>
                    <a:pt x="584" y="2620"/>
                    <a:pt x="1310" y="2620"/>
                  </a:cubicBezTo>
                  <a:cubicBezTo>
                    <a:pt x="2037" y="2620"/>
                    <a:pt x="2620" y="2037"/>
                    <a:pt x="2620" y="1310"/>
                  </a:cubicBezTo>
                  <a:cubicBezTo>
                    <a:pt x="2620" y="584"/>
                    <a:pt x="2037" y="1"/>
                    <a:pt x="1310"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0" name="Google Shape;1014;p25">
              <a:extLst>
                <a:ext uri="{FF2B5EF4-FFF2-40B4-BE49-F238E27FC236}">
                  <a16:creationId xmlns:a16="http://schemas.microsoft.com/office/drawing/2014/main" id="{7C7E73B8-9DF0-4B65-92B2-9CBC5E3D70C0}"/>
                </a:ext>
              </a:extLst>
            </p:cNvPr>
            <p:cNvSpPr/>
            <p:nvPr/>
          </p:nvSpPr>
          <p:spPr>
            <a:xfrm>
              <a:off x="861579" y="2741470"/>
              <a:ext cx="299048" cy="501336"/>
            </a:xfrm>
            <a:custGeom>
              <a:avLst/>
              <a:gdLst/>
              <a:ahLst/>
              <a:cxnLst/>
              <a:rect l="l" t="t" r="r" b="b"/>
              <a:pathLst>
                <a:path w="9859" h="16528" extrusionOk="0">
                  <a:moveTo>
                    <a:pt x="346" y="1"/>
                  </a:moveTo>
                  <a:cubicBezTo>
                    <a:pt x="155" y="1"/>
                    <a:pt x="0" y="156"/>
                    <a:pt x="0" y="346"/>
                  </a:cubicBezTo>
                  <a:cubicBezTo>
                    <a:pt x="84" y="7014"/>
                    <a:pt x="3560" y="13050"/>
                    <a:pt x="9299" y="16479"/>
                  </a:cubicBezTo>
                  <a:cubicBezTo>
                    <a:pt x="9353" y="16512"/>
                    <a:pt x="9414" y="16528"/>
                    <a:pt x="9475" y="16528"/>
                  </a:cubicBezTo>
                  <a:cubicBezTo>
                    <a:pt x="9589" y="16528"/>
                    <a:pt x="9702" y="16473"/>
                    <a:pt x="9764" y="16372"/>
                  </a:cubicBezTo>
                  <a:cubicBezTo>
                    <a:pt x="9859" y="16205"/>
                    <a:pt x="9799" y="16003"/>
                    <a:pt x="9645" y="15907"/>
                  </a:cubicBezTo>
                  <a:cubicBezTo>
                    <a:pt x="4108" y="12598"/>
                    <a:pt x="762" y="6775"/>
                    <a:pt x="679" y="334"/>
                  </a:cubicBezTo>
                  <a:cubicBezTo>
                    <a:pt x="679" y="144"/>
                    <a:pt x="524" y="1"/>
                    <a:pt x="346"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1" name="Google Shape;1015;p25">
              <a:extLst>
                <a:ext uri="{FF2B5EF4-FFF2-40B4-BE49-F238E27FC236}">
                  <a16:creationId xmlns:a16="http://schemas.microsoft.com/office/drawing/2014/main" id="{AAC1E958-7303-42C3-851D-1DBCCE90147C}"/>
                </a:ext>
              </a:extLst>
            </p:cNvPr>
            <p:cNvSpPr/>
            <p:nvPr/>
          </p:nvSpPr>
          <p:spPr>
            <a:xfrm>
              <a:off x="859425" y="2253926"/>
              <a:ext cx="289281" cy="508160"/>
            </a:xfrm>
            <a:custGeom>
              <a:avLst/>
              <a:gdLst/>
              <a:ahLst/>
              <a:cxnLst/>
              <a:rect l="l" t="t" r="r" b="b"/>
              <a:pathLst>
                <a:path w="9537" h="16753" extrusionOk="0">
                  <a:moveTo>
                    <a:pt x="9144" y="0"/>
                  </a:moveTo>
                  <a:cubicBezTo>
                    <a:pt x="9085" y="0"/>
                    <a:pt x="9025" y="12"/>
                    <a:pt x="8965" y="48"/>
                  </a:cubicBezTo>
                  <a:cubicBezTo>
                    <a:pt x="3322" y="3620"/>
                    <a:pt x="0" y="9740"/>
                    <a:pt x="71" y="16419"/>
                  </a:cubicBezTo>
                  <a:cubicBezTo>
                    <a:pt x="83" y="16598"/>
                    <a:pt x="238" y="16752"/>
                    <a:pt x="417" y="16752"/>
                  </a:cubicBezTo>
                  <a:cubicBezTo>
                    <a:pt x="607" y="16740"/>
                    <a:pt x="762" y="16598"/>
                    <a:pt x="750" y="16407"/>
                  </a:cubicBezTo>
                  <a:cubicBezTo>
                    <a:pt x="679" y="9966"/>
                    <a:pt x="3881" y="4072"/>
                    <a:pt x="9335" y="619"/>
                  </a:cubicBezTo>
                  <a:cubicBezTo>
                    <a:pt x="9489" y="524"/>
                    <a:pt x="9537" y="310"/>
                    <a:pt x="9442" y="155"/>
                  </a:cubicBezTo>
                  <a:cubicBezTo>
                    <a:pt x="9370" y="48"/>
                    <a:pt x="9263" y="0"/>
                    <a:pt x="9144" y="0"/>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2" name="Google Shape;1016;p25">
              <a:extLst>
                <a:ext uri="{FF2B5EF4-FFF2-40B4-BE49-F238E27FC236}">
                  <a16:creationId xmlns:a16="http://schemas.microsoft.com/office/drawing/2014/main" id="{29AD4215-F7E4-40F5-BBB7-0FF80679F865}"/>
                </a:ext>
              </a:extLst>
            </p:cNvPr>
            <p:cNvSpPr/>
            <p:nvPr/>
          </p:nvSpPr>
          <p:spPr>
            <a:xfrm>
              <a:off x="947542" y="2255321"/>
              <a:ext cx="985230" cy="978799"/>
            </a:xfrm>
            <a:custGeom>
              <a:avLst/>
              <a:gdLst/>
              <a:ahLst/>
              <a:cxnLst/>
              <a:rect l="l" t="t" r="r" b="b"/>
              <a:pathLst>
                <a:path w="32481" h="32269" extrusionOk="0">
                  <a:moveTo>
                    <a:pt x="16247" y="334"/>
                  </a:moveTo>
                  <a:cubicBezTo>
                    <a:pt x="24861" y="334"/>
                    <a:pt x="31922" y="7295"/>
                    <a:pt x="32028" y="15944"/>
                  </a:cubicBezTo>
                  <a:cubicBezTo>
                    <a:pt x="32135" y="24648"/>
                    <a:pt x="25146" y="31827"/>
                    <a:pt x="16431" y="31934"/>
                  </a:cubicBezTo>
                  <a:cubicBezTo>
                    <a:pt x="16365" y="31935"/>
                    <a:pt x="16299" y="31936"/>
                    <a:pt x="16234" y="31936"/>
                  </a:cubicBezTo>
                  <a:cubicBezTo>
                    <a:pt x="7619" y="31936"/>
                    <a:pt x="547" y="24975"/>
                    <a:pt x="441" y="16325"/>
                  </a:cubicBezTo>
                  <a:cubicBezTo>
                    <a:pt x="334" y="7622"/>
                    <a:pt x="7334" y="442"/>
                    <a:pt x="16050" y="335"/>
                  </a:cubicBezTo>
                  <a:cubicBezTo>
                    <a:pt x="16116" y="335"/>
                    <a:pt x="16181" y="334"/>
                    <a:pt x="16247" y="334"/>
                  </a:cubicBezTo>
                  <a:close/>
                  <a:moveTo>
                    <a:pt x="16235" y="1"/>
                  </a:moveTo>
                  <a:cubicBezTo>
                    <a:pt x="16170" y="1"/>
                    <a:pt x="16104" y="1"/>
                    <a:pt x="16038" y="2"/>
                  </a:cubicBezTo>
                  <a:cubicBezTo>
                    <a:pt x="7144" y="109"/>
                    <a:pt x="0" y="7443"/>
                    <a:pt x="107" y="16337"/>
                  </a:cubicBezTo>
                  <a:cubicBezTo>
                    <a:pt x="214" y="25165"/>
                    <a:pt x="7429" y="32269"/>
                    <a:pt x="16233" y="32269"/>
                  </a:cubicBezTo>
                  <a:cubicBezTo>
                    <a:pt x="16299" y="32269"/>
                    <a:pt x="16365" y="32269"/>
                    <a:pt x="16431" y="32268"/>
                  </a:cubicBezTo>
                  <a:cubicBezTo>
                    <a:pt x="25337" y="32161"/>
                    <a:pt x="32480" y="24838"/>
                    <a:pt x="32373" y="15932"/>
                  </a:cubicBezTo>
                  <a:cubicBezTo>
                    <a:pt x="32267" y="7104"/>
                    <a:pt x="25040" y="1"/>
                    <a:pt x="16235"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3" name="Google Shape;1017;p25">
              <a:extLst>
                <a:ext uri="{FF2B5EF4-FFF2-40B4-BE49-F238E27FC236}">
                  <a16:creationId xmlns:a16="http://schemas.microsoft.com/office/drawing/2014/main" id="{3B27B5CC-2ACA-4577-9E3E-D6C8CB0C8BE7}"/>
                </a:ext>
              </a:extLst>
            </p:cNvPr>
            <p:cNvSpPr/>
            <p:nvPr/>
          </p:nvSpPr>
          <p:spPr>
            <a:xfrm>
              <a:off x="1027349" y="2739316"/>
              <a:ext cx="427992" cy="418255"/>
            </a:xfrm>
            <a:custGeom>
              <a:avLst/>
              <a:gdLst/>
              <a:ahLst/>
              <a:cxnLst/>
              <a:rect l="l" t="t" r="r" b="b"/>
              <a:pathLst>
                <a:path w="14110" h="13789" extrusionOk="0">
                  <a:moveTo>
                    <a:pt x="334" y="0"/>
                  </a:moveTo>
                  <a:cubicBezTo>
                    <a:pt x="143" y="0"/>
                    <a:pt x="0" y="155"/>
                    <a:pt x="0" y="346"/>
                  </a:cubicBezTo>
                  <a:cubicBezTo>
                    <a:pt x="95" y="7788"/>
                    <a:pt x="6179" y="13789"/>
                    <a:pt x="13601" y="13789"/>
                  </a:cubicBezTo>
                  <a:cubicBezTo>
                    <a:pt x="13659" y="13789"/>
                    <a:pt x="13718" y="13788"/>
                    <a:pt x="13776" y="13788"/>
                  </a:cubicBezTo>
                  <a:cubicBezTo>
                    <a:pt x="13966" y="13788"/>
                    <a:pt x="14109" y="13633"/>
                    <a:pt x="14109" y="13442"/>
                  </a:cubicBezTo>
                  <a:cubicBezTo>
                    <a:pt x="14109" y="13264"/>
                    <a:pt x="13955" y="13109"/>
                    <a:pt x="13764" y="13109"/>
                  </a:cubicBezTo>
                  <a:cubicBezTo>
                    <a:pt x="13706" y="13110"/>
                    <a:pt x="13647" y="13110"/>
                    <a:pt x="13589" y="13110"/>
                  </a:cubicBezTo>
                  <a:cubicBezTo>
                    <a:pt x="6536" y="13110"/>
                    <a:pt x="762" y="7407"/>
                    <a:pt x="679" y="334"/>
                  </a:cubicBezTo>
                  <a:cubicBezTo>
                    <a:pt x="679" y="155"/>
                    <a:pt x="524" y="0"/>
                    <a:pt x="334" y="0"/>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4" name="Google Shape;1018;p25">
              <a:extLst>
                <a:ext uri="{FF2B5EF4-FFF2-40B4-BE49-F238E27FC236}">
                  <a16:creationId xmlns:a16="http://schemas.microsoft.com/office/drawing/2014/main" id="{54D55F95-F12C-4E7D-AE09-B9D83BB00BD0}"/>
                </a:ext>
              </a:extLst>
            </p:cNvPr>
            <p:cNvSpPr/>
            <p:nvPr/>
          </p:nvSpPr>
          <p:spPr>
            <a:xfrm>
              <a:off x="1482041" y="2318839"/>
              <a:ext cx="400541" cy="467151"/>
            </a:xfrm>
            <a:custGeom>
              <a:avLst/>
              <a:gdLst/>
              <a:ahLst/>
              <a:cxnLst/>
              <a:rect l="l" t="t" r="r" b="b"/>
              <a:pathLst>
                <a:path w="13205" h="15401" extrusionOk="0">
                  <a:moveTo>
                    <a:pt x="354" y="1"/>
                  </a:moveTo>
                  <a:cubicBezTo>
                    <a:pt x="189" y="1"/>
                    <a:pt x="35" y="136"/>
                    <a:pt x="24" y="301"/>
                  </a:cubicBezTo>
                  <a:cubicBezTo>
                    <a:pt x="0" y="492"/>
                    <a:pt x="131" y="658"/>
                    <a:pt x="322" y="682"/>
                  </a:cubicBezTo>
                  <a:cubicBezTo>
                    <a:pt x="7394" y="1504"/>
                    <a:pt x="12490" y="7945"/>
                    <a:pt x="11669" y="15029"/>
                  </a:cubicBezTo>
                  <a:cubicBezTo>
                    <a:pt x="11645" y="15208"/>
                    <a:pt x="11776" y="15374"/>
                    <a:pt x="11966" y="15398"/>
                  </a:cubicBezTo>
                  <a:cubicBezTo>
                    <a:pt x="11980" y="15400"/>
                    <a:pt x="11994" y="15401"/>
                    <a:pt x="12008" y="15401"/>
                  </a:cubicBezTo>
                  <a:cubicBezTo>
                    <a:pt x="12170" y="15401"/>
                    <a:pt x="12313" y="15276"/>
                    <a:pt x="12335" y="15101"/>
                  </a:cubicBezTo>
                  <a:cubicBezTo>
                    <a:pt x="13204" y="7647"/>
                    <a:pt x="7847" y="873"/>
                    <a:pt x="393" y="3"/>
                  </a:cubicBezTo>
                  <a:cubicBezTo>
                    <a:pt x="380" y="2"/>
                    <a:pt x="367" y="1"/>
                    <a:pt x="354"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5" name="Google Shape;1019;p25">
              <a:extLst>
                <a:ext uri="{FF2B5EF4-FFF2-40B4-BE49-F238E27FC236}">
                  <a16:creationId xmlns:a16="http://schemas.microsoft.com/office/drawing/2014/main" id="{95901976-97F1-4131-9EB4-3E78D06387D7}"/>
                </a:ext>
              </a:extLst>
            </p:cNvPr>
            <p:cNvSpPr/>
            <p:nvPr/>
          </p:nvSpPr>
          <p:spPr>
            <a:xfrm>
              <a:off x="1106791" y="2411021"/>
              <a:ext cx="666708" cy="666708"/>
            </a:xfrm>
            <a:custGeom>
              <a:avLst/>
              <a:gdLst/>
              <a:ahLst/>
              <a:cxnLst/>
              <a:rect l="l" t="t" r="r" b="b"/>
              <a:pathLst>
                <a:path w="21980" h="21980" extrusionOk="0">
                  <a:moveTo>
                    <a:pt x="10990" y="1"/>
                  </a:moveTo>
                  <a:cubicBezTo>
                    <a:pt x="4918" y="1"/>
                    <a:pt x="1" y="4918"/>
                    <a:pt x="1" y="10990"/>
                  </a:cubicBezTo>
                  <a:cubicBezTo>
                    <a:pt x="1" y="17050"/>
                    <a:pt x="4918" y="21979"/>
                    <a:pt x="10990" y="21979"/>
                  </a:cubicBezTo>
                  <a:cubicBezTo>
                    <a:pt x="17062" y="21979"/>
                    <a:pt x="21980" y="17050"/>
                    <a:pt x="21980" y="10990"/>
                  </a:cubicBezTo>
                  <a:cubicBezTo>
                    <a:pt x="21980" y="4918"/>
                    <a:pt x="17062" y="1"/>
                    <a:pt x="10990" y="1"/>
                  </a:cubicBez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bg1"/>
                  </a:solidFill>
                  <a:latin typeface="Fira Sans Extra Condensed"/>
                  <a:ea typeface="Fira Sans Extra Condensed"/>
                  <a:cs typeface="Fira Sans Extra Condensed"/>
                  <a:sym typeface="Fira Sans Extra Condensed"/>
                </a:rPr>
                <a:t>SI</a:t>
              </a:r>
              <a:endParaRPr sz="4400" b="1" dirty="0">
                <a:solidFill>
                  <a:schemeClr val="bg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168505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6B67D4DC-4AD4-488B-9EC8-FE5762F728D8}"/>
              </a:ext>
            </a:extLst>
          </p:cNvPr>
          <p:cNvSpPr txBox="1"/>
          <p:nvPr/>
        </p:nvSpPr>
        <p:spPr>
          <a:xfrm>
            <a:off x="3665098" y="437440"/>
            <a:ext cx="4306529" cy="769441"/>
          </a:xfrm>
          <a:prstGeom prst="rect">
            <a:avLst/>
          </a:prstGeom>
          <a:noFill/>
        </p:spPr>
        <p:txBody>
          <a:bodyPr wrap="square" rtlCol="0">
            <a:spAutoFit/>
          </a:bodyPr>
          <a:lstStyle/>
          <a:p>
            <a:pPr algn="ctr"/>
            <a:r>
              <a:rPr lang="es-CO" sz="4400" b="1" dirty="0">
                <a:solidFill>
                  <a:srgbClr val="C00000"/>
                </a:solidFill>
              </a:rPr>
              <a:t>Contenido</a:t>
            </a:r>
          </a:p>
        </p:txBody>
      </p:sp>
      <p:sp>
        <p:nvSpPr>
          <p:cNvPr id="15" name="CuadroTexto 14">
            <a:extLst>
              <a:ext uri="{FF2B5EF4-FFF2-40B4-BE49-F238E27FC236}">
                <a16:creationId xmlns:a16="http://schemas.microsoft.com/office/drawing/2014/main" id="{78DA1354-412B-409C-A28C-8FAE625F9F2F}"/>
              </a:ext>
            </a:extLst>
          </p:cNvPr>
          <p:cNvSpPr txBox="1"/>
          <p:nvPr/>
        </p:nvSpPr>
        <p:spPr>
          <a:xfrm>
            <a:off x="993058" y="1902580"/>
            <a:ext cx="10703642" cy="2862322"/>
          </a:xfrm>
          <a:prstGeom prst="rect">
            <a:avLst/>
          </a:prstGeom>
          <a:noFill/>
        </p:spPr>
        <p:txBody>
          <a:bodyPr wrap="square" rtlCol="0">
            <a:spAutoFit/>
          </a:bodyPr>
          <a:lstStyle/>
          <a:p>
            <a:pPr marL="342900" indent="-342900">
              <a:buFont typeface="+mj-lt"/>
              <a:buAutoNum type="arabicPeriod"/>
            </a:pPr>
            <a:r>
              <a:rPr lang="es-CO" sz="3600" dirty="0"/>
              <a:t>    Aspectos normativos y conceptuales</a:t>
            </a:r>
          </a:p>
          <a:p>
            <a:r>
              <a:rPr lang="es-CO" sz="3600" dirty="0"/>
              <a:t>2.    Casos o preguntas frecuentes</a:t>
            </a:r>
          </a:p>
          <a:p>
            <a:pPr marL="742950" indent="-742950">
              <a:buAutoNum type="arabicPeriod" startAt="3"/>
            </a:pPr>
            <a:r>
              <a:rPr lang="es-CO" sz="3600" dirty="0"/>
              <a:t>Módulo </a:t>
            </a:r>
            <a:r>
              <a:rPr lang="es-CO" sz="3600" dirty="0" err="1"/>
              <a:t>Bogdata</a:t>
            </a:r>
            <a:endParaRPr lang="es-CO" sz="3600" dirty="0"/>
          </a:p>
          <a:p>
            <a:endParaRPr lang="es-CO" sz="3600" dirty="0"/>
          </a:p>
          <a:p>
            <a:r>
              <a:rPr lang="es-CO" sz="3600" dirty="0"/>
              <a:t>         </a:t>
            </a:r>
          </a:p>
        </p:txBody>
      </p:sp>
    </p:spTree>
    <p:extLst>
      <p:ext uri="{BB962C8B-B14F-4D97-AF65-F5344CB8AC3E}">
        <p14:creationId xmlns:p14="http://schemas.microsoft.com/office/powerpoint/2010/main" val="426784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368811"/>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¿PUEDO SOLICITAR VIGENCIAS QUE SUPEREN EL PERIODO DE GOBIERNO?</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368651"/>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07</a:t>
            </a:r>
            <a:endParaRPr sz="4000" b="1" dirty="0">
              <a:solidFill>
                <a:srgbClr val="FFFFFF"/>
              </a:solidFill>
              <a:ea typeface="Fira Sans Extra Condensed Medium"/>
              <a:cs typeface="Fira Sans Extra Condensed Medium"/>
              <a:sym typeface="Fira Sans Extra Condensed Medium"/>
            </a:endParaRPr>
          </a:p>
        </p:txBody>
      </p:sp>
      <p:sp>
        <p:nvSpPr>
          <p:cNvPr id="8" name="CuadroTexto 7">
            <a:extLst>
              <a:ext uri="{FF2B5EF4-FFF2-40B4-BE49-F238E27FC236}">
                <a16:creationId xmlns:a16="http://schemas.microsoft.com/office/drawing/2014/main" id="{4C274ED5-7FA1-4647-AC58-3296488C3B56}"/>
              </a:ext>
            </a:extLst>
          </p:cNvPr>
          <p:cNvSpPr txBox="1"/>
          <p:nvPr/>
        </p:nvSpPr>
        <p:spPr>
          <a:xfrm>
            <a:off x="1529545" y="3095471"/>
            <a:ext cx="4826302"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altLang="es-CO" sz="2400" kern="1200" dirty="0">
                <a:cs typeface="Calibri" panose="020F0502020204030204" pitchFamily="34" charset="0"/>
              </a:rPr>
              <a:t>Proyectos de inversión de impacto y envergadura</a:t>
            </a:r>
            <a:endParaRPr lang="es-CO" sz="2400" kern="1200" dirty="0"/>
          </a:p>
        </p:txBody>
      </p:sp>
      <p:sp>
        <p:nvSpPr>
          <p:cNvPr id="10" name="CuadroTexto 9">
            <a:extLst>
              <a:ext uri="{FF2B5EF4-FFF2-40B4-BE49-F238E27FC236}">
                <a16:creationId xmlns:a16="http://schemas.microsoft.com/office/drawing/2014/main" id="{8BF067C4-CCC6-44B9-BFA6-13F003744762}"/>
              </a:ext>
            </a:extLst>
          </p:cNvPr>
          <p:cNvSpPr txBox="1"/>
          <p:nvPr/>
        </p:nvSpPr>
        <p:spPr>
          <a:xfrm>
            <a:off x="1507959" y="2328333"/>
            <a:ext cx="482630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sz="2400" dirty="0">
                <a:cs typeface="Calibri" panose="020F0502020204030204" pitchFamily="34" charset="0"/>
              </a:rPr>
              <a:t>Marco Fiscal de Mediano Plazo</a:t>
            </a:r>
            <a:endParaRPr lang="es-CO" sz="2400" kern="1200" dirty="0"/>
          </a:p>
        </p:txBody>
      </p:sp>
      <p:sp>
        <p:nvSpPr>
          <p:cNvPr id="12" name="CuadroTexto 11">
            <a:extLst>
              <a:ext uri="{FF2B5EF4-FFF2-40B4-BE49-F238E27FC236}">
                <a16:creationId xmlns:a16="http://schemas.microsoft.com/office/drawing/2014/main" id="{D3E1C293-0DF5-4191-9779-D949E16E3392}"/>
              </a:ext>
            </a:extLst>
          </p:cNvPr>
          <p:cNvSpPr txBox="1"/>
          <p:nvPr/>
        </p:nvSpPr>
        <p:spPr>
          <a:xfrm>
            <a:off x="1523725" y="4110253"/>
            <a:ext cx="482630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sz="2400" kern="1200" dirty="0">
                <a:cs typeface="Calibri" panose="020F0502020204030204" pitchFamily="34" charset="0"/>
              </a:rPr>
              <a:t>Aval Fiscal</a:t>
            </a:r>
            <a:endParaRPr lang="es-CO" sz="2400" kern="1200" dirty="0"/>
          </a:p>
        </p:txBody>
      </p:sp>
      <p:sp>
        <p:nvSpPr>
          <p:cNvPr id="13" name="CuadroTexto 12">
            <a:extLst>
              <a:ext uri="{FF2B5EF4-FFF2-40B4-BE49-F238E27FC236}">
                <a16:creationId xmlns:a16="http://schemas.microsoft.com/office/drawing/2014/main" id="{C2869E97-5343-4337-8502-98FB9421248A}"/>
              </a:ext>
            </a:extLst>
          </p:cNvPr>
          <p:cNvSpPr txBox="1"/>
          <p:nvPr/>
        </p:nvSpPr>
        <p:spPr>
          <a:xfrm>
            <a:off x="1507959" y="4801659"/>
            <a:ext cx="482630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sz="2400" dirty="0">
                <a:cs typeface="Calibri" panose="020F0502020204030204" pitchFamily="34" charset="0"/>
              </a:rPr>
              <a:t>Declaratoria de importancia estratégica por el</a:t>
            </a:r>
            <a:r>
              <a:rPr lang="es-CO" sz="2400" kern="1200" dirty="0">
                <a:cs typeface="Calibri" panose="020F0502020204030204" pitchFamily="34" charset="0"/>
              </a:rPr>
              <a:t> Consejo de Gobierno</a:t>
            </a:r>
            <a:endParaRPr lang="es-CO" sz="2400" kern="1200" dirty="0"/>
          </a:p>
        </p:txBody>
      </p:sp>
      <p:sp>
        <p:nvSpPr>
          <p:cNvPr id="14" name="Rectángulo: esquinas redondeadas 13">
            <a:extLst>
              <a:ext uri="{FF2B5EF4-FFF2-40B4-BE49-F238E27FC236}">
                <a16:creationId xmlns:a16="http://schemas.microsoft.com/office/drawing/2014/main" id="{35CACD09-4237-4956-BC9F-7E5A88DC7703}"/>
              </a:ext>
            </a:extLst>
          </p:cNvPr>
          <p:cNvSpPr/>
          <p:nvPr/>
        </p:nvSpPr>
        <p:spPr>
          <a:xfrm>
            <a:off x="743824" y="2386990"/>
            <a:ext cx="462565" cy="34435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ángulo: esquinas redondeadas 14">
            <a:extLst>
              <a:ext uri="{FF2B5EF4-FFF2-40B4-BE49-F238E27FC236}">
                <a16:creationId xmlns:a16="http://schemas.microsoft.com/office/drawing/2014/main" id="{89311BFA-5850-4168-8E55-A0218A41C6DE}"/>
              </a:ext>
            </a:extLst>
          </p:cNvPr>
          <p:cNvSpPr/>
          <p:nvPr/>
        </p:nvSpPr>
        <p:spPr>
          <a:xfrm>
            <a:off x="743824" y="3154128"/>
            <a:ext cx="462565" cy="34435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ángulo: esquinas redondeadas 15">
            <a:extLst>
              <a:ext uri="{FF2B5EF4-FFF2-40B4-BE49-F238E27FC236}">
                <a16:creationId xmlns:a16="http://schemas.microsoft.com/office/drawing/2014/main" id="{5B5F7045-32B9-41F7-994E-B67B8D4EF424}"/>
              </a:ext>
            </a:extLst>
          </p:cNvPr>
          <p:cNvSpPr/>
          <p:nvPr/>
        </p:nvSpPr>
        <p:spPr>
          <a:xfrm>
            <a:off x="743823" y="3984330"/>
            <a:ext cx="462565" cy="34435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ángulo: esquinas redondeadas 16">
            <a:extLst>
              <a:ext uri="{FF2B5EF4-FFF2-40B4-BE49-F238E27FC236}">
                <a16:creationId xmlns:a16="http://schemas.microsoft.com/office/drawing/2014/main" id="{1BE6CEB6-6C1E-4064-8CB5-C99BC1BB267A}"/>
              </a:ext>
            </a:extLst>
          </p:cNvPr>
          <p:cNvSpPr/>
          <p:nvPr/>
        </p:nvSpPr>
        <p:spPr>
          <a:xfrm>
            <a:off x="788286" y="4801659"/>
            <a:ext cx="462565" cy="34435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0" name="Imagen 19">
            <a:extLst>
              <a:ext uri="{FF2B5EF4-FFF2-40B4-BE49-F238E27FC236}">
                <a16:creationId xmlns:a16="http://schemas.microsoft.com/office/drawing/2014/main" id="{B03C50BA-543C-4F49-8CDF-9661E99A9259}"/>
              </a:ext>
            </a:extLst>
          </p:cNvPr>
          <p:cNvPicPr>
            <a:picLocks noChangeAspect="1"/>
          </p:cNvPicPr>
          <p:nvPr/>
        </p:nvPicPr>
        <p:blipFill>
          <a:blip r:embed="rId4"/>
          <a:stretch>
            <a:fillRect/>
          </a:stretch>
        </p:blipFill>
        <p:spPr>
          <a:xfrm>
            <a:off x="7357835" y="1697629"/>
            <a:ext cx="3429000" cy="4257675"/>
          </a:xfrm>
          <a:prstGeom prst="rect">
            <a:avLst/>
          </a:prstGeom>
        </p:spPr>
      </p:pic>
    </p:spTree>
    <p:extLst>
      <p:ext uri="{BB962C8B-B14F-4D97-AF65-F5344CB8AC3E}">
        <p14:creationId xmlns:p14="http://schemas.microsoft.com/office/powerpoint/2010/main" val="284052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368811"/>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¿QUÉ SUCEDE CON LOS RECURSOS DE LAS VIGENCIAS FUTURAS UTILIZADAS PARCIALMENTE?</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368651"/>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08</a:t>
            </a:r>
            <a:endParaRPr sz="4000" b="1" dirty="0">
              <a:solidFill>
                <a:srgbClr val="FFFFFF"/>
              </a:solidFill>
              <a:ea typeface="Fira Sans Extra Condensed Medium"/>
              <a:cs typeface="Fira Sans Extra Condensed Medium"/>
              <a:sym typeface="Fira Sans Extra Condensed Medium"/>
            </a:endParaRPr>
          </a:p>
        </p:txBody>
      </p:sp>
      <p:sp>
        <p:nvSpPr>
          <p:cNvPr id="3" name="CuadroTexto 2">
            <a:extLst>
              <a:ext uri="{FF2B5EF4-FFF2-40B4-BE49-F238E27FC236}">
                <a16:creationId xmlns:a16="http://schemas.microsoft.com/office/drawing/2014/main" id="{4B861770-ACE8-4D1B-A722-25488703CB86}"/>
              </a:ext>
            </a:extLst>
          </p:cNvPr>
          <p:cNvSpPr txBox="1"/>
          <p:nvPr/>
        </p:nvSpPr>
        <p:spPr>
          <a:xfrm>
            <a:off x="743825" y="2067465"/>
            <a:ext cx="10704352"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O" sz="2800" dirty="0">
                <a:solidFill>
                  <a:schemeClr val="tx1"/>
                </a:solidFill>
              </a:rPr>
              <a:t>Los recursos asignados en la cuota global deben garantizar las autorizaciones aprobadas. </a:t>
            </a:r>
          </a:p>
        </p:txBody>
      </p:sp>
      <p:sp>
        <p:nvSpPr>
          <p:cNvPr id="15" name="Rectángulo: esquinas redondeadas 14">
            <a:extLst>
              <a:ext uri="{FF2B5EF4-FFF2-40B4-BE49-F238E27FC236}">
                <a16:creationId xmlns:a16="http://schemas.microsoft.com/office/drawing/2014/main" id="{E78707ED-371D-4460-B8FC-7C33A37B4E63}"/>
              </a:ext>
            </a:extLst>
          </p:cNvPr>
          <p:cNvSpPr/>
          <p:nvPr/>
        </p:nvSpPr>
        <p:spPr>
          <a:xfrm>
            <a:off x="1471175" y="3374777"/>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¿SE PUEDEN REALIZAR VARIOS CONTRATOS QUE AFECTEN UN RUBRO APROBADO?</a:t>
            </a:r>
          </a:p>
        </p:txBody>
      </p:sp>
      <p:sp>
        <p:nvSpPr>
          <p:cNvPr id="16" name="Google Shape;1302;p45">
            <a:extLst>
              <a:ext uri="{FF2B5EF4-FFF2-40B4-BE49-F238E27FC236}">
                <a16:creationId xmlns:a16="http://schemas.microsoft.com/office/drawing/2014/main" id="{9281AF44-AC2D-4DB3-950A-655C35CCA4D6}"/>
              </a:ext>
            </a:extLst>
          </p:cNvPr>
          <p:cNvSpPr/>
          <p:nvPr/>
        </p:nvSpPr>
        <p:spPr>
          <a:xfrm>
            <a:off x="707040" y="3374617"/>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09</a:t>
            </a:r>
            <a:endParaRPr sz="4000" b="1" dirty="0">
              <a:solidFill>
                <a:srgbClr val="FFFFFF"/>
              </a:solidFill>
              <a:ea typeface="Fira Sans Extra Condensed Medium"/>
              <a:cs typeface="Fira Sans Extra Condensed Medium"/>
              <a:sym typeface="Fira Sans Extra Condensed Medium"/>
            </a:endParaRPr>
          </a:p>
        </p:txBody>
      </p:sp>
      <p:sp>
        <p:nvSpPr>
          <p:cNvPr id="17" name="CuadroTexto 16">
            <a:extLst>
              <a:ext uri="{FF2B5EF4-FFF2-40B4-BE49-F238E27FC236}">
                <a16:creationId xmlns:a16="http://schemas.microsoft.com/office/drawing/2014/main" id="{F5797CD1-1958-4A87-94C9-A9AC98427957}"/>
              </a:ext>
            </a:extLst>
          </p:cNvPr>
          <p:cNvSpPr txBox="1"/>
          <p:nvPr/>
        </p:nvSpPr>
        <p:spPr>
          <a:xfrm>
            <a:off x="743825" y="5073429"/>
            <a:ext cx="10704352"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O" sz="2800" dirty="0">
                <a:solidFill>
                  <a:schemeClr val="tx1"/>
                </a:solidFill>
              </a:rPr>
              <a:t>SI, siempre y cuando la solicitud no lo haya limitado de manera expresa. </a:t>
            </a:r>
          </a:p>
        </p:txBody>
      </p:sp>
    </p:spTree>
    <p:extLst>
      <p:ext uri="{BB962C8B-B14F-4D97-AF65-F5344CB8AC3E}">
        <p14:creationId xmlns:p14="http://schemas.microsoft.com/office/powerpoint/2010/main" val="278865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368811"/>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¿CUÁL ES LA DIFERENCIA ENTRE LAS VIGENCIAS FUTURAS ORDINARIAS Y EXCEPCIONALES?</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368651"/>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10</a:t>
            </a:r>
            <a:endParaRPr sz="4000" b="1" dirty="0">
              <a:solidFill>
                <a:srgbClr val="FFFFFF"/>
              </a:solidFill>
              <a:ea typeface="Fira Sans Extra Condensed Medium"/>
              <a:cs typeface="Fira Sans Extra Condensed Medium"/>
              <a:sym typeface="Fira Sans Extra Condensed Medium"/>
            </a:endParaRPr>
          </a:p>
        </p:txBody>
      </p:sp>
      <p:sp>
        <p:nvSpPr>
          <p:cNvPr id="45" name="Título 2">
            <a:extLst>
              <a:ext uri="{FF2B5EF4-FFF2-40B4-BE49-F238E27FC236}">
                <a16:creationId xmlns:a16="http://schemas.microsoft.com/office/drawing/2014/main" id="{F6E52B29-6761-4094-8E2D-06CA30E524B1}"/>
              </a:ext>
            </a:extLst>
          </p:cNvPr>
          <p:cNvSpPr txBox="1">
            <a:spLocks/>
          </p:cNvSpPr>
          <p:nvPr/>
        </p:nvSpPr>
        <p:spPr>
          <a:xfrm>
            <a:off x="1360554" y="2136440"/>
            <a:ext cx="4066462" cy="539999"/>
          </a:xfrm>
          <a:prstGeom prst="rect">
            <a:avLst/>
          </a:prstGeom>
          <a:ln/>
        </p:spPr>
        <p:style>
          <a:lnRef idx="0">
            <a:schemeClr val="accent6"/>
          </a:lnRef>
          <a:fillRef idx="3">
            <a:schemeClr val="accent6"/>
          </a:fillRef>
          <a:effectRef idx="3">
            <a:schemeClr val="accent6"/>
          </a:effectRef>
          <a:fontRef idx="minor">
            <a:schemeClr val="lt1"/>
          </a:fontRef>
        </p:style>
        <p:txBody>
          <a:bodyPr vert="horz" lIns="648000" tIns="45708" rIns="0" bIns="45708" rtlCol="0" anchor="ctr" anchorCtr="0">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r>
              <a:rPr lang="es-ES" sz="2800" dirty="0">
                <a:solidFill>
                  <a:schemeClr val="bg1"/>
                </a:solidFill>
              </a:rPr>
              <a:t>     Ordinarias</a:t>
            </a:r>
          </a:p>
        </p:txBody>
      </p:sp>
      <p:sp>
        <p:nvSpPr>
          <p:cNvPr id="46" name="Título 2">
            <a:extLst>
              <a:ext uri="{FF2B5EF4-FFF2-40B4-BE49-F238E27FC236}">
                <a16:creationId xmlns:a16="http://schemas.microsoft.com/office/drawing/2014/main" id="{690A6327-F2DB-49B3-A5E6-0DBEF2E73877}"/>
              </a:ext>
            </a:extLst>
          </p:cNvPr>
          <p:cNvSpPr txBox="1">
            <a:spLocks/>
          </p:cNvSpPr>
          <p:nvPr/>
        </p:nvSpPr>
        <p:spPr>
          <a:xfrm>
            <a:off x="6619806" y="2112128"/>
            <a:ext cx="4211639" cy="539858"/>
          </a:xfrm>
          <a:prstGeom prst="rect">
            <a:avLst/>
          </a:prstGeom>
        </p:spPr>
        <p:style>
          <a:lnRef idx="0">
            <a:schemeClr val="accent6"/>
          </a:lnRef>
          <a:fillRef idx="3">
            <a:schemeClr val="accent6"/>
          </a:fillRef>
          <a:effectRef idx="3">
            <a:schemeClr val="accent6"/>
          </a:effectRef>
          <a:fontRef idx="minor">
            <a:schemeClr val="lt1"/>
          </a:fontRef>
        </p:style>
        <p:txBody>
          <a:bodyPr vert="horz" lIns="360000" tIns="45720" rIns="0" bIns="45720" rtlCol="0" anchor="b" anchorCtr="0">
            <a:noAutofit/>
          </a:bodyPr>
          <a:lstStyle>
            <a:lvl1pPr algn="l" defTabSz="914400" rtl="0" eaLnBrk="1" latinLnBrk="0" hangingPunct="1">
              <a:lnSpc>
                <a:spcPct val="90000"/>
              </a:lnSpc>
              <a:spcBef>
                <a:spcPct val="0"/>
              </a:spcBef>
              <a:buNone/>
              <a:defRPr sz="3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s-ES" sz="2800" dirty="0">
                <a:solidFill>
                  <a:schemeClr val="bg1"/>
                </a:solidFill>
              </a:rPr>
            </a:br>
            <a:r>
              <a:rPr lang="es-ES" sz="2800" dirty="0">
                <a:solidFill>
                  <a:schemeClr val="bg1"/>
                </a:solidFill>
              </a:rPr>
              <a:t>        Excepcionales</a:t>
            </a:r>
          </a:p>
        </p:txBody>
      </p:sp>
      <p:grpSp>
        <p:nvGrpSpPr>
          <p:cNvPr id="47" name="Grupo 46">
            <a:extLst>
              <a:ext uri="{FF2B5EF4-FFF2-40B4-BE49-F238E27FC236}">
                <a16:creationId xmlns:a16="http://schemas.microsoft.com/office/drawing/2014/main" id="{70ABC89E-819A-44B7-A700-6A654EF62587}"/>
              </a:ext>
            </a:extLst>
          </p:cNvPr>
          <p:cNvGrpSpPr/>
          <p:nvPr/>
        </p:nvGrpSpPr>
        <p:grpSpPr>
          <a:xfrm>
            <a:off x="1336197" y="2876553"/>
            <a:ext cx="4066462" cy="618103"/>
            <a:chOff x="872478" y="1196749"/>
            <a:chExt cx="10393017" cy="803749"/>
          </a:xfrm>
        </p:grpSpPr>
        <p:sp>
          <p:nvSpPr>
            <p:cNvPr id="51" name="Rectángulo: esquinas redondeadas 50">
              <a:extLst>
                <a:ext uri="{FF2B5EF4-FFF2-40B4-BE49-F238E27FC236}">
                  <a16:creationId xmlns:a16="http://schemas.microsoft.com/office/drawing/2014/main" id="{B119E762-7D48-48E3-AF40-0F4C50870E68}"/>
                </a:ext>
              </a:extLst>
            </p:cNvPr>
            <p:cNvSpPr/>
            <p:nvPr/>
          </p:nvSpPr>
          <p:spPr>
            <a:xfrm>
              <a:off x="872478" y="1196749"/>
              <a:ext cx="10393017" cy="803749"/>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52" name="Rectángulo: esquinas redondeadas 4">
              <a:extLst>
                <a:ext uri="{FF2B5EF4-FFF2-40B4-BE49-F238E27FC236}">
                  <a16:creationId xmlns:a16="http://schemas.microsoft.com/office/drawing/2014/main" id="{9B6F33DE-C141-48D8-9358-362CB283FC52}"/>
                </a:ext>
              </a:extLst>
            </p:cNvPr>
            <p:cNvSpPr txBox="1"/>
            <p:nvPr/>
          </p:nvSpPr>
          <p:spPr>
            <a:xfrm>
              <a:off x="911721" y="1235992"/>
              <a:ext cx="10314531" cy="7252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kern="1200" dirty="0"/>
                <a:t>Autorizadas por </a:t>
              </a:r>
              <a:r>
                <a:rPr lang="es-CO" kern="1200" dirty="0" err="1"/>
                <a:t>Confis</a:t>
              </a:r>
              <a:r>
                <a:rPr lang="es-CO" kern="1200" dirty="0"/>
                <a:t>.</a:t>
              </a:r>
            </a:p>
          </p:txBody>
        </p:sp>
      </p:grpSp>
      <p:grpSp>
        <p:nvGrpSpPr>
          <p:cNvPr id="53" name="Grupo 52">
            <a:extLst>
              <a:ext uri="{FF2B5EF4-FFF2-40B4-BE49-F238E27FC236}">
                <a16:creationId xmlns:a16="http://schemas.microsoft.com/office/drawing/2014/main" id="{6FEFFC41-3481-4257-B32B-1DE0C0E674ED}"/>
              </a:ext>
            </a:extLst>
          </p:cNvPr>
          <p:cNvGrpSpPr/>
          <p:nvPr/>
        </p:nvGrpSpPr>
        <p:grpSpPr>
          <a:xfrm>
            <a:off x="1320843" y="3612988"/>
            <a:ext cx="4066462" cy="739777"/>
            <a:chOff x="886765" y="2154719"/>
            <a:chExt cx="10267648" cy="739777"/>
          </a:xfrm>
        </p:grpSpPr>
        <p:sp>
          <p:nvSpPr>
            <p:cNvPr id="54" name="Rectángulo: esquinas redondeadas 53">
              <a:extLst>
                <a:ext uri="{FF2B5EF4-FFF2-40B4-BE49-F238E27FC236}">
                  <a16:creationId xmlns:a16="http://schemas.microsoft.com/office/drawing/2014/main" id="{2FA08DF3-5F5C-4B1A-AE4E-0A1DA5332CB9}"/>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55" name="Rectángulo: esquinas redondeadas 4">
              <a:extLst>
                <a:ext uri="{FF2B5EF4-FFF2-40B4-BE49-F238E27FC236}">
                  <a16:creationId xmlns:a16="http://schemas.microsoft.com/office/drawing/2014/main" id="{AB232C91-4EAA-449B-AABA-09D2F6FA6EB6}"/>
                </a:ext>
              </a:extLst>
            </p:cNvPr>
            <p:cNvSpPr txBox="1"/>
            <p:nvPr/>
          </p:nvSpPr>
          <p:spPr>
            <a:xfrm>
              <a:off x="922884" y="2190838"/>
              <a:ext cx="10195410"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kern="1200" dirty="0"/>
                <a:t>Mínimo </a:t>
              </a:r>
              <a:r>
                <a:rPr lang="es-CO" b="1" kern="1200" dirty="0"/>
                <a:t>15%</a:t>
              </a:r>
              <a:r>
                <a:rPr lang="es-CO" kern="1200" dirty="0"/>
                <a:t> de </a:t>
              </a:r>
              <a:r>
                <a:rPr lang="es-CO" b="1" kern="1200" dirty="0"/>
                <a:t>apropiación</a:t>
              </a:r>
              <a:r>
                <a:rPr lang="es-CO" kern="1200" dirty="0"/>
                <a:t> en el año en que se concede la autorización.</a:t>
              </a:r>
            </a:p>
          </p:txBody>
        </p:sp>
      </p:grpSp>
      <p:sp>
        <p:nvSpPr>
          <p:cNvPr id="56" name="Rectángulo: esquinas redondeadas 55">
            <a:extLst>
              <a:ext uri="{FF2B5EF4-FFF2-40B4-BE49-F238E27FC236}">
                <a16:creationId xmlns:a16="http://schemas.microsoft.com/office/drawing/2014/main" id="{BC327981-6735-4127-846A-A7C932AD5061}"/>
              </a:ext>
            </a:extLst>
          </p:cNvPr>
          <p:cNvSpPr/>
          <p:nvPr/>
        </p:nvSpPr>
        <p:spPr>
          <a:xfrm>
            <a:off x="785763" y="3072681"/>
            <a:ext cx="270528" cy="41149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Rectángulo: esquinas redondeadas 56">
            <a:extLst>
              <a:ext uri="{FF2B5EF4-FFF2-40B4-BE49-F238E27FC236}">
                <a16:creationId xmlns:a16="http://schemas.microsoft.com/office/drawing/2014/main" id="{E393AA62-9415-47E2-8913-CCD097237576}"/>
              </a:ext>
            </a:extLst>
          </p:cNvPr>
          <p:cNvSpPr/>
          <p:nvPr/>
        </p:nvSpPr>
        <p:spPr>
          <a:xfrm>
            <a:off x="689743" y="3674953"/>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Rectángulo: esquinas redondeadas 57">
            <a:extLst>
              <a:ext uri="{FF2B5EF4-FFF2-40B4-BE49-F238E27FC236}">
                <a16:creationId xmlns:a16="http://schemas.microsoft.com/office/drawing/2014/main" id="{2E8FC344-9837-4DE5-AB16-2CF2DB2235BC}"/>
              </a:ext>
            </a:extLst>
          </p:cNvPr>
          <p:cNvSpPr/>
          <p:nvPr/>
        </p:nvSpPr>
        <p:spPr>
          <a:xfrm>
            <a:off x="706295" y="4579142"/>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9" name="Grupo 58">
            <a:extLst>
              <a:ext uri="{FF2B5EF4-FFF2-40B4-BE49-F238E27FC236}">
                <a16:creationId xmlns:a16="http://schemas.microsoft.com/office/drawing/2014/main" id="{69CA4439-27DC-46BC-9112-7C5D71ACE595}"/>
              </a:ext>
            </a:extLst>
          </p:cNvPr>
          <p:cNvGrpSpPr/>
          <p:nvPr/>
        </p:nvGrpSpPr>
        <p:grpSpPr>
          <a:xfrm>
            <a:off x="6619807" y="2876553"/>
            <a:ext cx="4248486" cy="803749"/>
            <a:chOff x="872478" y="1196749"/>
            <a:chExt cx="10393017" cy="803749"/>
          </a:xfrm>
        </p:grpSpPr>
        <p:sp>
          <p:nvSpPr>
            <p:cNvPr id="60" name="Rectángulo: esquinas redondeadas 59">
              <a:extLst>
                <a:ext uri="{FF2B5EF4-FFF2-40B4-BE49-F238E27FC236}">
                  <a16:creationId xmlns:a16="http://schemas.microsoft.com/office/drawing/2014/main" id="{CC2065BD-D0FD-4587-9024-B0E9195AF385}"/>
                </a:ext>
              </a:extLst>
            </p:cNvPr>
            <p:cNvSpPr/>
            <p:nvPr/>
          </p:nvSpPr>
          <p:spPr>
            <a:xfrm>
              <a:off x="872478" y="1196749"/>
              <a:ext cx="10393017" cy="803749"/>
            </a:xfrm>
            <a:prstGeom prst="roundRect">
              <a:avLst>
                <a:gd name="adj" fmla="val 16670"/>
              </a:avLst>
            </a:prstGeom>
          </p:spPr>
          <p:style>
            <a:lnRef idx="2">
              <a:schemeClr val="accent4"/>
            </a:lnRef>
            <a:fillRef idx="1">
              <a:schemeClr val="lt1"/>
            </a:fillRef>
            <a:effectRef idx="0">
              <a:schemeClr val="accent4"/>
            </a:effectRef>
            <a:fontRef idx="minor">
              <a:schemeClr val="dk1"/>
            </a:fontRef>
          </p:style>
          <p:txBody>
            <a:bodyPr/>
            <a:lstStyle/>
            <a:p>
              <a:endParaRPr lang="es-CO"/>
            </a:p>
          </p:txBody>
        </p:sp>
        <p:sp>
          <p:nvSpPr>
            <p:cNvPr id="61" name="Rectángulo: esquinas redondeadas 4">
              <a:extLst>
                <a:ext uri="{FF2B5EF4-FFF2-40B4-BE49-F238E27FC236}">
                  <a16:creationId xmlns:a16="http://schemas.microsoft.com/office/drawing/2014/main" id="{E7CCC985-FEFD-43B9-BB31-A6EC3C3014B0}"/>
                </a:ext>
              </a:extLst>
            </p:cNvPr>
            <p:cNvSpPr txBox="1"/>
            <p:nvPr/>
          </p:nvSpPr>
          <p:spPr>
            <a:xfrm>
              <a:off x="911721" y="1235992"/>
              <a:ext cx="10314531" cy="7252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kern="1200" dirty="0"/>
                <a:t>Autorizadas por Concejo, previa aprobación </a:t>
              </a:r>
              <a:r>
                <a:rPr lang="es-CO" kern="1200" dirty="0" err="1"/>
                <a:t>Confis</a:t>
              </a:r>
              <a:r>
                <a:rPr lang="es-CO" kern="1200" dirty="0"/>
                <a:t>.</a:t>
              </a:r>
            </a:p>
          </p:txBody>
        </p:sp>
      </p:grpSp>
      <p:grpSp>
        <p:nvGrpSpPr>
          <p:cNvPr id="62" name="Grupo 61">
            <a:extLst>
              <a:ext uri="{FF2B5EF4-FFF2-40B4-BE49-F238E27FC236}">
                <a16:creationId xmlns:a16="http://schemas.microsoft.com/office/drawing/2014/main" id="{D2A294F5-4E19-428D-9B25-D6A3D872DE1B}"/>
              </a:ext>
            </a:extLst>
          </p:cNvPr>
          <p:cNvGrpSpPr/>
          <p:nvPr/>
        </p:nvGrpSpPr>
        <p:grpSpPr>
          <a:xfrm>
            <a:off x="6635849" y="3825159"/>
            <a:ext cx="4248486" cy="739777"/>
            <a:chOff x="886765" y="2154719"/>
            <a:chExt cx="10267648" cy="739777"/>
          </a:xfrm>
        </p:grpSpPr>
        <p:sp>
          <p:nvSpPr>
            <p:cNvPr id="63" name="Rectángulo: esquinas redondeadas 62">
              <a:extLst>
                <a:ext uri="{FF2B5EF4-FFF2-40B4-BE49-F238E27FC236}">
                  <a16:creationId xmlns:a16="http://schemas.microsoft.com/office/drawing/2014/main" id="{6C1B9391-81C3-4FBA-9FA3-ABD1B345CEAC}"/>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64" name="Rectángulo: esquinas redondeadas 4">
              <a:extLst>
                <a:ext uri="{FF2B5EF4-FFF2-40B4-BE49-F238E27FC236}">
                  <a16:creationId xmlns:a16="http://schemas.microsoft.com/office/drawing/2014/main" id="{15F6D3F4-3CEA-4454-B4A8-69F1156F42B7}"/>
                </a:ext>
              </a:extLst>
            </p:cNvPr>
            <p:cNvSpPr txBox="1"/>
            <p:nvPr/>
          </p:nvSpPr>
          <p:spPr>
            <a:xfrm>
              <a:off x="922885" y="2190838"/>
              <a:ext cx="10195409"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b="1" kern="1200" dirty="0"/>
                <a:t>No requiere apropiación </a:t>
              </a:r>
              <a:r>
                <a:rPr lang="es-CO" kern="1200" dirty="0"/>
                <a:t>en el año en que se concede la autorización.</a:t>
              </a:r>
              <a:endParaRPr lang="es-CO" b="1" kern="1200" dirty="0"/>
            </a:p>
          </p:txBody>
        </p:sp>
      </p:grpSp>
      <p:grpSp>
        <p:nvGrpSpPr>
          <p:cNvPr id="65" name="Grupo 64">
            <a:extLst>
              <a:ext uri="{FF2B5EF4-FFF2-40B4-BE49-F238E27FC236}">
                <a16:creationId xmlns:a16="http://schemas.microsoft.com/office/drawing/2014/main" id="{71EE8748-781A-4144-A974-18128F9A2480}"/>
              </a:ext>
            </a:extLst>
          </p:cNvPr>
          <p:cNvGrpSpPr/>
          <p:nvPr/>
        </p:nvGrpSpPr>
        <p:grpSpPr>
          <a:xfrm>
            <a:off x="6654943" y="4595025"/>
            <a:ext cx="4244338" cy="1287627"/>
            <a:chOff x="872986" y="2976026"/>
            <a:chExt cx="10279737" cy="642150"/>
          </a:xfrm>
        </p:grpSpPr>
        <p:sp>
          <p:nvSpPr>
            <p:cNvPr id="66" name="Rectángulo: esquinas redondeadas 65">
              <a:extLst>
                <a:ext uri="{FF2B5EF4-FFF2-40B4-BE49-F238E27FC236}">
                  <a16:creationId xmlns:a16="http://schemas.microsoft.com/office/drawing/2014/main" id="{0D120766-E664-4151-96A6-3335D77F8427}"/>
                </a:ext>
              </a:extLst>
            </p:cNvPr>
            <p:cNvSpPr/>
            <p:nvPr/>
          </p:nvSpPr>
          <p:spPr>
            <a:xfrm>
              <a:off x="872986" y="3059999"/>
              <a:ext cx="10279737" cy="500625"/>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67" name="Rectángulo: esquinas redondeadas 4">
              <a:extLst>
                <a:ext uri="{FF2B5EF4-FFF2-40B4-BE49-F238E27FC236}">
                  <a16:creationId xmlns:a16="http://schemas.microsoft.com/office/drawing/2014/main" id="{6D1391CC-2EAD-4633-9D68-3250162B53A3}"/>
                </a:ext>
              </a:extLst>
            </p:cNvPr>
            <p:cNvSpPr txBox="1"/>
            <p:nvPr/>
          </p:nvSpPr>
          <p:spPr>
            <a:xfrm>
              <a:off x="904339" y="2976026"/>
              <a:ext cx="10217032" cy="64215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altLang="es-CO" sz="1600" kern="1200" dirty="0">
                  <a:cs typeface="Calibri" panose="020F0502020204030204" pitchFamily="34" charset="0"/>
                </a:rPr>
                <a:t>Proyectos de infraestructura, energía, comunicaciones, y en gasto público social en los sectores de educación, salud, agua potable y saneamiento básico</a:t>
              </a:r>
              <a:r>
                <a:rPr lang="es-CO" altLang="es-CO" sz="1600" kern="1200" dirty="0"/>
                <a:t>.</a:t>
              </a:r>
              <a:endParaRPr lang="es-CO" sz="1600" kern="1200" dirty="0"/>
            </a:p>
          </p:txBody>
        </p:sp>
      </p:grpSp>
      <p:grpSp>
        <p:nvGrpSpPr>
          <p:cNvPr id="68" name="Grupo 67">
            <a:extLst>
              <a:ext uri="{FF2B5EF4-FFF2-40B4-BE49-F238E27FC236}">
                <a16:creationId xmlns:a16="http://schemas.microsoft.com/office/drawing/2014/main" id="{E7AB8EC1-FB2E-431A-A14D-B2C4A3A54C51}"/>
              </a:ext>
            </a:extLst>
          </p:cNvPr>
          <p:cNvGrpSpPr/>
          <p:nvPr/>
        </p:nvGrpSpPr>
        <p:grpSpPr>
          <a:xfrm>
            <a:off x="1306538" y="4449772"/>
            <a:ext cx="4066462" cy="739777"/>
            <a:chOff x="886765" y="2154719"/>
            <a:chExt cx="10267648" cy="739777"/>
          </a:xfrm>
        </p:grpSpPr>
        <p:sp>
          <p:nvSpPr>
            <p:cNvPr id="69" name="Rectángulo: esquinas redondeadas 68">
              <a:extLst>
                <a:ext uri="{FF2B5EF4-FFF2-40B4-BE49-F238E27FC236}">
                  <a16:creationId xmlns:a16="http://schemas.microsoft.com/office/drawing/2014/main" id="{257B4957-DF6B-4CCE-B682-465757BDE132}"/>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70" name="Rectángulo: esquinas redondeadas 4">
              <a:extLst>
                <a:ext uri="{FF2B5EF4-FFF2-40B4-BE49-F238E27FC236}">
                  <a16:creationId xmlns:a16="http://schemas.microsoft.com/office/drawing/2014/main" id="{6784D4AE-87C0-41DA-B47C-3CC34A8E0686}"/>
                </a:ext>
              </a:extLst>
            </p:cNvPr>
            <p:cNvSpPr txBox="1"/>
            <p:nvPr/>
          </p:nvSpPr>
          <p:spPr>
            <a:xfrm>
              <a:off x="922884" y="2190838"/>
              <a:ext cx="10195410"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CO" altLang="es-CO" sz="1800" dirty="0"/>
                <a:t>Su ejecución se inicia con presupuesto de la vigencia en curso.</a:t>
              </a:r>
              <a:endParaRPr lang="es-CO" sz="1800" dirty="0"/>
            </a:p>
          </p:txBody>
        </p:sp>
      </p:grpSp>
      <p:sp>
        <p:nvSpPr>
          <p:cNvPr id="71" name="Rectángulo: esquinas redondeadas 70">
            <a:extLst>
              <a:ext uri="{FF2B5EF4-FFF2-40B4-BE49-F238E27FC236}">
                <a16:creationId xmlns:a16="http://schemas.microsoft.com/office/drawing/2014/main" id="{CFB28143-BD60-4618-9C0B-721B770299F6}"/>
              </a:ext>
            </a:extLst>
          </p:cNvPr>
          <p:cNvSpPr/>
          <p:nvPr/>
        </p:nvSpPr>
        <p:spPr>
          <a:xfrm>
            <a:off x="5965948" y="3022166"/>
            <a:ext cx="462565" cy="34435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ectángulo: esquinas redondeadas 71">
            <a:extLst>
              <a:ext uri="{FF2B5EF4-FFF2-40B4-BE49-F238E27FC236}">
                <a16:creationId xmlns:a16="http://schemas.microsoft.com/office/drawing/2014/main" id="{CD917F67-644C-422E-A380-CE9C41EF9F8E}"/>
              </a:ext>
            </a:extLst>
          </p:cNvPr>
          <p:cNvSpPr/>
          <p:nvPr/>
        </p:nvSpPr>
        <p:spPr>
          <a:xfrm>
            <a:off x="5965947" y="3911430"/>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ectángulo: esquinas redondeadas 72">
            <a:extLst>
              <a:ext uri="{FF2B5EF4-FFF2-40B4-BE49-F238E27FC236}">
                <a16:creationId xmlns:a16="http://schemas.microsoft.com/office/drawing/2014/main" id="{EFB3E176-B608-496C-9227-F8731421378A}"/>
              </a:ext>
            </a:extLst>
          </p:cNvPr>
          <p:cNvSpPr/>
          <p:nvPr/>
        </p:nvSpPr>
        <p:spPr>
          <a:xfrm>
            <a:off x="5982499" y="4909048"/>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4" name="Imagen 73">
            <a:extLst>
              <a:ext uri="{FF2B5EF4-FFF2-40B4-BE49-F238E27FC236}">
                <a16:creationId xmlns:a16="http://schemas.microsoft.com/office/drawing/2014/main" id="{BEDE77E5-E48A-4FCA-B885-8E0F367E2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554" y="1872167"/>
            <a:ext cx="818182" cy="818182"/>
          </a:xfrm>
          <a:prstGeom prst="rect">
            <a:avLst/>
          </a:prstGeom>
        </p:spPr>
      </p:pic>
      <p:pic>
        <p:nvPicPr>
          <p:cNvPr id="75" name="Imagen 74">
            <a:extLst>
              <a:ext uri="{FF2B5EF4-FFF2-40B4-BE49-F238E27FC236}">
                <a16:creationId xmlns:a16="http://schemas.microsoft.com/office/drawing/2014/main" id="{D48A3A1D-B023-46A8-AE58-93D6220147BB}"/>
              </a:ext>
            </a:extLst>
          </p:cNvPr>
          <p:cNvPicPr>
            <a:picLocks noChangeAspect="1"/>
          </p:cNvPicPr>
          <p:nvPr/>
        </p:nvPicPr>
        <p:blipFill>
          <a:blip r:embed="rId5"/>
          <a:stretch>
            <a:fillRect/>
          </a:stretch>
        </p:blipFill>
        <p:spPr>
          <a:xfrm>
            <a:off x="6667888" y="1937850"/>
            <a:ext cx="686011" cy="686011"/>
          </a:xfrm>
          <a:prstGeom prst="rect">
            <a:avLst/>
          </a:prstGeom>
          <a:effectLst>
            <a:glow rad="127000">
              <a:schemeClr val="accent1">
                <a:alpha val="0"/>
              </a:schemeClr>
            </a:glow>
          </a:effectLst>
        </p:spPr>
      </p:pic>
      <p:grpSp>
        <p:nvGrpSpPr>
          <p:cNvPr id="79" name="Grupo 78">
            <a:extLst>
              <a:ext uri="{FF2B5EF4-FFF2-40B4-BE49-F238E27FC236}">
                <a16:creationId xmlns:a16="http://schemas.microsoft.com/office/drawing/2014/main" id="{AF185557-1733-47DA-9146-B3CC057603C3}"/>
              </a:ext>
            </a:extLst>
          </p:cNvPr>
          <p:cNvGrpSpPr/>
          <p:nvPr/>
        </p:nvGrpSpPr>
        <p:grpSpPr>
          <a:xfrm>
            <a:off x="1302331" y="5308666"/>
            <a:ext cx="4066462" cy="739777"/>
            <a:chOff x="886765" y="2154719"/>
            <a:chExt cx="10267648" cy="739777"/>
          </a:xfrm>
        </p:grpSpPr>
        <p:sp>
          <p:nvSpPr>
            <p:cNvPr id="80" name="Rectángulo: esquinas redondeadas 79">
              <a:extLst>
                <a:ext uri="{FF2B5EF4-FFF2-40B4-BE49-F238E27FC236}">
                  <a16:creationId xmlns:a16="http://schemas.microsoft.com/office/drawing/2014/main" id="{51287E0D-D18C-45FD-8209-BE80AFA2C6AF}"/>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81" name="Rectángulo: esquinas redondeadas 4">
              <a:extLst>
                <a:ext uri="{FF2B5EF4-FFF2-40B4-BE49-F238E27FC236}">
                  <a16:creationId xmlns:a16="http://schemas.microsoft.com/office/drawing/2014/main" id="{80EBC6F3-D0BA-4073-8989-D1F53722D7DC}"/>
                </a:ext>
              </a:extLst>
            </p:cNvPr>
            <p:cNvSpPr txBox="1"/>
            <p:nvPr/>
          </p:nvSpPr>
          <p:spPr>
            <a:xfrm>
              <a:off x="922884" y="2190838"/>
              <a:ext cx="10195410"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CO" altLang="es-CO" dirty="0"/>
                <a:t>* </a:t>
              </a:r>
              <a:r>
                <a:rPr lang="es-CO" altLang="es-CO" sz="1800" dirty="0"/>
                <a:t>Funcionamiento           * Inversión</a:t>
              </a:r>
            </a:p>
            <a:p>
              <a:pPr marL="0" marR="0" lvl="0" indent="0" algn="just" defTabSz="914400" eaLnBrk="1" fontAlgn="auto" latinLnBrk="0" hangingPunct="1">
                <a:lnSpc>
                  <a:spcPct val="100000"/>
                </a:lnSpc>
                <a:spcBef>
                  <a:spcPts val="0"/>
                </a:spcBef>
                <a:spcAft>
                  <a:spcPts val="0"/>
                </a:spcAft>
                <a:buClrTx/>
                <a:buSzTx/>
                <a:buFontTx/>
                <a:buNone/>
                <a:tabLst/>
                <a:defRPr/>
              </a:pPr>
              <a:r>
                <a:rPr lang="es-CO" dirty="0"/>
                <a:t>* Servicio de la deuda    * Operación</a:t>
              </a:r>
              <a:endParaRPr lang="es-CO" sz="1800" dirty="0"/>
            </a:p>
          </p:txBody>
        </p:sp>
      </p:grpSp>
      <p:sp>
        <p:nvSpPr>
          <p:cNvPr id="82" name="Rectángulo: esquinas redondeadas 81">
            <a:extLst>
              <a:ext uri="{FF2B5EF4-FFF2-40B4-BE49-F238E27FC236}">
                <a16:creationId xmlns:a16="http://schemas.microsoft.com/office/drawing/2014/main" id="{600ECD29-EA03-4E47-A55C-0A6D2AA4FC60}"/>
              </a:ext>
            </a:extLst>
          </p:cNvPr>
          <p:cNvSpPr/>
          <p:nvPr/>
        </p:nvSpPr>
        <p:spPr>
          <a:xfrm>
            <a:off x="689362" y="5375007"/>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2808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368811"/>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¿TENGO VF 2022 Y 2023, SE PUEDE UTILIZAR SÓLO 2023?</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368651"/>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11</a:t>
            </a:r>
            <a:endParaRPr sz="4000" b="1" dirty="0">
              <a:solidFill>
                <a:srgbClr val="FFFFFF"/>
              </a:solidFill>
              <a:ea typeface="Fira Sans Extra Condensed Medium"/>
              <a:cs typeface="Fira Sans Extra Condensed Medium"/>
              <a:sym typeface="Fira Sans Extra Condensed Medium"/>
            </a:endParaRPr>
          </a:p>
        </p:txBody>
      </p:sp>
      <p:sp>
        <p:nvSpPr>
          <p:cNvPr id="3" name="CuadroTexto 2">
            <a:extLst>
              <a:ext uri="{FF2B5EF4-FFF2-40B4-BE49-F238E27FC236}">
                <a16:creationId xmlns:a16="http://schemas.microsoft.com/office/drawing/2014/main" id="{4B861770-ACE8-4D1B-A722-25488703CB86}"/>
              </a:ext>
            </a:extLst>
          </p:cNvPr>
          <p:cNvSpPr txBox="1"/>
          <p:nvPr/>
        </p:nvSpPr>
        <p:spPr>
          <a:xfrm>
            <a:off x="743825" y="2067465"/>
            <a:ext cx="10704352"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O" sz="2800" dirty="0">
                <a:solidFill>
                  <a:schemeClr val="tx1"/>
                </a:solidFill>
              </a:rPr>
              <a:t>NO, la VF se pierde.</a:t>
            </a:r>
          </a:p>
        </p:txBody>
      </p:sp>
      <p:sp>
        <p:nvSpPr>
          <p:cNvPr id="15" name="Rectángulo: esquinas redondeadas 14">
            <a:extLst>
              <a:ext uri="{FF2B5EF4-FFF2-40B4-BE49-F238E27FC236}">
                <a16:creationId xmlns:a16="http://schemas.microsoft.com/office/drawing/2014/main" id="{E78707ED-371D-4460-B8FC-7C33A37B4E63}"/>
              </a:ext>
            </a:extLst>
          </p:cNvPr>
          <p:cNvSpPr/>
          <p:nvPr/>
        </p:nvSpPr>
        <p:spPr>
          <a:xfrm>
            <a:off x="1471175" y="3374777"/>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¿SI UTILIZO PARCIALMENTE LA VF 2022, ESE SOBRANTE LO PUEDO UTILIZAR EN 2023?</a:t>
            </a:r>
          </a:p>
        </p:txBody>
      </p:sp>
      <p:sp>
        <p:nvSpPr>
          <p:cNvPr id="16" name="Google Shape;1302;p45">
            <a:extLst>
              <a:ext uri="{FF2B5EF4-FFF2-40B4-BE49-F238E27FC236}">
                <a16:creationId xmlns:a16="http://schemas.microsoft.com/office/drawing/2014/main" id="{9281AF44-AC2D-4DB3-950A-655C35CCA4D6}"/>
              </a:ext>
            </a:extLst>
          </p:cNvPr>
          <p:cNvSpPr/>
          <p:nvPr/>
        </p:nvSpPr>
        <p:spPr>
          <a:xfrm>
            <a:off x="707040" y="3374617"/>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12</a:t>
            </a:r>
            <a:endParaRPr sz="4000" b="1" dirty="0">
              <a:solidFill>
                <a:srgbClr val="FFFFFF"/>
              </a:solidFill>
              <a:ea typeface="Fira Sans Extra Condensed Medium"/>
              <a:cs typeface="Fira Sans Extra Condensed Medium"/>
              <a:sym typeface="Fira Sans Extra Condensed Medium"/>
            </a:endParaRPr>
          </a:p>
        </p:txBody>
      </p:sp>
      <p:sp>
        <p:nvSpPr>
          <p:cNvPr id="17" name="CuadroTexto 16">
            <a:extLst>
              <a:ext uri="{FF2B5EF4-FFF2-40B4-BE49-F238E27FC236}">
                <a16:creationId xmlns:a16="http://schemas.microsoft.com/office/drawing/2014/main" id="{F5797CD1-1958-4A87-94C9-A9AC98427957}"/>
              </a:ext>
            </a:extLst>
          </p:cNvPr>
          <p:cNvSpPr txBox="1"/>
          <p:nvPr/>
        </p:nvSpPr>
        <p:spPr>
          <a:xfrm>
            <a:off x="743825" y="5073429"/>
            <a:ext cx="10704352"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O" sz="2800" dirty="0">
                <a:solidFill>
                  <a:schemeClr val="tx1"/>
                </a:solidFill>
              </a:rPr>
              <a:t>NO, porque para 2023 se programa el valor de la VF aprobada más la indexación. </a:t>
            </a:r>
          </a:p>
        </p:txBody>
      </p:sp>
    </p:spTree>
    <p:extLst>
      <p:ext uri="{BB962C8B-B14F-4D97-AF65-F5344CB8AC3E}">
        <p14:creationId xmlns:p14="http://schemas.microsoft.com/office/powerpoint/2010/main" val="328239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3E6E8B2-2AF7-46EA-826A-BB6797A1E4B7}"/>
              </a:ext>
            </a:extLst>
          </p:cNvPr>
          <p:cNvSpPr/>
          <p:nvPr/>
        </p:nvSpPr>
        <p:spPr>
          <a:xfrm>
            <a:off x="1507959" y="368811"/>
            <a:ext cx="9940218" cy="11551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3600" b="1" dirty="0">
                <a:solidFill>
                  <a:schemeClr val="accent2">
                    <a:lumMod val="75000"/>
                  </a:schemeClr>
                </a:solidFill>
              </a:rPr>
              <a:t>¿QUÉ INFORMES DE EJECUCIÓN DE VF SE DEBEN REMITIR?</a:t>
            </a:r>
          </a:p>
        </p:txBody>
      </p:sp>
      <p:sp>
        <p:nvSpPr>
          <p:cNvPr id="11" name="Google Shape;1302;p45">
            <a:extLst>
              <a:ext uri="{FF2B5EF4-FFF2-40B4-BE49-F238E27FC236}">
                <a16:creationId xmlns:a16="http://schemas.microsoft.com/office/drawing/2014/main" id="{BB5EF8C9-8D59-4436-928A-79E745A3FBEB}"/>
              </a:ext>
            </a:extLst>
          </p:cNvPr>
          <p:cNvSpPr/>
          <p:nvPr/>
        </p:nvSpPr>
        <p:spPr>
          <a:xfrm>
            <a:off x="743824" y="368651"/>
            <a:ext cx="1047921" cy="1155191"/>
          </a:xfrm>
          <a:custGeom>
            <a:avLst/>
            <a:gdLst/>
            <a:ahLst/>
            <a:cxnLst/>
            <a:rect l="l" t="t" r="r" b="b"/>
            <a:pathLst>
              <a:path w="37029" h="28552" extrusionOk="0">
                <a:moveTo>
                  <a:pt x="0" y="1"/>
                </a:moveTo>
                <a:lnTo>
                  <a:pt x="0" y="28552"/>
                </a:lnTo>
                <a:lnTo>
                  <a:pt x="31826" y="28552"/>
                </a:lnTo>
                <a:lnTo>
                  <a:pt x="31826" y="5215"/>
                </a:lnTo>
                <a:lnTo>
                  <a:pt x="37029" y="1"/>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182875" bIns="91425" anchor="ctr" anchorCtr="0">
            <a:noAutofit/>
          </a:bodyPr>
          <a:lstStyle/>
          <a:p>
            <a:pPr marL="0" lvl="0" indent="0" algn="ctr" rtl="0">
              <a:spcBef>
                <a:spcPts val="0"/>
              </a:spcBef>
              <a:spcAft>
                <a:spcPts val="0"/>
              </a:spcAft>
              <a:buNone/>
            </a:pPr>
            <a:r>
              <a:rPr lang="en" sz="4000" b="1" dirty="0">
                <a:solidFill>
                  <a:srgbClr val="FFFFFF"/>
                </a:solidFill>
                <a:ea typeface="Fira Sans Extra Condensed Medium"/>
                <a:cs typeface="Fira Sans Extra Condensed Medium"/>
                <a:sym typeface="Fira Sans Extra Condensed Medium"/>
              </a:rPr>
              <a:t>13</a:t>
            </a:r>
            <a:endParaRPr sz="4000" b="1" dirty="0">
              <a:solidFill>
                <a:srgbClr val="FFFFFF"/>
              </a:solidFill>
              <a:ea typeface="Fira Sans Extra Condensed Medium"/>
              <a:cs typeface="Fira Sans Extra Condensed Medium"/>
              <a:sym typeface="Fira Sans Extra Condensed Medium"/>
            </a:endParaRPr>
          </a:p>
        </p:txBody>
      </p:sp>
      <p:sp>
        <p:nvSpPr>
          <p:cNvPr id="2" name="CuadroTexto 1">
            <a:extLst>
              <a:ext uri="{FF2B5EF4-FFF2-40B4-BE49-F238E27FC236}">
                <a16:creationId xmlns:a16="http://schemas.microsoft.com/office/drawing/2014/main" id="{0629BFF9-2528-47EC-AB08-884B3300A7AF}"/>
              </a:ext>
            </a:extLst>
          </p:cNvPr>
          <p:cNvSpPr txBox="1"/>
          <p:nvPr/>
        </p:nvSpPr>
        <p:spPr>
          <a:xfrm>
            <a:off x="839622" y="2222805"/>
            <a:ext cx="10512755" cy="830997"/>
          </a:xfrm>
          <a:prstGeom prst="rect">
            <a:avLst/>
          </a:prstGeom>
          <a:noFill/>
        </p:spPr>
        <p:txBody>
          <a:bodyPr wrap="square" rtlCol="0">
            <a:spAutoFit/>
          </a:bodyPr>
          <a:lstStyle/>
          <a:p>
            <a:pPr algn="just"/>
            <a:r>
              <a:rPr lang="es-CO" sz="2400" b="1" dirty="0">
                <a:cs typeface="Arial" panose="020B0604020202020204" pitchFamily="34" charset="0"/>
              </a:rPr>
              <a:t>Actividad 10: Circular Externa No. DDP 000004 “</a:t>
            </a:r>
            <a:r>
              <a:rPr lang="es-ES" sz="2400" b="1" dirty="0">
                <a:cs typeface="Arial" panose="020B0604020202020204" pitchFamily="34" charset="0"/>
              </a:rPr>
              <a:t>Guía de ejecución, seguimiento y cierre presupuestal 2021”</a:t>
            </a:r>
            <a:endParaRPr lang="es-CO" sz="2400" b="1" dirty="0">
              <a:cs typeface="Arial" panose="020B0604020202020204" pitchFamily="34" charset="0"/>
            </a:endParaRPr>
          </a:p>
        </p:txBody>
      </p:sp>
      <p:sp>
        <p:nvSpPr>
          <p:cNvPr id="17" name="CuadroTexto 16">
            <a:extLst>
              <a:ext uri="{FF2B5EF4-FFF2-40B4-BE49-F238E27FC236}">
                <a16:creationId xmlns:a16="http://schemas.microsoft.com/office/drawing/2014/main" id="{58B38152-4B22-4D7F-B6F6-455D1C3604EE}"/>
              </a:ext>
            </a:extLst>
          </p:cNvPr>
          <p:cNvSpPr txBox="1"/>
          <p:nvPr/>
        </p:nvSpPr>
        <p:spPr>
          <a:xfrm>
            <a:off x="789561" y="3245093"/>
            <a:ext cx="5688507" cy="1323439"/>
          </a:xfrm>
          <a:prstGeom prst="rect">
            <a:avLst/>
          </a:prstGeom>
          <a:noFill/>
        </p:spPr>
        <p:txBody>
          <a:bodyPr wrap="square">
            <a:spAutoFit/>
          </a:bodyPr>
          <a:lstStyle/>
          <a:p>
            <a:pPr algn="just"/>
            <a:r>
              <a:rPr lang="es-CO" sz="2000" dirty="0">
                <a:cs typeface="Arial" panose="020B0604020202020204" pitchFamily="34" charset="0"/>
              </a:rPr>
              <a:t>Radicar en la Secretaría Distrital de Hacienda - Dirección Distrital de Presupuesto y en el CONFIS Distrital el informe </a:t>
            </a:r>
            <a:r>
              <a:rPr lang="es-CO" sz="2000" b="1" u="sng" dirty="0">
                <a:cs typeface="Arial" panose="020B0604020202020204" pitchFamily="34" charset="0"/>
              </a:rPr>
              <a:t>trimestral</a:t>
            </a:r>
            <a:r>
              <a:rPr lang="es-CO" sz="2000" dirty="0">
                <a:cs typeface="Arial" panose="020B0604020202020204" pitchFamily="34" charset="0"/>
              </a:rPr>
              <a:t> de seguimiento a las vigencias futuras. </a:t>
            </a:r>
          </a:p>
        </p:txBody>
      </p:sp>
      <p:sp>
        <p:nvSpPr>
          <p:cNvPr id="6" name="CuadroTexto 5">
            <a:extLst>
              <a:ext uri="{FF2B5EF4-FFF2-40B4-BE49-F238E27FC236}">
                <a16:creationId xmlns:a16="http://schemas.microsoft.com/office/drawing/2014/main" id="{BD34C192-357B-444C-97DB-A3E2000E4157}"/>
              </a:ext>
            </a:extLst>
          </p:cNvPr>
          <p:cNvSpPr txBox="1"/>
          <p:nvPr/>
        </p:nvSpPr>
        <p:spPr>
          <a:xfrm>
            <a:off x="7726308" y="3445147"/>
            <a:ext cx="3626069" cy="646331"/>
          </a:xfrm>
          <a:prstGeom prst="rect">
            <a:avLst/>
          </a:prstGeom>
          <a:noFill/>
        </p:spPr>
        <p:txBody>
          <a:bodyPr wrap="square" rtlCol="0">
            <a:spAutoFit/>
          </a:bodyPr>
          <a:lstStyle/>
          <a:p>
            <a:pPr algn="just"/>
            <a:r>
              <a:rPr lang="es-CO" dirty="0">
                <a:cs typeface="Arial" panose="020B0604020202020204" pitchFamily="34" charset="0"/>
              </a:rPr>
              <a:t>Los primeros días hábiles después de terminado cada trimestre</a:t>
            </a:r>
          </a:p>
        </p:txBody>
      </p:sp>
      <p:sp>
        <p:nvSpPr>
          <p:cNvPr id="7" name="Flecha: a la derecha 6">
            <a:extLst>
              <a:ext uri="{FF2B5EF4-FFF2-40B4-BE49-F238E27FC236}">
                <a16:creationId xmlns:a16="http://schemas.microsoft.com/office/drawing/2014/main" id="{55CC2887-BCE4-46B0-9B95-ADE3B1978E8E}"/>
              </a:ext>
            </a:extLst>
          </p:cNvPr>
          <p:cNvSpPr/>
          <p:nvPr/>
        </p:nvSpPr>
        <p:spPr>
          <a:xfrm>
            <a:off x="6833569" y="3541604"/>
            <a:ext cx="630621" cy="6463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83D160D9-0DAC-43E3-9678-FF424B68D874}"/>
              </a:ext>
            </a:extLst>
          </p:cNvPr>
          <p:cNvSpPr txBox="1"/>
          <p:nvPr/>
        </p:nvSpPr>
        <p:spPr>
          <a:xfrm>
            <a:off x="839622" y="5674112"/>
            <a:ext cx="10259302" cy="461665"/>
          </a:xfrm>
          <a:prstGeom prst="rect">
            <a:avLst/>
          </a:prstGeom>
          <a:noFill/>
        </p:spPr>
        <p:txBody>
          <a:bodyPr wrap="square" rtlCol="0">
            <a:spAutoFit/>
          </a:bodyPr>
          <a:lstStyle/>
          <a:p>
            <a:r>
              <a:rPr lang="es-CO" sz="2400" b="1" dirty="0"/>
              <a:t>En los casos establecidos por los Acuerdos de autorización de las VF</a:t>
            </a:r>
          </a:p>
        </p:txBody>
      </p:sp>
      <p:sp>
        <p:nvSpPr>
          <p:cNvPr id="21" name="Rectángulo: esquinas redondeadas 20">
            <a:extLst>
              <a:ext uri="{FF2B5EF4-FFF2-40B4-BE49-F238E27FC236}">
                <a16:creationId xmlns:a16="http://schemas.microsoft.com/office/drawing/2014/main" id="{A46479AF-EC95-4AA8-9914-C5FC89B6C76B}"/>
              </a:ext>
            </a:extLst>
          </p:cNvPr>
          <p:cNvSpPr/>
          <p:nvPr/>
        </p:nvSpPr>
        <p:spPr>
          <a:xfrm>
            <a:off x="140204" y="2392241"/>
            <a:ext cx="622230" cy="661561"/>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ángulo: esquinas redondeadas 21">
            <a:extLst>
              <a:ext uri="{FF2B5EF4-FFF2-40B4-BE49-F238E27FC236}">
                <a16:creationId xmlns:a16="http://schemas.microsoft.com/office/drawing/2014/main" id="{6F1FFAA5-4842-4DC8-880A-5904166954C2}"/>
              </a:ext>
            </a:extLst>
          </p:cNvPr>
          <p:cNvSpPr/>
          <p:nvPr/>
        </p:nvSpPr>
        <p:spPr>
          <a:xfrm>
            <a:off x="217392" y="5496265"/>
            <a:ext cx="622230" cy="661561"/>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CuadroTexto 2">
            <a:extLst>
              <a:ext uri="{FF2B5EF4-FFF2-40B4-BE49-F238E27FC236}">
                <a16:creationId xmlns:a16="http://schemas.microsoft.com/office/drawing/2014/main" id="{A7A5D8E6-ED35-4E64-88A2-AE361AC98627}"/>
              </a:ext>
            </a:extLst>
          </p:cNvPr>
          <p:cNvSpPr txBox="1"/>
          <p:nvPr/>
        </p:nvSpPr>
        <p:spPr>
          <a:xfrm>
            <a:off x="1940797" y="4675737"/>
            <a:ext cx="9158127" cy="707886"/>
          </a:xfrm>
          <a:prstGeom prst="rect">
            <a:avLst/>
          </a:prstGeom>
          <a:noFill/>
        </p:spPr>
        <p:txBody>
          <a:bodyPr wrap="square" rtlCol="0">
            <a:spAutoFit/>
          </a:bodyPr>
          <a:lstStyle/>
          <a:p>
            <a:pPr algn="ctr"/>
            <a:r>
              <a:rPr lang="es-CO" sz="2000" i="1" dirty="0">
                <a:solidFill>
                  <a:srgbClr val="C00000"/>
                </a:solidFill>
              </a:rPr>
              <a:t>Vigencias futuras aprobadas en Acuerdos anteriores al 788 de 2020.</a:t>
            </a:r>
          </a:p>
          <a:p>
            <a:pPr algn="ctr"/>
            <a:r>
              <a:rPr lang="es-CO" sz="2000" i="1" dirty="0">
                <a:solidFill>
                  <a:srgbClr val="C00000"/>
                </a:solidFill>
              </a:rPr>
              <a:t>Acuerdo 788 de 2020, se reporta a partir de 2022.</a:t>
            </a:r>
          </a:p>
        </p:txBody>
      </p:sp>
    </p:spTree>
    <p:extLst>
      <p:ext uri="{BB962C8B-B14F-4D97-AF65-F5344CB8AC3E}">
        <p14:creationId xmlns:p14="http://schemas.microsoft.com/office/powerpoint/2010/main" val="1458963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55EBD-0106-49C1-9B7B-125F67F12394}"/>
              </a:ext>
            </a:extLst>
          </p:cNvPr>
          <p:cNvSpPr>
            <a:spLocks noGrp="1"/>
          </p:cNvSpPr>
          <p:nvPr>
            <p:ph type="ctrTitle"/>
          </p:nvPr>
        </p:nvSpPr>
        <p:spPr>
          <a:xfrm>
            <a:off x="891783" y="2220128"/>
            <a:ext cx="8360703" cy="1809429"/>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s-CO" sz="5300" dirty="0">
                <a:ln w="0"/>
                <a:solidFill>
                  <a:schemeClr val="tx1"/>
                </a:solidFill>
                <a:effectLst>
                  <a:outerShdw blurRad="38100" dist="19050" dir="2700000" algn="tl" rotWithShape="0">
                    <a:schemeClr val="dk1">
                      <a:alpha val="40000"/>
                    </a:schemeClr>
                  </a:outerShdw>
                </a:effectLst>
                <a:latin typeface="+mn-lt"/>
              </a:rPr>
              <a:t>MÓDULO BOGDATA</a:t>
            </a:r>
            <a:endParaRPr lang="es-CO" sz="4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5892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riángulo isósceles 3">
            <a:extLst>
              <a:ext uri="{FF2B5EF4-FFF2-40B4-BE49-F238E27FC236}">
                <a16:creationId xmlns:a16="http://schemas.microsoft.com/office/drawing/2014/main" id="{CACCCF32-792F-4DE5-B9A1-777775C7061E}"/>
              </a:ext>
            </a:extLst>
          </p:cNvPr>
          <p:cNvSpPr/>
          <p:nvPr/>
        </p:nvSpPr>
        <p:spPr>
          <a:xfrm rot="10800000" flipH="1">
            <a:off x="14971270" y="-3208823"/>
            <a:ext cx="1764632" cy="5506984"/>
          </a:xfrm>
          <a:custGeom>
            <a:avLst/>
            <a:gdLst>
              <a:gd name="connsiteX0" fmla="*/ 0 w 1786855"/>
              <a:gd name="connsiteY0" fmla="*/ 4748169 h 4748169"/>
              <a:gd name="connsiteX1" fmla="*/ 893428 w 1786855"/>
              <a:gd name="connsiteY1" fmla="*/ 0 h 4748169"/>
              <a:gd name="connsiteX2" fmla="*/ 1786855 w 1786855"/>
              <a:gd name="connsiteY2" fmla="*/ 4748169 h 4748169"/>
              <a:gd name="connsiteX3" fmla="*/ 0 w 1786855"/>
              <a:gd name="connsiteY3" fmla="*/ 4748169 h 4748169"/>
              <a:gd name="connsiteX0" fmla="*/ 0 w 1786855"/>
              <a:gd name="connsiteY0" fmla="*/ 4756558 h 4756558"/>
              <a:gd name="connsiteX1" fmla="*/ 1782661 w 1786855"/>
              <a:gd name="connsiteY1" fmla="*/ 0 h 4756558"/>
              <a:gd name="connsiteX2" fmla="*/ 1786855 w 1786855"/>
              <a:gd name="connsiteY2" fmla="*/ 4756558 h 4756558"/>
              <a:gd name="connsiteX3" fmla="*/ 0 w 1786855"/>
              <a:gd name="connsiteY3" fmla="*/ 4756558 h 4756558"/>
            </a:gdLst>
            <a:ahLst/>
            <a:cxnLst>
              <a:cxn ang="0">
                <a:pos x="connsiteX0" y="connsiteY0"/>
              </a:cxn>
              <a:cxn ang="0">
                <a:pos x="connsiteX1" y="connsiteY1"/>
              </a:cxn>
              <a:cxn ang="0">
                <a:pos x="connsiteX2" y="connsiteY2"/>
              </a:cxn>
              <a:cxn ang="0">
                <a:pos x="connsiteX3" y="connsiteY3"/>
              </a:cxn>
            </a:cxnLst>
            <a:rect l="l" t="t" r="r" b="b"/>
            <a:pathLst>
              <a:path w="1786855" h="4756558">
                <a:moveTo>
                  <a:pt x="0" y="4756558"/>
                </a:moveTo>
                <a:lnTo>
                  <a:pt x="1782661" y="0"/>
                </a:lnTo>
                <a:lnTo>
                  <a:pt x="1786855" y="4756558"/>
                </a:lnTo>
                <a:lnTo>
                  <a:pt x="0" y="4756558"/>
                </a:lnTo>
                <a:close/>
              </a:path>
            </a:pathLst>
          </a:custGeom>
          <a:solidFill>
            <a:srgbClr val="FEB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a:extLst>
              <a:ext uri="{FF2B5EF4-FFF2-40B4-BE49-F238E27FC236}">
                <a16:creationId xmlns:a16="http://schemas.microsoft.com/office/drawing/2014/main" id="{4D796694-1856-4ACB-AF11-C67D428464BF}"/>
              </a:ext>
            </a:extLst>
          </p:cNvPr>
          <p:cNvSpPr txBox="1"/>
          <p:nvPr/>
        </p:nvSpPr>
        <p:spPr>
          <a:xfrm>
            <a:off x="4523148" y="2821953"/>
            <a:ext cx="6242540" cy="1938992"/>
          </a:xfrm>
          <a:prstGeom prst="rect">
            <a:avLst/>
          </a:prstGeom>
          <a:noFill/>
        </p:spPr>
        <p:txBody>
          <a:bodyPr wrap="square" rtlCol="0">
            <a:spAutoFit/>
          </a:bodyPr>
          <a:lstStyle/>
          <a:p>
            <a:pPr algn="just"/>
            <a:r>
              <a:rPr lang="es-CO" sz="2400" dirty="0">
                <a:cs typeface="Calibri" panose="020F0502020204030204" pitchFamily="34" charset="0"/>
              </a:rPr>
              <a:t>Es una herramienta presupuestal por medio de la cual se tiene información básica de identificación institucional y presupuestal, para controlar el presupuesto aprobado de las vigencias futuras.</a:t>
            </a:r>
          </a:p>
        </p:txBody>
      </p:sp>
      <p:sp>
        <p:nvSpPr>
          <p:cNvPr id="30" name="Triángulo isósceles 3">
            <a:extLst>
              <a:ext uri="{FF2B5EF4-FFF2-40B4-BE49-F238E27FC236}">
                <a16:creationId xmlns:a16="http://schemas.microsoft.com/office/drawing/2014/main" id="{D83A22D9-3B1E-404A-A9E2-9B7877B37DF3}"/>
              </a:ext>
            </a:extLst>
          </p:cNvPr>
          <p:cNvSpPr/>
          <p:nvPr/>
        </p:nvSpPr>
        <p:spPr>
          <a:xfrm flipH="1">
            <a:off x="-1" y="5436067"/>
            <a:ext cx="570453" cy="1421934"/>
          </a:xfrm>
          <a:custGeom>
            <a:avLst/>
            <a:gdLst>
              <a:gd name="connsiteX0" fmla="*/ 0 w 1786855"/>
              <a:gd name="connsiteY0" fmla="*/ 4748169 h 4748169"/>
              <a:gd name="connsiteX1" fmla="*/ 893428 w 1786855"/>
              <a:gd name="connsiteY1" fmla="*/ 0 h 4748169"/>
              <a:gd name="connsiteX2" fmla="*/ 1786855 w 1786855"/>
              <a:gd name="connsiteY2" fmla="*/ 4748169 h 4748169"/>
              <a:gd name="connsiteX3" fmla="*/ 0 w 1786855"/>
              <a:gd name="connsiteY3" fmla="*/ 4748169 h 4748169"/>
              <a:gd name="connsiteX0" fmla="*/ 0 w 1786855"/>
              <a:gd name="connsiteY0" fmla="*/ 4756558 h 4756558"/>
              <a:gd name="connsiteX1" fmla="*/ 1782661 w 1786855"/>
              <a:gd name="connsiteY1" fmla="*/ 0 h 4756558"/>
              <a:gd name="connsiteX2" fmla="*/ 1786855 w 1786855"/>
              <a:gd name="connsiteY2" fmla="*/ 4756558 h 4756558"/>
              <a:gd name="connsiteX3" fmla="*/ 0 w 1786855"/>
              <a:gd name="connsiteY3" fmla="*/ 4756558 h 4756558"/>
            </a:gdLst>
            <a:ahLst/>
            <a:cxnLst>
              <a:cxn ang="0">
                <a:pos x="connsiteX0" y="connsiteY0"/>
              </a:cxn>
              <a:cxn ang="0">
                <a:pos x="connsiteX1" y="connsiteY1"/>
              </a:cxn>
              <a:cxn ang="0">
                <a:pos x="connsiteX2" y="connsiteY2"/>
              </a:cxn>
              <a:cxn ang="0">
                <a:pos x="connsiteX3" y="connsiteY3"/>
              </a:cxn>
            </a:cxnLst>
            <a:rect l="l" t="t" r="r" b="b"/>
            <a:pathLst>
              <a:path w="1786855" h="4756558">
                <a:moveTo>
                  <a:pt x="0" y="4756558"/>
                </a:moveTo>
                <a:lnTo>
                  <a:pt x="1782661" y="0"/>
                </a:lnTo>
                <a:lnTo>
                  <a:pt x="1786855" y="4756558"/>
                </a:lnTo>
                <a:lnTo>
                  <a:pt x="0" y="4756558"/>
                </a:lnTo>
                <a:close/>
              </a:path>
            </a:pathLst>
          </a:custGeom>
          <a:solidFill>
            <a:srgbClr val="E90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EB51A"/>
              </a:solidFill>
            </a:endParaRPr>
          </a:p>
        </p:txBody>
      </p:sp>
      <p:sp>
        <p:nvSpPr>
          <p:cNvPr id="31" name="Triángulo isósceles 3">
            <a:extLst>
              <a:ext uri="{FF2B5EF4-FFF2-40B4-BE49-F238E27FC236}">
                <a16:creationId xmlns:a16="http://schemas.microsoft.com/office/drawing/2014/main" id="{F567A564-2BF7-45C8-A01D-3798D5B36314}"/>
              </a:ext>
            </a:extLst>
          </p:cNvPr>
          <p:cNvSpPr/>
          <p:nvPr/>
        </p:nvSpPr>
        <p:spPr>
          <a:xfrm flipH="1">
            <a:off x="-1" y="6023295"/>
            <a:ext cx="343950" cy="834705"/>
          </a:xfrm>
          <a:custGeom>
            <a:avLst/>
            <a:gdLst>
              <a:gd name="connsiteX0" fmla="*/ 0 w 1786855"/>
              <a:gd name="connsiteY0" fmla="*/ 4748169 h 4748169"/>
              <a:gd name="connsiteX1" fmla="*/ 893428 w 1786855"/>
              <a:gd name="connsiteY1" fmla="*/ 0 h 4748169"/>
              <a:gd name="connsiteX2" fmla="*/ 1786855 w 1786855"/>
              <a:gd name="connsiteY2" fmla="*/ 4748169 h 4748169"/>
              <a:gd name="connsiteX3" fmla="*/ 0 w 1786855"/>
              <a:gd name="connsiteY3" fmla="*/ 4748169 h 4748169"/>
              <a:gd name="connsiteX0" fmla="*/ 0 w 1786855"/>
              <a:gd name="connsiteY0" fmla="*/ 4756558 h 4756558"/>
              <a:gd name="connsiteX1" fmla="*/ 1782661 w 1786855"/>
              <a:gd name="connsiteY1" fmla="*/ 0 h 4756558"/>
              <a:gd name="connsiteX2" fmla="*/ 1786855 w 1786855"/>
              <a:gd name="connsiteY2" fmla="*/ 4756558 h 4756558"/>
              <a:gd name="connsiteX3" fmla="*/ 0 w 1786855"/>
              <a:gd name="connsiteY3" fmla="*/ 4756558 h 4756558"/>
            </a:gdLst>
            <a:ahLst/>
            <a:cxnLst>
              <a:cxn ang="0">
                <a:pos x="connsiteX0" y="connsiteY0"/>
              </a:cxn>
              <a:cxn ang="0">
                <a:pos x="connsiteX1" y="connsiteY1"/>
              </a:cxn>
              <a:cxn ang="0">
                <a:pos x="connsiteX2" y="connsiteY2"/>
              </a:cxn>
              <a:cxn ang="0">
                <a:pos x="connsiteX3" y="connsiteY3"/>
              </a:cxn>
            </a:cxnLst>
            <a:rect l="l" t="t" r="r" b="b"/>
            <a:pathLst>
              <a:path w="1786855" h="4756558">
                <a:moveTo>
                  <a:pt x="0" y="4756558"/>
                </a:moveTo>
                <a:lnTo>
                  <a:pt x="1782661" y="0"/>
                </a:lnTo>
                <a:lnTo>
                  <a:pt x="1786855" y="4756558"/>
                </a:lnTo>
                <a:lnTo>
                  <a:pt x="0" y="4756558"/>
                </a:lnTo>
                <a:close/>
              </a:path>
            </a:pathLst>
          </a:custGeom>
          <a:solidFill>
            <a:srgbClr val="FEB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EB51A"/>
              </a:solidFill>
            </a:endParaRPr>
          </a:p>
        </p:txBody>
      </p:sp>
      <p:sp>
        <p:nvSpPr>
          <p:cNvPr id="26" name="Triángulo isósceles 3">
            <a:extLst>
              <a:ext uri="{FF2B5EF4-FFF2-40B4-BE49-F238E27FC236}">
                <a16:creationId xmlns:a16="http://schemas.microsoft.com/office/drawing/2014/main" id="{A81C2AB2-440E-41F9-8DF1-0387DACA7F81}"/>
              </a:ext>
            </a:extLst>
          </p:cNvPr>
          <p:cNvSpPr/>
          <p:nvPr/>
        </p:nvSpPr>
        <p:spPr>
          <a:xfrm rot="10800000" flipH="1" flipV="1">
            <a:off x="8212015" y="5099538"/>
            <a:ext cx="3979985" cy="1758462"/>
          </a:xfrm>
          <a:custGeom>
            <a:avLst/>
            <a:gdLst>
              <a:gd name="connsiteX0" fmla="*/ 0 w 1786855"/>
              <a:gd name="connsiteY0" fmla="*/ 4748169 h 4748169"/>
              <a:gd name="connsiteX1" fmla="*/ 893428 w 1786855"/>
              <a:gd name="connsiteY1" fmla="*/ 0 h 4748169"/>
              <a:gd name="connsiteX2" fmla="*/ 1786855 w 1786855"/>
              <a:gd name="connsiteY2" fmla="*/ 4748169 h 4748169"/>
              <a:gd name="connsiteX3" fmla="*/ 0 w 1786855"/>
              <a:gd name="connsiteY3" fmla="*/ 4748169 h 4748169"/>
              <a:gd name="connsiteX0" fmla="*/ 0 w 1786855"/>
              <a:gd name="connsiteY0" fmla="*/ 4756558 h 4756558"/>
              <a:gd name="connsiteX1" fmla="*/ 1782661 w 1786855"/>
              <a:gd name="connsiteY1" fmla="*/ 0 h 4756558"/>
              <a:gd name="connsiteX2" fmla="*/ 1786855 w 1786855"/>
              <a:gd name="connsiteY2" fmla="*/ 4756558 h 4756558"/>
              <a:gd name="connsiteX3" fmla="*/ 0 w 1786855"/>
              <a:gd name="connsiteY3" fmla="*/ 4756558 h 4756558"/>
            </a:gdLst>
            <a:ahLst/>
            <a:cxnLst>
              <a:cxn ang="0">
                <a:pos x="connsiteX0" y="connsiteY0"/>
              </a:cxn>
              <a:cxn ang="0">
                <a:pos x="connsiteX1" y="connsiteY1"/>
              </a:cxn>
              <a:cxn ang="0">
                <a:pos x="connsiteX2" y="connsiteY2"/>
              </a:cxn>
              <a:cxn ang="0">
                <a:pos x="connsiteX3" y="connsiteY3"/>
              </a:cxn>
            </a:cxnLst>
            <a:rect l="l" t="t" r="r" b="b"/>
            <a:pathLst>
              <a:path w="1786855" h="4756558">
                <a:moveTo>
                  <a:pt x="0" y="4756558"/>
                </a:moveTo>
                <a:lnTo>
                  <a:pt x="1782661" y="0"/>
                </a:lnTo>
                <a:lnTo>
                  <a:pt x="1786855" y="4756558"/>
                </a:lnTo>
                <a:lnTo>
                  <a:pt x="0" y="4756558"/>
                </a:lnTo>
                <a:close/>
              </a:path>
            </a:pathLst>
          </a:custGeom>
          <a:solidFill>
            <a:srgbClr val="E51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a:p>
        </p:txBody>
      </p:sp>
      <p:pic>
        <p:nvPicPr>
          <p:cNvPr id="29" name="Imagen 28" descr="Imagen que contiene dibujo&#10;&#10;Descripción generada automáticamente">
            <a:extLst>
              <a:ext uri="{FF2B5EF4-FFF2-40B4-BE49-F238E27FC236}">
                <a16:creationId xmlns:a16="http://schemas.microsoft.com/office/drawing/2014/main" id="{5B12EFA8-5C94-4C1D-82C6-5F33A94C2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9066" y="5776724"/>
            <a:ext cx="1958344" cy="993563"/>
          </a:xfrm>
          <a:prstGeom prst="rect">
            <a:avLst/>
          </a:prstGeom>
        </p:spPr>
      </p:pic>
      <p:sp>
        <p:nvSpPr>
          <p:cNvPr id="10" name="CuadroTexto 9">
            <a:extLst>
              <a:ext uri="{FF2B5EF4-FFF2-40B4-BE49-F238E27FC236}">
                <a16:creationId xmlns:a16="http://schemas.microsoft.com/office/drawing/2014/main" id="{A0087460-2138-4208-A572-ADC7276E9041}"/>
              </a:ext>
            </a:extLst>
          </p:cNvPr>
          <p:cNvSpPr txBox="1"/>
          <p:nvPr/>
        </p:nvSpPr>
        <p:spPr>
          <a:xfrm>
            <a:off x="2974730" y="329638"/>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pic>
        <p:nvPicPr>
          <p:cNvPr id="3" name="Imagen 2">
            <a:extLst>
              <a:ext uri="{FF2B5EF4-FFF2-40B4-BE49-F238E27FC236}">
                <a16:creationId xmlns:a16="http://schemas.microsoft.com/office/drawing/2014/main" id="{44BEF3FC-A526-4CA6-83F1-BF7E959ED5D4}"/>
              </a:ext>
            </a:extLst>
          </p:cNvPr>
          <p:cNvPicPr>
            <a:picLocks noChangeAspect="1"/>
          </p:cNvPicPr>
          <p:nvPr/>
        </p:nvPicPr>
        <p:blipFill rotWithShape="1">
          <a:blip r:embed="rId3"/>
          <a:srcRect l="23026" t="33503" r="38026" b="21282"/>
          <a:stretch/>
        </p:blipFill>
        <p:spPr>
          <a:xfrm>
            <a:off x="478393" y="1750982"/>
            <a:ext cx="3431576" cy="2239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572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cxnSp>
        <p:nvCxnSpPr>
          <p:cNvPr id="1219" name="Google Shape;1219;p40"/>
          <p:cNvCxnSpPr>
            <a:stCxn id="1220" idx="0"/>
          </p:cNvCxnSpPr>
          <p:nvPr/>
        </p:nvCxnSpPr>
        <p:spPr>
          <a:xfrm rot="5400000" flipH="1">
            <a:off x="1102633" y="1498984"/>
            <a:ext cx="834800" cy="3274000"/>
          </a:xfrm>
          <a:prstGeom prst="bentConnector2">
            <a:avLst/>
          </a:prstGeom>
          <a:ln w="22225">
            <a:headEnd type="triangl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1221" name="Google Shape;1221;p40"/>
          <p:cNvGrpSpPr/>
          <p:nvPr/>
        </p:nvGrpSpPr>
        <p:grpSpPr>
          <a:xfrm>
            <a:off x="2043233" y="3553384"/>
            <a:ext cx="4035302" cy="2224800"/>
            <a:chOff x="1532425" y="2429613"/>
            <a:chExt cx="3026476" cy="1668600"/>
          </a:xfrm>
        </p:grpSpPr>
        <p:sp>
          <p:nvSpPr>
            <p:cNvPr id="1220" name="Google Shape;1220;p40"/>
            <p:cNvSpPr/>
            <p:nvPr/>
          </p:nvSpPr>
          <p:spPr>
            <a:xfrm>
              <a:off x="1532425" y="2429613"/>
              <a:ext cx="1670700" cy="1668600"/>
            </a:xfrm>
            <a:prstGeom prst="rect">
              <a:avLst/>
            </a:prstGeom>
            <a:solidFill>
              <a:schemeClr val="accent1"/>
            </a:solidFill>
            <a:ln>
              <a:noFill/>
            </a:ln>
          </p:spPr>
          <p:txBody>
            <a:bodyPr spcFirstLastPara="1" wrap="square" lIns="121900" tIns="121900" rIns="121900" bIns="121900" anchor="ctr" anchorCtr="0">
              <a:noAutofit/>
            </a:bodyPr>
            <a:lstStyle/>
            <a:p>
              <a:endParaRPr sz="1400">
                <a:solidFill>
                  <a:schemeClr val="bg1"/>
                </a:solidFill>
              </a:endParaRPr>
            </a:p>
          </p:txBody>
        </p:sp>
        <p:cxnSp>
          <p:nvCxnSpPr>
            <p:cNvPr id="1222" name="Google Shape;1222;p40"/>
            <p:cNvCxnSpPr>
              <a:stCxn id="1220" idx="1"/>
              <a:endCxn id="1223" idx="2"/>
            </p:cNvCxnSpPr>
            <p:nvPr/>
          </p:nvCxnSpPr>
          <p:spPr>
            <a:xfrm rot="10800000" flipH="1" flipV="1">
              <a:off x="1532425" y="3263912"/>
              <a:ext cx="3026476" cy="323875"/>
            </a:xfrm>
            <a:prstGeom prst="bentConnector4">
              <a:avLst>
                <a:gd name="adj1" fmla="val -5665"/>
                <a:gd name="adj2" fmla="val 310537"/>
              </a:avLst>
            </a:prstGeom>
            <a:noFill/>
            <a:ln w="22225" cap="flat" cmpd="sng">
              <a:solidFill>
                <a:schemeClr val="accent1"/>
              </a:solidFill>
              <a:prstDash val="solid"/>
              <a:round/>
              <a:headEnd type="none" w="med" len="med"/>
              <a:tailEnd type="triangle" w="med" len="med"/>
            </a:ln>
          </p:spPr>
        </p:cxnSp>
        <p:sp>
          <p:nvSpPr>
            <p:cNvPr id="1224" name="Google Shape;1224;p40"/>
            <p:cNvSpPr txBox="1"/>
            <p:nvPr/>
          </p:nvSpPr>
          <p:spPr>
            <a:xfrm>
              <a:off x="1674625" y="2976185"/>
              <a:ext cx="1386300" cy="348000"/>
            </a:xfrm>
            <a:prstGeom prst="rect">
              <a:avLst/>
            </a:prstGeom>
            <a:noFill/>
            <a:ln>
              <a:noFill/>
            </a:ln>
          </p:spPr>
          <p:txBody>
            <a:bodyPr spcFirstLastPara="1" wrap="square" lIns="121900" tIns="121900" rIns="121900" bIns="121900" anchor="ctr" anchorCtr="0">
              <a:noAutofit/>
            </a:bodyPr>
            <a:lstStyle/>
            <a:p>
              <a:pPr lvl="0"/>
              <a:r>
                <a:rPr lang="es-CO" sz="1600" dirty="0">
                  <a:solidFill>
                    <a:schemeClr val="bg1"/>
                  </a:solidFill>
                </a:rPr>
                <a:t>Creación de la Ficha Técnica (CEGE, ACUERDO) - Validación las </a:t>
              </a:r>
              <a:r>
                <a:rPr lang="es-CO" sz="1600" dirty="0" err="1">
                  <a:solidFill>
                    <a:schemeClr val="bg1"/>
                  </a:solidFill>
                </a:rPr>
                <a:t>pospre</a:t>
              </a:r>
              <a:r>
                <a:rPr lang="es-CO" sz="1600" dirty="0">
                  <a:solidFill>
                    <a:schemeClr val="bg1"/>
                  </a:solidFill>
                </a:rPr>
                <a:t> y valores</a:t>
              </a:r>
            </a:p>
          </p:txBody>
        </p:sp>
      </p:grpSp>
      <p:grpSp>
        <p:nvGrpSpPr>
          <p:cNvPr id="1226" name="Google Shape;1226;p40"/>
          <p:cNvGrpSpPr/>
          <p:nvPr/>
        </p:nvGrpSpPr>
        <p:grpSpPr>
          <a:xfrm>
            <a:off x="4964735" y="2194418"/>
            <a:ext cx="4035302" cy="2903199"/>
            <a:chOff x="3723551" y="1726255"/>
            <a:chExt cx="3026476" cy="1861533"/>
          </a:xfrm>
        </p:grpSpPr>
        <p:sp>
          <p:nvSpPr>
            <p:cNvPr id="1223" name="Google Shape;1223;p40"/>
            <p:cNvSpPr/>
            <p:nvPr/>
          </p:nvSpPr>
          <p:spPr>
            <a:xfrm>
              <a:off x="3723551" y="1919188"/>
              <a:ext cx="1670700" cy="1668600"/>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2400"/>
            </a:p>
          </p:txBody>
        </p:sp>
        <p:cxnSp>
          <p:nvCxnSpPr>
            <p:cNvPr id="1227" name="Google Shape;1227;p40"/>
            <p:cNvCxnSpPr>
              <a:stCxn id="1223" idx="1"/>
              <a:endCxn id="1228" idx="0"/>
            </p:cNvCxnSpPr>
            <p:nvPr/>
          </p:nvCxnSpPr>
          <p:spPr>
            <a:xfrm rot="10800000" flipH="1">
              <a:off x="3723551" y="1726255"/>
              <a:ext cx="3026476" cy="1027234"/>
            </a:xfrm>
            <a:prstGeom prst="bentConnector4">
              <a:avLst>
                <a:gd name="adj1" fmla="val -5665"/>
                <a:gd name="adj2" fmla="val 114269"/>
              </a:avLst>
            </a:prstGeom>
            <a:ln>
              <a:headEnd type="none" w="med" len="med"/>
              <a:tailEnd type="triangle" w="med" len="med"/>
            </a:ln>
          </p:spPr>
          <p:style>
            <a:lnRef idx="3">
              <a:schemeClr val="lt1"/>
            </a:lnRef>
            <a:fillRef idx="1">
              <a:schemeClr val="accent4"/>
            </a:fillRef>
            <a:effectRef idx="1">
              <a:schemeClr val="accent4"/>
            </a:effectRef>
            <a:fontRef idx="minor">
              <a:schemeClr val="lt1"/>
            </a:fontRef>
          </p:style>
        </p:cxnSp>
      </p:grpSp>
      <p:grpSp>
        <p:nvGrpSpPr>
          <p:cNvPr id="1231" name="Google Shape;1231;p40"/>
          <p:cNvGrpSpPr/>
          <p:nvPr/>
        </p:nvGrpSpPr>
        <p:grpSpPr>
          <a:xfrm>
            <a:off x="7886237" y="2194417"/>
            <a:ext cx="4649400" cy="1542011"/>
            <a:chOff x="5914678" y="1410388"/>
            <a:chExt cx="3487050" cy="2925000"/>
          </a:xfrm>
        </p:grpSpPr>
        <p:sp>
          <p:nvSpPr>
            <p:cNvPr id="1228" name="Google Shape;1228;p40"/>
            <p:cNvSpPr/>
            <p:nvPr/>
          </p:nvSpPr>
          <p:spPr>
            <a:xfrm>
              <a:off x="5914678" y="1410388"/>
              <a:ext cx="1670700" cy="1668600"/>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cxnSp>
          <p:nvCxnSpPr>
            <p:cNvPr id="1232" name="Google Shape;1232;p40"/>
            <p:cNvCxnSpPr>
              <a:stCxn id="1228" idx="2"/>
            </p:cNvCxnSpPr>
            <p:nvPr/>
          </p:nvCxnSpPr>
          <p:spPr>
            <a:xfrm rot="-5400000" flipH="1">
              <a:off x="7447678" y="2381338"/>
              <a:ext cx="1256400" cy="2651700"/>
            </a:xfrm>
            <a:prstGeom prst="bentConnector2">
              <a:avLst/>
            </a:prstGeom>
            <a:noFill/>
            <a:ln w="22225" cap="flat" cmpd="sng">
              <a:solidFill>
                <a:schemeClr val="accent6"/>
              </a:solidFill>
              <a:prstDash val="solid"/>
              <a:round/>
              <a:headEnd type="none" w="med" len="med"/>
              <a:tailEnd type="none" w="med" len="med"/>
            </a:ln>
          </p:spPr>
        </p:cxnSp>
        <p:sp>
          <p:nvSpPr>
            <p:cNvPr id="1233" name="Google Shape;1233;p40"/>
            <p:cNvSpPr txBox="1"/>
            <p:nvPr/>
          </p:nvSpPr>
          <p:spPr>
            <a:xfrm>
              <a:off x="6022420" y="1704008"/>
              <a:ext cx="1386300" cy="583148"/>
            </a:xfrm>
            <a:prstGeom prst="rect">
              <a:avLst/>
            </a:prstGeom>
            <a:noFill/>
            <a:ln>
              <a:noFill/>
            </a:ln>
          </p:spPr>
          <p:txBody>
            <a:bodyPr spcFirstLastPara="1" wrap="square" lIns="121900" tIns="121900" rIns="121900" bIns="121900" anchor="ctr" anchorCtr="0">
              <a:noAutofit/>
            </a:bodyPr>
            <a:lstStyle/>
            <a:p>
              <a:pPr lvl="0" algn="ctr"/>
              <a:r>
                <a:rPr lang="es-CO" dirty="0">
                  <a:solidFill>
                    <a:schemeClr val="bg1"/>
                  </a:solidFill>
                </a:rPr>
                <a:t>Número de la nueva Ficha</a:t>
              </a:r>
            </a:p>
          </p:txBody>
        </p:sp>
      </p:grpSp>
      <p:sp>
        <p:nvSpPr>
          <p:cNvPr id="19" name="CuadroTexto 18">
            <a:extLst>
              <a:ext uri="{FF2B5EF4-FFF2-40B4-BE49-F238E27FC236}">
                <a16:creationId xmlns:a16="http://schemas.microsoft.com/office/drawing/2014/main" id="{EDC2FD3D-C1DC-4D4F-8FD4-C914C7884EC8}"/>
              </a:ext>
            </a:extLst>
          </p:cNvPr>
          <p:cNvSpPr txBox="1"/>
          <p:nvPr/>
        </p:nvSpPr>
        <p:spPr>
          <a:xfrm>
            <a:off x="5949461" y="24269"/>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22" name="CuadroTexto 21">
            <a:extLst>
              <a:ext uri="{FF2B5EF4-FFF2-40B4-BE49-F238E27FC236}">
                <a16:creationId xmlns:a16="http://schemas.microsoft.com/office/drawing/2014/main" id="{5BBAC291-AFE0-4C04-92AA-3D4910C2BA69}"/>
              </a:ext>
            </a:extLst>
          </p:cNvPr>
          <p:cNvSpPr txBox="1"/>
          <p:nvPr/>
        </p:nvSpPr>
        <p:spPr>
          <a:xfrm rot="5400000">
            <a:off x="1058368" y="-270846"/>
            <a:ext cx="923330" cy="2885058"/>
          </a:xfrm>
          <a:prstGeom prst="rect">
            <a:avLst/>
          </a:prstGeom>
          <a:solidFill>
            <a:srgbClr val="C00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s-MX" sz="2400" b="1" dirty="0"/>
              <a:t>ENTIDAD</a:t>
            </a:r>
          </a:p>
          <a:p>
            <a:pPr algn="ctr"/>
            <a:r>
              <a:rPr lang="es-MX" sz="2400" b="1" dirty="0"/>
              <a:t>Documentación F.T.</a:t>
            </a:r>
            <a:endParaRPr lang="es-CO" sz="2400" b="1" dirty="0"/>
          </a:p>
        </p:txBody>
      </p:sp>
      <p:cxnSp>
        <p:nvCxnSpPr>
          <p:cNvPr id="38" name="Google Shape;1227;p40">
            <a:extLst>
              <a:ext uri="{FF2B5EF4-FFF2-40B4-BE49-F238E27FC236}">
                <a16:creationId xmlns:a16="http://schemas.microsoft.com/office/drawing/2014/main" id="{79D84CD9-CDD9-4694-AF79-6AC48FDC57F4}"/>
              </a:ext>
            </a:extLst>
          </p:cNvPr>
          <p:cNvCxnSpPr>
            <a:cxnSpLocks/>
            <a:endCxn id="1228" idx="0"/>
          </p:cNvCxnSpPr>
          <p:nvPr/>
        </p:nvCxnSpPr>
        <p:spPr>
          <a:xfrm flipV="1">
            <a:off x="4970519" y="2194417"/>
            <a:ext cx="4029518" cy="1715378"/>
          </a:xfrm>
          <a:prstGeom prst="bentConnector4">
            <a:avLst>
              <a:gd name="adj1" fmla="val 36179"/>
              <a:gd name="adj2" fmla="val 113327"/>
            </a:avLst>
          </a:prstGeom>
          <a:ln w="22225">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43" name="CuadroTexto 42">
            <a:extLst>
              <a:ext uri="{FF2B5EF4-FFF2-40B4-BE49-F238E27FC236}">
                <a16:creationId xmlns:a16="http://schemas.microsoft.com/office/drawing/2014/main" id="{6105A23A-8742-44FB-9BC8-A6E1F286F75D}"/>
              </a:ext>
            </a:extLst>
          </p:cNvPr>
          <p:cNvSpPr txBox="1"/>
          <p:nvPr/>
        </p:nvSpPr>
        <p:spPr>
          <a:xfrm>
            <a:off x="5015928" y="2585910"/>
            <a:ext cx="2170624" cy="2308324"/>
          </a:xfrm>
          <a:prstGeom prst="rect">
            <a:avLst/>
          </a:prstGeom>
          <a:noFill/>
        </p:spPr>
        <p:txBody>
          <a:bodyPr wrap="square">
            <a:spAutoFit/>
          </a:bodyPr>
          <a:lstStyle/>
          <a:p>
            <a:pPr lvl="0"/>
            <a:r>
              <a:rPr lang="es-CO" sz="1600" dirty="0">
                <a:solidFill>
                  <a:schemeClr val="bg1"/>
                </a:solidFill>
              </a:rPr>
              <a:t>Documentación de la Ficha:</a:t>
            </a:r>
          </a:p>
          <a:p>
            <a:pPr marL="273050" lvl="1" indent="-177800">
              <a:buFont typeface="Arial" panose="020B0604020202020204" pitchFamily="34" charset="0"/>
              <a:buChar char="•"/>
            </a:pPr>
            <a:r>
              <a:rPr lang="es-CO" sz="1600" dirty="0">
                <a:solidFill>
                  <a:schemeClr val="bg1"/>
                </a:solidFill>
              </a:rPr>
              <a:t>Vigencias</a:t>
            </a:r>
          </a:p>
          <a:p>
            <a:pPr marL="273050" lvl="1" indent="-177800">
              <a:buFont typeface="Arial" panose="020B0604020202020204" pitchFamily="34" charset="0"/>
              <a:buChar char="•"/>
            </a:pPr>
            <a:r>
              <a:rPr lang="es-CO" sz="1600" dirty="0">
                <a:solidFill>
                  <a:schemeClr val="bg1"/>
                </a:solidFill>
              </a:rPr>
              <a:t>Conceptos Previos</a:t>
            </a:r>
          </a:p>
          <a:p>
            <a:pPr marL="273050" lvl="1" indent="-177800">
              <a:buFont typeface="Arial" panose="020B0604020202020204" pitchFamily="34" charset="0"/>
              <a:buChar char="•"/>
            </a:pPr>
            <a:r>
              <a:rPr lang="es-CO" sz="1600" dirty="0">
                <a:solidFill>
                  <a:schemeClr val="bg1"/>
                </a:solidFill>
              </a:rPr>
              <a:t>Aprobación CONFIS</a:t>
            </a:r>
          </a:p>
          <a:p>
            <a:pPr marL="273050" lvl="1" indent="-177800">
              <a:buFont typeface="Arial" panose="020B0604020202020204" pitchFamily="34" charset="0"/>
              <a:buChar char="•"/>
            </a:pPr>
            <a:r>
              <a:rPr lang="es-CO" sz="1600" dirty="0">
                <a:solidFill>
                  <a:schemeClr val="bg1"/>
                </a:solidFill>
              </a:rPr>
              <a:t>Autorización CONFIS</a:t>
            </a:r>
          </a:p>
          <a:p>
            <a:pPr marL="273050" lvl="1" indent="-177800">
              <a:buFont typeface="Arial" panose="020B0604020202020204" pitchFamily="34" charset="0"/>
              <a:buChar char="•"/>
            </a:pPr>
            <a:r>
              <a:rPr lang="es-CO" sz="1600" dirty="0">
                <a:solidFill>
                  <a:schemeClr val="bg1"/>
                </a:solidFill>
              </a:rPr>
              <a:t>Objetos</a:t>
            </a:r>
          </a:p>
          <a:p>
            <a:pPr marL="273050" lvl="1" indent="-177800">
              <a:buFont typeface="Arial" panose="020B0604020202020204" pitchFamily="34" charset="0"/>
              <a:buChar char="•"/>
            </a:pPr>
            <a:r>
              <a:rPr lang="es-CO" sz="1600" dirty="0">
                <a:solidFill>
                  <a:schemeClr val="bg1"/>
                </a:solidFill>
              </a:rPr>
              <a:t>Predecesores si existen</a:t>
            </a:r>
          </a:p>
        </p:txBody>
      </p:sp>
    </p:spTree>
    <p:extLst>
      <p:ext uri="{BB962C8B-B14F-4D97-AF65-F5344CB8AC3E}">
        <p14:creationId xmlns:p14="http://schemas.microsoft.com/office/powerpoint/2010/main" val="2973430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oogle Shape;1219;p40">
            <a:extLst>
              <a:ext uri="{FF2B5EF4-FFF2-40B4-BE49-F238E27FC236}">
                <a16:creationId xmlns:a16="http://schemas.microsoft.com/office/drawing/2014/main" id="{0AFA8A61-A9F1-4D9B-924E-14068B41699A}"/>
              </a:ext>
            </a:extLst>
          </p:cNvPr>
          <p:cNvCxnSpPr>
            <a:cxnSpLocks/>
            <a:stCxn id="39" idx="1"/>
          </p:cNvCxnSpPr>
          <p:nvPr/>
        </p:nvCxnSpPr>
        <p:spPr>
          <a:xfrm rot="10800000">
            <a:off x="-261252" y="478975"/>
            <a:ext cx="682943" cy="926769"/>
          </a:xfrm>
          <a:prstGeom prst="bentConnector2">
            <a:avLst/>
          </a:prstGeom>
          <a:ln w="22225">
            <a:headEnd type="triangl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38" name="Google Shape;1221;p40">
            <a:extLst>
              <a:ext uri="{FF2B5EF4-FFF2-40B4-BE49-F238E27FC236}">
                <a16:creationId xmlns:a16="http://schemas.microsoft.com/office/drawing/2014/main" id="{E34D82CE-5C8D-420C-958D-B10058F787D2}"/>
              </a:ext>
            </a:extLst>
          </p:cNvPr>
          <p:cNvGrpSpPr/>
          <p:nvPr/>
        </p:nvGrpSpPr>
        <p:grpSpPr>
          <a:xfrm>
            <a:off x="421690" y="957815"/>
            <a:ext cx="2227600" cy="895855"/>
            <a:chOff x="1532425" y="2429615"/>
            <a:chExt cx="1670700" cy="1642486"/>
          </a:xfrm>
        </p:grpSpPr>
        <p:sp>
          <p:nvSpPr>
            <p:cNvPr id="39" name="Google Shape;1220;p40">
              <a:extLst>
                <a:ext uri="{FF2B5EF4-FFF2-40B4-BE49-F238E27FC236}">
                  <a16:creationId xmlns:a16="http://schemas.microsoft.com/office/drawing/2014/main" id="{BA233013-EA95-4663-9002-D9B52D566528}"/>
                </a:ext>
              </a:extLst>
            </p:cNvPr>
            <p:cNvSpPr/>
            <p:nvPr/>
          </p:nvSpPr>
          <p:spPr>
            <a:xfrm>
              <a:off x="1532425" y="2429615"/>
              <a:ext cx="1670700" cy="1642486"/>
            </a:xfrm>
            <a:prstGeom prst="rect">
              <a:avLst/>
            </a:prstGeom>
            <a:solidFill>
              <a:schemeClr val="accent1"/>
            </a:solidFill>
            <a:ln>
              <a:noFill/>
            </a:ln>
          </p:spPr>
          <p:txBody>
            <a:bodyPr spcFirstLastPara="1" wrap="square" lIns="121900" tIns="121900" rIns="121900" bIns="121900" anchor="ctr" anchorCtr="0">
              <a:noAutofit/>
            </a:bodyPr>
            <a:lstStyle/>
            <a:p>
              <a:endParaRPr sz="1400" dirty="0">
                <a:solidFill>
                  <a:schemeClr val="bg1"/>
                </a:solidFill>
              </a:endParaRPr>
            </a:p>
          </p:txBody>
        </p:sp>
        <p:sp>
          <p:nvSpPr>
            <p:cNvPr id="41" name="Google Shape;1224;p40">
              <a:extLst>
                <a:ext uri="{FF2B5EF4-FFF2-40B4-BE49-F238E27FC236}">
                  <a16:creationId xmlns:a16="http://schemas.microsoft.com/office/drawing/2014/main" id="{90642B4B-8472-4DDE-918F-004C9133D09A}"/>
                </a:ext>
              </a:extLst>
            </p:cNvPr>
            <p:cNvSpPr txBox="1"/>
            <p:nvPr/>
          </p:nvSpPr>
          <p:spPr>
            <a:xfrm>
              <a:off x="1674625" y="3250857"/>
              <a:ext cx="1386300" cy="347999"/>
            </a:xfrm>
            <a:prstGeom prst="rect">
              <a:avLst/>
            </a:prstGeom>
            <a:noFill/>
            <a:ln>
              <a:noFill/>
            </a:ln>
          </p:spPr>
          <p:txBody>
            <a:bodyPr spcFirstLastPara="1" wrap="square" lIns="121900" tIns="121900" rIns="121900" bIns="121900" anchor="ctr" anchorCtr="0">
              <a:noAutofit/>
            </a:bodyPr>
            <a:lstStyle/>
            <a:p>
              <a:pPr lvl="0" algn="ctr"/>
              <a:r>
                <a:rPr lang="es-CO" sz="1600" dirty="0">
                  <a:solidFill>
                    <a:schemeClr val="bg1"/>
                  </a:solidFill>
                </a:rPr>
                <a:t>Transacción</a:t>
              </a:r>
            </a:p>
            <a:p>
              <a:pPr lvl="0" algn="ctr"/>
              <a:r>
                <a:rPr lang="es-CO" sz="1600" dirty="0">
                  <a:solidFill>
                    <a:schemeClr val="bg1"/>
                  </a:solidFill>
                </a:rPr>
                <a:t>ZPSM_0019</a:t>
              </a:r>
            </a:p>
            <a:p>
              <a:pPr lvl="0"/>
              <a:endParaRPr lang="es-CO" sz="1600" dirty="0">
                <a:solidFill>
                  <a:schemeClr val="bg1"/>
                </a:solidFill>
              </a:endParaRPr>
            </a:p>
          </p:txBody>
        </p:sp>
      </p:grpSp>
      <p:sp>
        <p:nvSpPr>
          <p:cNvPr id="50" name="CuadroTexto 49">
            <a:extLst>
              <a:ext uri="{FF2B5EF4-FFF2-40B4-BE49-F238E27FC236}">
                <a16:creationId xmlns:a16="http://schemas.microsoft.com/office/drawing/2014/main" id="{F4164B96-CB98-4D4F-A1FC-98A59307D7BE}"/>
              </a:ext>
            </a:extLst>
          </p:cNvPr>
          <p:cNvSpPr txBox="1"/>
          <p:nvPr/>
        </p:nvSpPr>
        <p:spPr>
          <a:xfrm>
            <a:off x="5949461" y="0"/>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grpSp>
        <p:nvGrpSpPr>
          <p:cNvPr id="76" name="Grupo 75">
            <a:extLst>
              <a:ext uri="{FF2B5EF4-FFF2-40B4-BE49-F238E27FC236}">
                <a16:creationId xmlns:a16="http://schemas.microsoft.com/office/drawing/2014/main" id="{FE8B8033-2483-43F6-A3E1-AD1C1A56ADD2}"/>
              </a:ext>
            </a:extLst>
          </p:cNvPr>
          <p:cNvGrpSpPr/>
          <p:nvPr/>
        </p:nvGrpSpPr>
        <p:grpSpPr>
          <a:xfrm>
            <a:off x="217787" y="2146057"/>
            <a:ext cx="3600000" cy="1708558"/>
            <a:chOff x="447678" y="3339512"/>
            <a:chExt cx="3600000" cy="1708558"/>
          </a:xfrm>
        </p:grpSpPr>
        <p:pic>
          <p:nvPicPr>
            <p:cNvPr id="74" name="Imagen 73">
              <a:extLst>
                <a:ext uri="{FF2B5EF4-FFF2-40B4-BE49-F238E27FC236}">
                  <a16:creationId xmlns:a16="http://schemas.microsoft.com/office/drawing/2014/main" id="{FABB0571-6E8C-4B6D-B112-9B3468AC80E5}"/>
                </a:ext>
              </a:extLst>
            </p:cNvPr>
            <p:cNvPicPr>
              <a:picLocks noChangeAspect="1"/>
            </p:cNvPicPr>
            <p:nvPr/>
          </p:nvPicPr>
          <p:blipFill>
            <a:blip r:embed="rId3"/>
            <a:stretch>
              <a:fillRect/>
            </a:stretch>
          </p:blipFill>
          <p:spPr>
            <a:xfrm>
              <a:off x="447678" y="3339512"/>
              <a:ext cx="3600000" cy="1708558"/>
            </a:xfrm>
            <a:prstGeom prst="rect">
              <a:avLst/>
            </a:prstGeom>
          </p:spPr>
        </p:pic>
        <p:sp>
          <p:nvSpPr>
            <p:cNvPr id="75" name="Rectángulo 74">
              <a:extLst>
                <a:ext uri="{FF2B5EF4-FFF2-40B4-BE49-F238E27FC236}">
                  <a16:creationId xmlns:a16="http://schemas.microsoft.com/office/drawing/2014/main" id="{445B4A97-A105-4822-9962-AD09A2AAADBA}"/>
                </a:ext>
              </a:extLst>
            </p:cNvPr>
            <p:cNvSpPr/>
            <p:nvPr/>
          </p:nvSpPr>
          <p:spPr>
            <a:xfrm>
              <a:off x="1127781" y="4228200"/>
              <a:ext cx="2088000"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87" name="Grupo 86">
            <a:extLst>
              <a:ext uri="{FF2B5EF4-FFF2-40B4-BE49-F238E27FC236}">
                <a16:creationId xmlns:a16="http://schemas.microsoft.com/office/drawing/2014/main" id="{4BD58C74-DA0F-4F38-806A-00F661E8307E}"/>
              </a:ext>
            </a:extLst>
          </p:cNvPr>
          <p:cNvGrpSpPr/>
          <p:nvPr/>
        </p:nvGrpSpPr>
        <p:grpSpPr>
          <a:xfrm>
            <a:off x="3967774" y="1811932"/>
            <a:ext cx="8006439" cy="4082673"/>
            <a:chOff x="3967774" y="1811932"/>
            <a:chExt cx="8006439" cy="4082673"/>
          </a:xfrm>
        </p:grpSpPr>
        <p:sp>
          <p:nvSpPr>
            <p:cNvPr id="53" name="CuadroTexto 52">
              <a:extLst>
                <a:ext uri="{FF2B5EF4-FFF2-40B4-BE49-F238E27FC236}">
                  <a16:creationId xmlns:a16="http://schemas.microsoft.com/office/drawing/2014/main" id="{ECFCB514-EBF7-4BDB-B0A0-ED4AC9F15972}"/>
                </a:ext>
              </a:extLst>
            </p:cNvPr>
            <p:cNvSpPr txBox="1"/>
            <p:nvPr/>
          </p:nvSpPr>
          <p:spPr>
            <a:xfrm>
              <a:off x="4944626" y="1853670"/>
              <a:ext cx="2227599" cy="584775"/>
            </a:xfrm>
            <a:prstGeom prst="rect">
              <a:avLst/>
            </a:prstGeom>
            <a:noFill/>
          </p:spPr>
          <p:txBody>
            <a:bodyPr wrap="square">
              <a:spAutoFit/>
            </a:bodyPr>
            <a:lstStyle/>
            <a:p>
              <a:pPr lvl="0" algn="ctr"/>
              <a:r>
                <a:rPr lang="es-CO" sz="1600" dirty="0">
                  <a:solidFill>
                    <a:schemeClr val="bg1"/>
                  </a:solidFill>
                </a:rPr>
                <a:t>Documentación de la Ficha</a:t>
              </a:r>
            </a:p>
          </p:txBody>
        </p:sp>
        <p:pic>
          <p:nvPicPr>
            <p:cNvPr id="82" name="Imagen 81">
              <a:extLst>
                <a:ext uri="{FF2B5EF4-FFF2-40B4-BE49-F238E27FC236}">
                  <a16:creationId xmlns:a16="http://schemas.microsoft.com/office/drawing/2014/main" id="{0BBD9426-9E18-40F3-9792-4016CABFE3EC}"/>
                </a:ext>
              </a:extLst>
            </p:cNvPr>
            <p:cNvPicPr>
              <a:picLocks noChangeAspect="1"/>
            </p:cNvPicPr>
            <p:nvPr/>
          </p:nvPicPr>
          <p:blipFill>
            <a:blip r:embed="rId4"/>
            <a:stretch>
              <a:fillRect/>
            </a:stretch>
          </p:blipFill>
          <p:spPr>
            <a:xfrm>
              <a:off x="3967774" y="1811932"/>
              <a:ext cx="8006439" cy="4082673"/>
            </a:xfrm>
            <a:prstGeom prst="rect">
              <a:avLst/>
            </a:prstGeom>
          </p:spPr>
        </p:pic>
        <p:sp>
          <p:nvSpPr>
            <p:cNvPr id="83" name="Rectángulo 82">
              <a:extLst>
                <a:ext uri="{FF2B5EF4-FFF2-40B4-BE49-F238E27FC236}">
                  <a16:creationId xmlns:a16="http://schemas.microsoft.com/office/drawing/2014/main" id="{0B4CB56B-65F1-4D07-99A4-17D2331CF8EE}"/>
                </a:ext>
              </a:extLst>
            </p:cNvPr>
            <p:cNvSpPr/>
            <p:nvPr/>
          </p:nvSpPr>
          <p:spPr>
            <a:xfrm>
              <a:off x="4268350" y="2818745"/>
              <a:ext cx="1827649"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4" name="Rectángulo 83">
              <a:extLst>
                <a:ext uri="{FF2B5EF4-FFF2-40B4-BE49-F238E27FC236}">
                  <a16:creationId xmlns:a16="http://schemas.microsoft.com/office/drawing/2014/main" id="{9B5067F7-46A7-4D69-BBBC-7ED59402A186}"/>
                </a:ext>
              </a:extLst>
            </p:cNvPr>
            <p:cNvSpPr/>
            <p:nvPr/>
          </p:nvSpPr>
          <p:spPr>
            <a:xfrm>
              <a:off x="6240688" y="2926745"/>
              <a:ext cx="1669598"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5" name="Rectángulo 84">
              <a:extLst>
                <a:ext uri="{FF2B5EF4-FFF2-40B4-BE49-F238E27FC236}">
                  <a16:creationId xmlns:a16="http://schemas.microsoft.com/office/drawing/2014/main" id="{44B969A7-B1CB-4767-9612-C10FBC13232B}"/>
                </a:ext>
              </a:extLst>
            </p:cNvPr>
            <p:cNvSpPr/>
            <p:nvPr/>
          </p:nvSpPr>
          <p:spPr>
            <a:xfrm>
              <a:off x="6699253" y="3354993"/>
              <a:ext cx="993318" cy="276052"/>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6" name="Globo: línea 85">
              <a:extLst>
                <a:ext uri="{FF2B5EF4-FFF2-40B4-BE49-F238E27FC236}">
                  <a16:creationId xmlns:a16="http://schemas.microsoft.com/office/drawing/2014/main" id="{C1A09A12-5FA7-47ED-A844-538CFBA14543}"/>
                </a:ext>
              </a:extLst>
            </p:cNvPr>
            <p:cNvSpPr/>
            <p:nvPr/>
          </p:nvSpPr>
          <p:spPr>
            <a:xfrm>
              <a:off x="8107134" y="5000172"/>
              <a:ext cx="3109686" cy="718458"/>
            </a:xfrm>
            <a:prstGeom prst="borderCallout1">
              <a:avLst>
                <a:gd name="adj1" fmla="val 18750"/>
                <a:gd name="adj2" fmla="val -8333"/>
                <a:gd name="adj3" fmla="val -119267"/>
                <a:gd name="adj4" fmla="val 19032"/>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solidFill>
                    <a:schemeClr val="tx1"/>
                  </a:solidFill>
                </a:rPr>
                <a:t>Validar las </a:t>
              </a:r>
              <a:r>
                <a:rPr lang="es-CO" sz="1800" dirty="0" err="1">
                  <a:solidFill>
                    <a:schemeClr val="tx1"/>
                  </a:solidFill>
                </a:rPr>
                <a:t>pospre</a:t>
              </a:r>
              <a:r>
                <a:rPr lang="es-CO" sz="1800" dirty="0">
                  <a:solidFill>
                    <a:schemeClr val="tx1"/>
                  </a:solidFill>
                </a:rPr>
                <a:t> y valores enviados en el archivo</a:t>
              </a:r>
              <a:endParaRPr lang="es-CO" dirty="0">
                <a:solidFill>
                  <a:schemeClr val="tx1"/>
                </a:solidFill>
              </a:endParaRPr>
            </a:p>
          </p:txBody>
        </p:sp>
      </p:grpSp>
      <p:grpSp>
        <p:nvGrpSpPr>
          <p:cNvPr id="92" name="Grupo 91">
            <a:extLst>
              <a:ext uri="{FF2B5EF4-FFF2-40B4-BE49-F238E27FC236}">
                <a16:creationId xmlns:a16="http://schemas.microsoft.com/office/drawing/2014/main" id="{F4B195C3-5A95-4BEA-ADAA-1E82E57ADDCD}"/>
              </a:ext>
            </a:extLst>
          </p:cNvPr>
          <p:cNvGrpSpPr/>
          <p:nvPr/>
        </p:nvGrpSpPr>
        <p:grpSpPr>
          <a:xfrm>
            <a:off x="456543" y="5359401"/>
            <a:ext cx="4385491" cy="1435253"/>
            <a:chOff x="636843" y="710804"/>
            <a:chExt cx="4385491" cy="1435253"/>
          </a:xfrm>
        </p:grpSpPr>
        <p:grpSp>
          <p:nvGrpSpPr>
            <p:cNvPr id="93" name="Google Shape;1226;p40">
              <a:extLst>
                <a:ext uri="{FF2B5EF4-FFF2-40B4-BE49-F238E27FC236}">
                  <a16:creationId xmlns:a16="http://schemas.microsoft.com/office/drawing/2014/main" id="{B2EE49A8-626E-4CFC-A79D-7130944D4E9F}"/>
                </a:ext>
              </a:extLst>
            </p:cNvPr>
            <p:cNvGrpSpPr/>
            <p:nvPr/>
          </p:nvGrpSpPr>
          <p:grpSpPr>
            <a:xfrm>
              <a:off x="636843" y="710804"/>
              <a:ext cx="4385491" cy="1435253"/>
              <a:chOff x="3723551" y="914516"/>
              <a:chExt cx="3289118" cy="2673272"/>
            </a:xfrm>
          </p:grpSpPr>
          <p:sp>
            <p:nvSpPr>
              <p:cNvPr id="95" name="Google Shape;1223;p40">
                <a:extLst>
                  <a:ext uri="{FF2B5EF4-FFF2-40B4-BE49-F238E27FC236}">
                    <a16:creationId xmlns:a16="http://schemas.microsoft.com/office/drawing/2014/main" id="{1BB32E06-17BB-4A48-834C-B117124FBEAF}"/>
                  </a:ext>
                </a:extLst>
              </p:cNvPr>
              <p:cNvSpPr/>
              <p:nvPr/>
            </p:nvSpPr>
            <p:spPr>
              <a:xfrm>
                <a:off x="3723551" y="1919188"/>
                <a:ext cx="1670700" cy="1668600"/>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2400"/>
              </a:p>
            </p:txBody>
          </p:sp>
          <p:cxnSp>
            <p:nvCxnSpPr>
              <p:cNvPr id="96" name="Google Shape;1227;p40">
                <a:extLst>
                  <a:ext uri="{FF2B5EF4-FFF2-40B4-BE49-F238E27FC236}">
                    <a16:creationId xmlns:a16="http://schemas.microsoft.com/office/drawing/2014/main" id="{FE633F65-6E4A-4F05-B85A-81BF4047F07D}"/>
                  </a:ext>
                </a:extLst>
              </p:cNvPr>
              <p:cNvCxnSpPr>
                <a:cxnSpLocks/>
                <a:stCxn id="95" idx="1"/>
              </p:cNvCxnSpPr>
              <p:nvPr/>
            </p:nvCxnSpPr>
            <p:spPr>
              <a:xfrm rot="10800000" flipH="1">
                <a:off x="3723551" y="914516"/>
                <a:ext cx="3289118" cy="1838973"/>
              </a:xfrm>
              <a:prstGeom prst="bentConnector4">
                <a:avLst>
                  <a:gd name="adj1" fmla="val -5213"/>
                  <a:gd name="adj2" fmla="val 123153"/>
                </a:avLst>
              </a:prstGeom>
              <a:ln>
                <a:headEnd type="none" w="med" len="med"/>
                <a:tailEnd type="triangle" w="med" len="med"/>
              </a:ln>
            </p:spPr>
            <p:style>
              <a:lnRef idx="3">
                <a:schemeClr val="lt1"/>
              </a:lnRef>
              <a:fillRef idx="1">
                <a:schemeClr val="accent4"/>
              </a:fillRef>
              <a:effectRef idx="1">
                <a:schemeClr val="accent4"/>
              </a:effectRef>
              <a:fontRef idx="minor">
                <a:schemeClr val="lt1"/>
              </a:fontRef>
            </p:style>
          </p:cxnSp>
        </p:grpSp>
        <p:sp>
          <p:nvSpPr>
            <p:cNvPr id="94" name="CuadroTexto 93">
              <a:extLst>
                <a:ext uri="{FF2B5EF4-FFF2-40B4-BE49-F238E27FC236}">
                  <a16:creationId xmlns:a16="http://schemas.microsoft.com/office/drawing/2014/main" id="{9298FBC5-72A4-4FA1-A7DB-0D04A89F5533}"/>
                </a:ext>
              </a:extLst>
            </p:cNvPr>
            <p:cNvSpPr txBox="1"/>
            <p:nvPr/>
          </p:nvSpPr>
          <p:spPr>
            <a:xfrm>
              <a:off x="642468" y="1354770"/>
              <a:ext cx="2091843" cy="646331"/>
            </a:xfrm>
            <a:prstGeom prst="rect">
              <a:avLst/>
            </a:prstGeom>
            <a:noFill/>
          </p:spPr>
          <p:txBody>
            <a:bodyPr wrap="square">
              <a:spAutoFit/>
            </a:bodyPr>
            <a:lstStyle/>
            <a:p>
              <a:pPr algn="ctr"/>
              <a:r>
                <a:rPr lang="es-CO" sz="1800" dirty="0">
                  <a:solidFill>
                    <a:schemeClr val="bg1"/>
                  </a:solidFill>
                </a:rPr>
                <a:t>Documentación de la Ficha</a:t>
              </a:r>
              <a:endParaRPr lang="es-CO" dirty="0"/>
            </a:p>
          </p:txBody>
        </p:sp>
      </p:grpSp>
      <p:cxnSp>
        <p:nvCxnSpPr>
          <p:cNvPr id="97" name="Google Shape;1227;p40">
            <a:extLst>
              <a:ext uri="{FF2B5EF4-FFF2-40B4-BE49-F238E27FC236}">
                <a16:creationId xmlns:a16="http://schemas.microsoft.com/office/drawing/2014/main" id="{46EDCD45-FCF5-4D3C-AAD4-B932A132D8F1}"/>
              </a:ext>
            </a:extLst>
          </p:cNvPr>
          <p:cNvCxnSpPr>
            <a:cxnSpLocks/>
          </p:cNvCxnSpPr>
          <p:nvPr/>
        </p:nvCxnSpPr>
        <p:spPr>
          <a:xfrm rot="10800000" flipV="1">
            <a:off x="2649290" y="5967305"/>
            <a:ext cx="4883624" cy="415600"/>
          </a:xfrm>
          <a:prstGeom prst="bentConnector3">
            <a:avLst>
              <a:gd name="adj1" fmla="val -822"/>
            </a:avLst>
          </a:prstGeom>
          <a:ln w="22225">
            <a:headEnd type="none" w="med" len="med"/>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673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oogle Shape;1219;p40">
            <a:extLst>
              <a:ext uri="{FF2B5EF4-FFF2-40B4-BE49-F238E27FC236}">
                <a16:creationId xmlns:a16="http://schemas.microsoft.com/office/drawing/2014/main" id="{0AFA8A61-A9F1-4D9B-924E-14068B41699A}"/>
              </a:ext>
            </a:extLst>
          </p:cNvPr>
          <p:cNvCxnSpPr>
            <a:cxnSpLocks/>
          </p:cNvCxnSpPr>
          <p:nvPr/>
        </p:nvCxnSpPr>
        <p:spPr>
          <a:xfrm rot="16200000" flipV="1">
            <a:off x="-221797" y="182470"/>
            <a:ext cx="1370726" cy="346555"/>
          </a:xfrm>
          <a:prstGeom prst="bentConnector3">
            <a:avLst>
              <a:gd name="adj1" fmla="val -826"/>
            </a:avLst>
          </a:prstGeom>
          <a:ln w="22225">
            <a:solidFill>
              <a:srgbClr val="FFC000"/>
            </a:solidFill>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50" name="CuadroTexto 49">
            <a:extLst>
              <a:ext uri="{FF2B5EF4-FFF2-40B4-BE49-F238E27FC236}">
                <a16:creationId xmlns:a16="http://schemas.microsoft.com/office/drawing/2014/main" id="{F4164B96-CB98-4D4F-A1FC-98A59307D7BE}"/>
              </a:ext>
            </a:extLst>
          </p:cNvPr>
          <p:cNvSpPr txBox="1"/>
          <p:nvPr/>
        </p:nvSpPr>
        <p:spPr>
          <a:xfrm>
            <a:off x="5938940" y="-2113"/>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grpSp>
        <p:nvGrpSpPr>
          <p:cNvPr id="13" name="Grupo 12">
            <a:extLst>
              <a:ext uri="{FF2B5EF4-FFF2-40B4-BE49-F238E27FC236}">
                <a16:creationId xmlns:a16="http://schemas.microsoft.com/office/drawing/2014/main" id="{E85FDE07-290D-4D78-A48C-DFD85A5E48D8}"/>
              </a:ext>
            </a:extLst>
          </p:cNvPr>
          <p:cNvGrpSpPr/>
          <p:nvPr/>
        </p:nvGrpSpPr>
        <p:grpSpPr>
          <a:xfrm>
            <a:off x="249830" y="1707876"/>
            <a:ext cx="5229225" cy="1924050"/>
            <a:chOff x="601168" y="2407516"/>
            <a:chExt cx="5229225" cy="1924050"/>
          </a:xfrm>
        </p:grpSpPr>
        <p:pic>
          <p:nvPicPr>
            <p:cNvPr id="12" name="Imagen 11">
              <a:extLst>
                <a:ext uri="{FF2B5EF4-FFF2-40B4-BE49-F238E27FC236}">
                  <a16:creationId xmlns:a16="http://schemas.microsoft.com/office/drawing/2014/main" id="{A85A3800-42B5-4B96-BCE3-F8C57949F38F}"/>
                </a:ext>
              </a:extLst>
            </p:cNvPr>
            <p:cNvPicPr>
              <a:picLocks noChangeAspect="1"/>
            </p:cNvPicPr>
            <p:nvPr/>
          </p:nvPicPr>
          <p:blipFill>
            <a:blip r:embed="rId3"/>
            <a:stretch>
              <a:fillRect/>
            </a:stretch>
          </p:blipFill>
          <p:spPr>
            <a:xfrm>
              <a:off x="601168" y="2407516"/>
              <a:ext cx="5229225" cy="1924050"/>
            </a:xfrm>
            <a:prstGeom prst="rect">
              <a:avLst/>
            </a:prstGeom>
          </p:spPr>
        </p:pic>
        <p:sp>
          <p:nvSpPr>
            <p:cNvPr id="75" name="Rectángulo 74">
              <a:extLst>
                <a:ext uri="{FF2B5EF4-FFF2-40B4-BE49-F238E27FC236}">
                  <a16:creationId xmlns:a16="http://schemas.microsoft.com/office/drawing/2014/main" id="{445B4A97-A105-4822-9962-AD09A2AAADBA}"/>
                </a:ext>
              </a:extLst>
            </p:cNvPr>
            <p:cNvSpPr/>
            <p:nvPr/>
          </p:nvSpPr>
          <p:spPr>
            <a:xfrm>
              <a:off x="610097" y="2520582"/>
              <a:ext cx="1512000"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7" name="Grupo 16">
            <a:extLst>
              <a:ext uri="{FF2B5EF4-FFF2-40B4-BE49-F238E27FC236}">
                <a16:creationId xmlns:a16="http://schemas.microsoft.com/office/drawing/2014/main" id="{3C82E673-3867-449B-95AF-5E4C083061D5}"/>
              </a:ext>
            </a:extLst>
          </p:cNvPr>
          <p:cNvGrpSpPr/>
          <p:nvPr/>
        </p:nvGrpSpPr>
        <p:grpSpPr>
          <a:xfrm>
            <a:off x="636843" y="130230"/>
            <a:ext cx="4385491" cy="1435253"/>
            <a:chOff x="636843" y="710804"/>
            <a:chExt cx="4385491" cy="1435253"/>
          </a:xfrm>
        </p:grpSpPr>
        <p:grpSp>
          <p:nvGrpSpPr>
            <p:cNvPr id="42" name="Google Shape;1226;p40">
              <a:extLst>
                <a:ext uri="{FF2B5EF4-FFF2-40B4-BE49-F238E27FC236}">
                  <a16:creationId xmlns:a16="http://schemas.microsoft.com/office/drawing/2014/main" id="{25A52CF3-A9DE-4036-B567-4EB8E8D3AE07}"/>
                </a:ext>
              </a:extLst>
            </p:cNvPr>
            <p:cNvGrpSpPr/>
            <p:nvPr/>
          </p:nvGrpSpPr>
          <p:grpSpPr>
            <a:xfrm>
              <a:off x="636843" y="710804"/>
              <a:ext cx="4385491" cy="1435253"/>
              <a:chOff x="3723551" y="914516"/>
              <a:chExt cx="3289118" cy="2673272"/>
            </a:xfrm>
          </p:grpSpPr>
          <p:sp>
            <p:nvSpPr>
              <p:cNvPr id="43" name="Google Shape;1223;p40">
                <a:extLst>
                  <a:ext uri="{FF2B5EF4-FFF2-40B4-BE49-F238E27FC236}">
                    <a16:creationId xmlns:a16="http://schemas.microsoft.com/office/drawing/2014/main" id="{5D43F8C4-5A94-4FE0-91BF-E434A2E4AC76}"/>
                  </a:ext>
                </a:extLst>
              </p:cNvPr>
              <p:cNvSpPr/>
              <p:nvPr/>
            </p:nvSpPr>
            <p:spPr>
              <a:xfrm>
                <a:off x="3723551" y="1919188"/>
                <a:ext cx="1670700" cy="1668600"/>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2400"/>
              </a:p>
            </p:txBody>
          </p:sp>
          <p:cxnSp>
            <p:nvCxnSpPr>
              <p:cNvPr id="44" name="Google Shape;1227;p40">
                <a:extLst>
                  <a:ext uri="{FF2B5EF4-FFF2-40B4-BE49-F238E27FC236}">
                    <a16:creationId xmlns:a16="http://schemas.microsoft.com/office/drawing/2014/main" id="{84E55309-C1E9-4870-8319-BA799228C2DD}"/>
                  </a:ext>
                </a:extLst>
              </p:cNvPr>
              <p:cNvCxnSpPr>
                <a:cxnSpLocks/>
                <a:stCxn id="43" idx="1"/>
              </p:cNvCxnSpPr>
              <p:nvPr/>
            </p:nvCxnSpPr>
            <p:spPr>
              <a:xfrm rot="10800000" flipH="1">
                <a:off x="3723551" y="914516"/>
                <a:ext cx="3289118" cy="1838973"/>
              </a:xfrm>
              <a:prstGeom prst="bentConnector4">
                <a:avLst>
                  <a:gd name="adj1" fmla="val -5213"/>
                  <a:gd name="adj2" fmla="val 123153"/>
                </a:avLst>
              </a:prstGeom>
              <a:ln>
                <a:headEnd type="none" w="med" len="med"/>
                <a:tailEnd type="triangle" w="med" len="med"/>
              </a:ln>
            </p:spPr>
            <p:style>
              <a:lnRef idx="3">
                <a:schemeClr val="lt1"/>
              </a:lnRef>
              <a:fillRef idx="1">
                <a:schemeClr val="accent4"/>
              </a:fillRef>
              <a:effectRef idx="1">
                <a:schemeClr val="accent4"/>
              </a:effectRef>
              <a:fontRef idx="minor">
                <a:schemeClr val="lt1"/>
              </a:fontRef>
            </p:style>
          </p:cxnSp>
        </p:grpSp>
        <p:sp>
          <p:nvSpPr>
            <p:cNvPr id="35" name="CuadroTexto 34">
              <a:extLst>
                <a:ext uri="{FF2B5EF4-FFF2-40B4-BE49-F238E27FC236}">
                  <a16:creationId xmlns:a16="http://schemas.microsoft.com/office/drawing/2014/main" id="{AB0B0CB0-5FE2-4E0D-B00D-B70015C8C046}"/>
                </a:ext>
              </a:extLst>
            </p:cNvPr>
            <p:cNvSpPr txBox="1"/>
            <p:nvPr/>
          </p:nvSpPr>
          <p:spPr>
            <a:xfrm>
              <a:off x="642468" y="1354770"/>
              <a:ext cx="2091843" cy="646331"/>
            </a:xfrm>
            <a:prstGeom prst="rect">
              <a:avLst/>
            </a:prstGeom>
            <a:noFill/>
          </p:spPr>
          <p:txBody>
            <a:bodyPr wrap="square">
              <a:spAutoFit/>
            </a:bodyPr>
            <a:lstStyle/>
            <a:p>
              <a:pPr algn="ctr"/>
              <a:r>
                <a:rPr lang="es-CO" sz="1800" dirty="0">
                  <a:solidFill>
                    <a:schemeClr val="bg1"/>
                  </a:solidFill>
                </a:rPr>
                <a:t>Documentación de la Ficha</a:t>
              </a:r>
              <a:endParaRPr lang="es-CO" dirty="0"/>
            </a:p>
          </p:txBody>
        </p:sp>
      </p:grpSp>
      <p:pic>
        <p:nvPicPr>
          <p:cNvPr id="16" name="Imagen 15">
            <a:extLst>
              <a:ext uri="{FF2B5EF4-FFF2-40B4-BE49-F238E27FC236}">
                <a16:creationId xmlns:a16="http://schemas.microsoft.com/office/drawing/2014/main" id="{69F9CEF6-50D7-49C0-85EF-246F1FE8C334}"/>
              </a:ext>
            </a:extLst>
          </p:cNvPr>
          <p:cNvPicPr>
            <a:picLocks noChangeAspect="1"/>
          </p:cNvPicPr>
          <p:nvPr/>
        </p:nvPicPr>
        <p:blipFill>
          <a:blip r:embed="rId4"/>
          <a:stretch>
            <a:fillRect/>
          </a:stretch>
        </p:blipFill>
        <p:spPr>
          <a:xfrm>
            <a:off x="6210091" y="1089503"/>
            <a:ext cx="4885662" cy="2819358"/>
          </a:xfrm>
          <a:prstGeom prst="rect">
            <a:avLst/>
          </a:prstGeom>
        </p:spPr>
      </p:pic>
      <p:sp>
        <p:nvSpPr>
          <p:cNvPr id="54" name="Rectángulo 53">
            <a:extLst>
              <a:ext uri="{FF2B5EF4-FFF2-40B4-BE49-F238E27FC236}">
                <a16:creationId xmlns:a16="http://schemas.microsoft.com/office/drawing/2014/main" id="{CC034910-E285-45CD-8F2B-6801F86A21E3}"/>
              </a:ext>
            </a:extLst>
          </p:cNvPr>
          <p:cNvSpPr/>
          <p:nvPr/>
        </p:nvSpPr>
        <p:spPr>
          <a:xfrm>
            <a:off x="8179296" y="2614925"/>
            <a:ext cx="1512000"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2" name="Google Shape;1227;p40">
            <a:extLst>
              <a:ext uri="{FF2B5EF4-FFF2-40B4-BE49-F238E27FC236}">
                <a16:creationId xmlns:a16="http://schemas.microsoft.com/office/drawing/2014/main" id="{4229C0DE-37EA-419F-BBE0-2FBE71C28623}"/>
              </a:ext>
            </a:extLst>
          </p:cNvPr>
          <p:cNvCxnSpPr>
            <a:cxnSpLocks/>
            <a:stCxn id="43" idx="3"/>
          </p:cNvCxnSpPr>
          <p:nvPr/>
        </p:nvCxnSpPr>
        <p:spPr>
          <a:xfrm>
            <a:off x="2864443" y="1117556"/>
            <a:ext cx="473843" cy="719132"/>
          </a:xfrm>
          <a:prstGeom prst="bentConnector2">
            <a:avLst/>
          </a:prstGeom>
          <a:ln w="22225">
            <a:headEnd type="none" w="med" len="med"/>
            <a:tailEnd type="triangle" w="med" len="med"/>
          </a:ln>
        </p:spPr>
        <p:style>
          <a:lnRef idx="3">
            <a:schemeClr val="accent4"/>
          </a:lnRef>
          <a:fillRef idx="0">
            <a:schemeClr val="accent4"/>
          </a:fillRef>
          <a:effectRef idx="2">
            <a:schemeClr val="accent4"/>
          </a:effectRef>
          <a:fontRef idx="minor">
            <a:schemeClr val="tx1"/>
          </a:fontRef>
        </p:style>
      </p:cxnSp>
      <p:pic>
        <p:nvPicPr>
          <p:cNvPr id="22" name="Imagen 21">
            <a:extLst>
              <a:ext uri="{FF2B5EF4-FFF2-40B4-BE49-F238E27FC236}">
                <a16:creationId xmlns:a16="http://schemas.microsoft.com/office/drawing/2014/main" id="{A55923F6-D183-4DD7-A769-A45BDC30523C}"/>
              </a:ext>
            </a:extLst>
          </p:cNvPr>
          <p:cNvPicPr>
            <a:picLocks noChangeAspect="1"/>
          </p:cNvPicPr>
          <p:nvPr/>
        </p:nvPicPr>
        <p:blipFill>
          <a:blip r:embed="rId5"/>
          <a:stretch>
            <a:fillRect/>
          </a:stretch>
        </p:blipFill>
        <p:spPr>
          <a:xfrm>
            <a:off x="6194860" y="4011200"/>
            <a:ext cx="5410200" cy="2505075"/>
          </a:xfrm>
          <a:prstGeom prst="rect">
            <a:avLst/>
          </a:prstGeom>
        </p:spPr>
      </p:pic>
      <p:grpSp>
        <p:nvGrpSpPr>
          <p:cNvPr id="23" name="Grupo 22">
            <a:extLst>
              <a:ext uri="{FF2B5EF4-FFF2-40B4-BE49-F238E27FC236}">
                <a16:creationId xmlns:a16="http://schemas.microsoft.com/office/drawing/2014/main" id="{369C6A96-0602-4016-9C02-8FC3E40EEE50}"/>
              </a:ext>
            </a:extLst>
          </p:cNvPr>
          <p:cNvGrpSpPr/>
          <p:nvPr/>
        </p:nvGrpSpPr>
        <p:grpSpPr>
          <a:xfrm>
            <a:off x="316505" y="3822380"/>
            <a:ext cx="5162550" cy="2486025"/>
            <a:chOff x="316505" y="3822380"/>
            <a:chExt cx="5162550" cy="2486025"/>
          </a:xfrm>
        </p:grpSpPr>
        <p:pic>
          <p:nvPicPr>
            <p:cNvPr id="20" name="Imagen 19">
              <a:extLst>
                <a:ext uri="{FF2B5EF4-FFF2-40B4-BE49-F238E27FC236}">
                  <a16:creationId xmlns:a16="http://schemas.microsoft.com/office/drawing/2014/main" id="{D737298F-BE5B-4F59-A101-A66AB0FC7BE4}"/>
                </a:ext>
              </a:extLst>
            </p:cNvPr>
            <p:cNvPicPr>
              <a:picLocks noChangeAspect="1"/>
            </p:cNvPicPr>
            <p:nvPr/>
          </p:nvPicPr>
          <p:blipFill>
            <a:blip r:embed="rId6"/>
            <a:stretch>
              <a:fillRect/>
            </a:stretch>
          </p:blipFill>
          <p:spPr>
            <a:xfrm>
              <a:off x="316505" y="3822380"/>
              <a:ext cx="5162550" cy="2486025"/>
            </a:xfrm>
            <a:prstGeom prst="rect">
              <a:avLst/>
            </a:prstGeom>
          </p:spPr>
        </p:pic>
        <p:sp>
          <p:nvSpPr>
            <p:cNvPr id="60" name="Rectángulo 59">
              <a:extLst>
                <a:ext uri="{FF2B5EF4-FFF2-40B4-BE49-F238E27FC236}">
                  <a16:creationId xmlns:a16="http://schemas.microsoft.com/office/drawing/2014/main" id="{B242E0CF-0969-4542-8696-AB36B9B51162}"/>
                </a:ext>
              </a:extLst>
            </p:cNvPr>
            <p:cNvSpPr/>
            <p:nvPr/>
          </p:nvSpPr>
          <p:spPr>
            <a:xfrm>
              <a:off x="2936630" y="4736680"/>
              <a:ext cx="1076570"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61" name="Rectángulo 60">
            <a:extLst>
              <a:ext uri="{FF2B5EF4-FFF2-40B4-BE49-F238E27FC236}">
                <a16:creationId xmlns:a16="http://schemas.microsoft.com/office/drawing/2014/main" id="{1B38F66F-9652-4B2B-8674-5D0A93D57852}"/>
              </a:ext>
            </a:extLst>
          </p:cNvPr>
          <p:cNvSpPr/>
          <p:nvPr/>
        </p:nvSpPr>
        <p:spPr>
          <a:xfrm>
            <a:off x="9672246" y="4868442"/>
            <a:ext cx="1076570" cy="216000"/>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60A23D99-126B-4444-96F5-0355863541AE}"/>
              </a:ext>
            </a:extLst>
          </p:cNvPr>
          <p:cNvGrpSpPr/>
          <p:nvPr/>
        </p:nvGrpSpPr>
        <p:grpSpPr>
          <a:xfrm>
            <a:off x="4673600" y="1263351"/>
            <a:ext cx="675324" cy="444525"/>
            <a:chOff x="4673600" y="1263351"/>
            <a:chExt cx="675324" cy="444525"/>
          </a:xfrm>
        </p:grpSpPr>
        <p:sp>
          <p:nvSpPr>
            <p:cNvPr id="24" name="Elipse 23">
              <a:extLst>
                <a:ext uri="{FF2B5EF4-FFF2-40B4-BE49-F238E27FC236}">
                  <a16:creationId xmlns:a16="http://schemas.microsoft.com/office/drawing/2014/main" id="{6DC97D4E-9ED2-4ECD-A753-E3397C7D079D}"/>
                </a:ext>
              </a:extLst>
            </p:cNvPr>
            <p:cNvSpPr/>
            <p:nvPr/>
          </p:nvSpPr>
          <p:spPr>
            <a:xfrm>
              <a:off x="4673600" y="1263351"/>
              <a:ext cx="675324" cy="44452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CuadroTexto 24">
              <a:extLst>
                <a:ext uri="{FF2B5EF4-FFF2-40B4-BE49-F238E27FC236}">
                  <a16:creationId xmlns:a16="http://schemas.microsoft.com/office/drawing/2014/main" id="{B8E5AEB6-5D22-44E1-ADE7-25D1A6EFCE58}"/>
                </a:ext>
              </a:extLst>
            </p:cNvPr>
            <p:cNvSpPr txBox="1"/>
            <p:nvPr/>
          </p:nvSpPr>
          <p:spPr>
            <a:xfrm>
              <a:off x="4774125" y="1294656"/>
              <a:ext cx="473843" cy="369332"/>
            </a:xfrm>
            <a:prstGeom prst="rect">
              <a:avLst/>
            </a:prstGeom>
            <a:noFill/>
          </p:spPr>
          <p:txBody>
            <a:bodyPr wrap="square" rtlCol="0">
              <a:spAutoFit/>
            </a:bodyPr>
            <a:lstStyle/>
            <a:p>
              <a:pPr algn="ctr"/>
              <a:r>
                <a:rPr lang="es-CO" dirty="0">
                  <a:solidFill>
                    <a:schemeClr val="accent2">
                      <a:lumMod val="75000"/>
                    </a:schemeClr>
                  </a:solidFill>
                </a:rPr>
                <a:t>1</a:t>
              </a:r>
            </a:p>
          </p:txBody>
        </p:sp>
      </p:grpSp>
      <p:grpSp>
        <p:nvGrpSpPr>
          <p:cNvPr id="62" name="Grupo 61">
            <a:extLst>
              <a:ext uri="{FF2B5EF4-FFF2-40B4-BE49-F238E27FC236}">
                <a16:creationId xmlns:a16="http://schemas.microsoft.com/office/drawing/2014/main" id="{CD7794A6-B14E-4E30-B90E-2C53191FAC9D}"/>
              </a:ext>
            </a:extLst>
          </p:cNvPr>
          <p:cNvGrpSpPr/>
          <p:nvPr/>
        </p:nvGrpSpPr>
        <p:grpSpPr>
          <a:xfrm>
            <a:off x="11151465" y="2224632"/>
            <a:ext cx="675324" cy="444525"/>
            <a:chOff x="4673600" y="1263351"/>
            <a:chExt cx="675324" cy="444525"/>
          </a:xfrm>
          <a:solidFill>
            <a:schemeClr val="accent4">
              <a:lumMod val="20000"/>
              <a:lumOff val="80000"/>
            </a:schemeClr>
          </a:solidFill>
        </p:grpSpPr>
        <p:sp>
          <p:nvSpPr>
            <p:cNvPr id="63" name="Elipse 62">
              <a:extLst>
                <a:ext uri="{FF2B5EF4-FFF2-40B4-BE49-F238E27FC236}">
                  <a16:creationId xmlns:a16="http://schemas.microsoft.com/office/drawing/2014/main" id="{797D94B6-C5BE-4562-8E15-0C6801790991}"/>
                </a:ext>
              </a:extLst>
            </p:cNvPr>
            <p:cNvSpPr/>
            <p:nvPr/>
          </p:nvSpPr>
          <p:spPr>
            <a:xfrm>
              <a:off x="4673600" y="1263351"/>
              <a:ext cx="675324" cy="4445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CuadroTexto 63">
              <a:extLst>
                <a:ext uri="{FF2B5EF4-FFF2-40B4-BE49-F238E27FC236}">
                  <a16:creationId xmlns:a16="http://schemas.microsoft.com/office/drawing/2014/main" id="{ABFCC7D3-224B-47AE-8AD1-6AB4BDB5F455}"/>
                </a:ext>
              </a:extLst>
            </p:cNvPr>
            <p:cNvSpPr txBox="1"/>
            <p:nvPr/>
          </p:nvSpPr>
          <p:spPr>
            <a:xfrm>
              <a:off x="4774125" y="1294656"/>
              <a:ext cx="473843" cy="369332"/>
            </a:xfrm>
            <a:prstGeom prst="rect">
              <a:avLst/>
            </a:prstGeom>
            <a:grpFill/>
          </p:spPr>
          <p:txBody>
            <a:bodyPr wrap="square" rtlCol="0">
              <a:spAutoFit/>
            </a:bodyPr>
            <a:lstStyle/>
            <a:p>
              <a:pPr algn="ctr"/>
              <a:r>
                <a:rPr lang="es-CO" dirty="0">
                  <a:solidFill>
                    <a:schemeClr val="accent2">
                      <a:lumMod val="75000"/>
                    </a:schemeClr>
                  </a:solidFill>
                </a:rPr>
                <a:t>2</a:t>
              </a:r>
            </a:p>
          </p:txBody>
        </p:sp>
      </p:grpSp>
      <p:grpSp>
        <p:nvGrpSpPr>
          <p:cNvPr id="65" name="Grupo 64">
            <a:extLst>
              <a:ext uri="{FF2B5EF4-FFF2-40B4-BE49-F238E27FC236}">
                <a16:creationId xmlns:a16="http://schemas.microsoft.com/office/drawing/2014/main" id="{4F6471CD-1BDA-427A-942E-63FB30A17EE8}"/>
              </a:ext>
            </a:extLst>
          </p:cNvPr>
          <p:cNvGrpSpPr/>
          <p:nvPr/>
        </p:nvGrpSpPr>
        <p:grpSpPr>
          <a:xfrm>
            <a:off x="3998276" y="5644717"/>
            <a:ext cx="675324" cy="444525"/>
            <a:chOff x="4673600" y="1263351"/>
            <a:chExt cx="675324" cy="444525"/>
          </a:xfrm>
          <a:solidFill>
            <a:schemeClr val="accent5">
              <a:lumMod val="20000"/>
              <a:lumOff val="80000"/>
            </a:schemeClr>
          </a:solidFill>
        </p:grpSpPr>
        <p:sp>
          <p:nvSpPr>
            <p:cNvPr id="66" name="Elipse 65">
              <a:extLst>
                <a:ext uri="{FF2B5EF4-FFF2-40B4-BE49-F238E27FC236}">
                  <a16:creationId xmlns:a16="http://schemas.microsoft.com/office/drawing/2014/main" id="{75F20B8A-F96E-4340-96E9-EE4C31708F5C}"/>
                </a:ext>
              </a:extLst>
            </p:cNvPr>
            <p:cNvSpPr/>
            <p:nvPr/>
          </p:nvSpPr>
          <p:spPr>
            <a:xfrm>
              <a:off x="4673600" y="1263351"/>
              <a:ext cx="675324" cy="4445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CuadroTexto 66">
              <a:extLst>
                <a:ext uri="{FF2B5EF4-FFF2-40B4-BE49-F238E27FC236}">
                  <a16:creationId xmlns:a16="http://schemas.microsoft.com/office/drawing/2014/main" id="{FC06ABB4-7F10-4222-B034-A3253840B385}"/>
                </a:ext>
              </a:extLst>
            </p:cNvPr>
            <p:cNvSpPr txBox="1"/>
            <p:nvPr/>
          </p:nvSpPr>
          <p:spPr>
            <a:xfrm>
              <a:off x="4774125" y="1294656"/>
              <a:ext cx="473843" cy="369332"/>
            </a:xfrm>
            <a:prstGeom prst="rect">
              <a:avLst/>
            </a:prstGeom>
            <a:grpFill/>
          </p:spPr>
          <p:txBody>
            <a:bodyPr wrap="square" rtlCol="0">
              <a:spAutoFit/>
            </a:bodyPr>
            <a:lstStyle/>
            <a:p>
              <a:pPr algn="ctr"/>
              <a:r>
                <a:rPr lang="es-CO" dirty="0">
                  <a:solidFill>
                    <a:schemeClr val="accent2">
                      <a:lumMod val="75000"/>
                    </a:schemeClr>
                  </a:solidFill>
                </a:rPr>
                <a:t>3</a:t>
              </a:r>
            </a:p>
          </p:txBody>
        </p:sp>
      </p:grpSp>
      <p:grpSp>
        <p:nvGrpSpPr>
          <p:cNvPr id="68" name="Grupo 67">
            <a:extLst>
              <a:ext uri="{FF2B5EF4-FFF2-40B4-BE49-F238E27FC236}">
                <a16:creationId xmlns:a16="http://schemas.microsoft.com/office/drawing/2014/main" id="{1EAA6460-E68A-4A3B-B502-CFB8C33BE19A}"/>
              </a:ext>
            </a:extLst>
          </p:cNvPr>
          <p:cNvGrpSpPr/>
          <p:nvPr/>
        </p:nvGrpSpPr>
        <p:grpSpPr>
          <a:xfrm>
            <a:off x="10073492" y="5719421"/>
            <a:ext cx="675324" cy="444525"/>
            <a:chOff x="4673600" y="1263351"/>
            <a:chExt cx="675324" cy="444525"/>
          </a:xfrm>
          <a:solidFill>
            <a:schemeClr val="accent6">
              <a:lumMod val="60000"/>
              <a:lumOff val="40000"/>
            </a:schemeClr>
          </a:solidFill>
        </p:grpSpPr>
        <p:sp>
          <p:nvSpPr>
            <p:cNvPr id="69" name="Elipse 68">
              <a:extLst>
                <a:ext uri="{FF2B5EF4-FFF2-40B4-BE49-F238E27FC236}">
                  <a16:creationId xmlns:a16="http://schemas.microsoft.com/office/drawing/2014/main" id="{1A362713-57AE-49E8-A891-E21554E1BDDB}"/>
                </a:ext>
              </a:extLst>
            </p:cNvPr>
            <p:cNvSpPr/>
            <p:nvPr/>
          </p:nvSpPr>
          <p:spPr>
            <a:xfrm>
              <a:off x="4673600" y="1263351"/>
              <a:ext cx="675324" cy="4445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0" name="CuadroTexto 69">
              <a:extLst>
                <a:ext uri="{FF2B5EF4-FFF2-40B4-BE49-F238E27FC236}">
                  <a16:creationId xmlns:a16="http://schemas.microsoft.com/office/drawing/2014/main" id="{BDC5F95F-469F-48F7-852D-747AB00F0242}"/>
                </a:ext>
              </a:extLst>
            </p:cNvPr>
            <p:cNvSpPr txBox="1"/>
            <p:nvPr/>
          </p:nvSpPr>
          <p:spPr>
            <a:xfrm>
              <a:off x="4774125" y="1294656"/>
              <a:ext cx="473843" cy="369332"/>
            </a:xfrm>
            <a:prstGeom prst="rect">
              <a:avLst/>
            </a:prstGeom>
            <a:grpFill/>
          </p:spPr>
          <p:txBody>
            <a:bodyPr wrap="square" rtlCol="0">
              <a:spAutoFit/>
            </a:bodyPr>
            <a:lstStyle/>
            <a:p>
              <a:pPr algn="ctr"/>
              <a:r>
                <a:rPr lang="es-CO" dirty="0">
                  <a:solidFill>
                    <a:schemeClr val="accent2">
                      <a:lumMod val="75000"/>
                    </a:schemeClr>
                  </a:solidFill>
                </a:rPr>
                <a:t>4</a:t>
              </a:r>
            </a:p>
          </p:txBody>
        </p:sp>
      </p:grpSp>
    </p:spTree>
    <p:extLst>
      <p:ext uri="{BB962C8B-B14F-4D97-AF65-F5344CB8AC3E}">
        <p14:creationId xmlns:p14="http://schemas.microsoft.com/office/powerpoint/2010/main" val="319863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55EBD-0106-49C1-9B7B-125F67F12394}"/>
              </a:ext>
            </a:extLst>
          </p:cNvPr>
          <p:cNvSpPr>
            <a:spLocks noGrp="1"/>
          </p:cNvSpPr>
          <p:nvPr>
            <p:ph type="ctrTitle"/>
          </p:nvPr>
        </p:nvSpPr>
        <p:spPr>
          <a:xfrm>
            <a:off x="891783" y="2220128"/>
            <a:ext cx="8360703" cy="1809429"/>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s-CO" sz="5300" dirty="0">
                <a:ln w="0"/>
                <a:solidFill>
                  <a:schemeClr val="tx1"/>
                </a:solidFill>
                <a:effectLst>
                  <a:outerShdw blurRad="38100" dist="19050" dir="2700000" algn="tl" rotWithShape="0">
                    <a:schemeClr val="dk1">
                      <a:alpha val="40000"/>
                    </a:schemeClr>
                  </a:outerShdw>
                </a:effectLst>
                <a:latin typeface="+mn-lt"/>
              </a:rPr>
              <a:t>ASPECTOS NORMATIVOS Y CONCEPTUALES</a:t>
            </a:r>
            <a:endParaRPr lang="es-CO" sz="4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78807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oogle Shape;1219;p40">
            <a:extLst>
              <a:ext uri="{FF2B5EF4-FFF2-40B4-BE49-F238E27FC236}">
                <a16:creationId xmlns:a16="http://schemas.microsoft.com/office/drawing/2014/main" id="{0AFA8A61-A9F1-4D9B-924E-14068B41699A}"/>
              </a:ext>
            </a:extLst>
          </p:cNvPr>
          <p:cNvCxnSpPr>
            <a:cxnSpLocks/>
          </p:cNvCxnSpPr>
          <p:nvPr/>
        </p:nvCxnSpPr>
        <p:spPr>
          <a:xfrm rot="16200000" flipV="1">
            <a:off x="-221797" y="182470"/>
            <a:ext cx="1370726" cy="346555"/>
          </a:xfrm>
          <a:prstGeom prst="bentConnector3">
            <a:avLst>
              <a:gd name="adj1" fmla="val -826"/>
            </a:avLst>
          </a:prstGeom>
          <a:ln w="22225">
            <a:solidFill>
              <a:schemeClr val="accent4">
                <a:lumMod val="40000"/>
                <a:lumOff val="60000"/>
              </a:schemeClr>
            </a:solidFill>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50" name="CuadroTexto 49">
            <a:extLst>
              <a:ext uri="{FF2B5EF4-FFF2-40B4-BE49-F238E27FC236}">
                <a16:creationId xmlns:a16="http://schemas.microsoft.com/office/drawing/2014/main" id="{F4164B96-CB98-4D4F-A1FC-98A59307D7BE}"/>
              </a:ext>
            </a:extLst>
          </p:cNvPr>
          <p:cNvSpPr txBox="1"/>
          <p:nvPr/>
        </p:nvSpPr>
        <p:spPr>
          <a:xfrm>
            <a:off x="5947923" y="11356"/>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53" name="CuadroTexto 52">
            <a:extLst>
              <a:ext uri="{FF2B5EF4-FFF2-40B4-BE49-F238E27FC236}">
                <a16:creationId xmlns:a16="http://schemas.microsoft.com/office/drawing/2014/main" id="{ECFCB514-EBF7-4BDB-B0A0-ED4AC9F15972}"/>
              </a:ext>
            </a:extLst>
          </p:cNvPr>
          <p:cNvSpPr txBox="1"/>
          <p:nvPr/>
        </p:nvSpPr>
        <p:spPr>
          <a:xfrm>
            <a:off x="4944626" y="1853670"/>
            <a:ext cx="2227599" cy="584775"/>
          </a:xfrm>
          <a:prstGeom prst="rect">
            <a:avLst/>
          </a:prstGeom>
          <a:noFill/>
        </p:spPr>
        <p:txBody>
          <a:bodyPr wrap="square">
            <a:spAutoFit/>
          </a:bodyPr>
          <a:lstStyle/>
          <a:p>
            <a:pPr lvl="0" algn="ctr"/>
            <a:r>
              <a:rPr lang="es-CO" sz="1600" dirty="0">
                <a:solidFill>
                  <a:schemeClr val="bg1"/>
                </a:solidFill>
              </a:rPr>
              <a:t>Documentación de la Ficha</a:t>
            </a:r>
          </a:p>
        </p:txBody>
      </p:sp>
      <p:grpSp>
        <p:nvGrpSpPr>
          <p:cNvPr id="17" name="Grupo 16">
            <a:extLst>
              <a:ext uri="{FF2B5EF4-FFF2-40B4-BE49-F238E27FC236}">
                <a16:creationId xmlns:a16="http://schemas.microsoft.com/office/drawing/2014/main" id="{3C82E673-3867-449B-95AF-5E4C083061D5}"/>
              </a:ext>
            </a:extLst>
          </p:cNvPr>
          <p:cNvGrpSpPr/>
          <p:nvPr/>
        </p:nvGrpSpPr>
        <p:grpSpPr>
          <a:xfrm>
            <a:off x="636843" y="130230"/>
            <a:ext cx="4385491" cy="1435253"/>
            <a:chOff x="636843" y="710804"/>
            <a:chExt cx="4385491" cy="1435253"/>
          </a:xfrm>
        </p:grpSpPr>
        <p:grpSp>
          <p:nvGrpSpPr>
            <p:cNvPr id="42" name="Google Shape;1226;p40">
              <a:extLst>
                <a:ext uri="{FF2B5EF4-FFF2-40B4-BE49-F238E27FC236}">
                  <a16:creationId xmlns:a16="http://schemas.microsoft.com/office/drawing/2014/main" id="{25A52CF3-A9DE-4036-B567-4EB8E8D3AE07}"/>
                </a:ext>
              </a:extLst>
            </p:cNvPr>
            <p:cNvGrpSpPr/>
            <p:nvPr/>
          </p:nvGrpSpPr>
          <p:grpSpPr>
            <a:xfrm>
              <a:off x="636843" y="710804"/>
              <a:ext cx="4385491" cy="1435253"/>
              <a:chOff x="3723551" y="914516"/>
              <a:chExt cx="3289118" cy="2673272"/>
            </a:xfrm>
          </p:grpSpPr>
          <p:sp>
            <p:nvSpPr>
              <p:cNvPr id="43" name="Google Shape;1223;p40">
                <a:extLst>
                  <a:ext uri="{FF2B5EF4-FFF2-40B4-BE49-F238E27FC236}">
                    <a16:creationId xmlns:a16="http://schemas.microsoft.com/office/drawing/2014/main" id="{5D43F8C4-5A94-4FE0-91BF-E434A2E4AC76}"/>
                  </a:ext>
                </a:extLst>
              </p:cNvPr>
              <p:cNvSpPr/>
              <p:nvPr/>
            </p:nvSpPr>
            <p:spPr>
              <a:xfrm>
                <a:off x="3723551" y="1919188"/>
                <a:ext cx="1670700" cy="1668600"/>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endParaRPr sz="2400"/>
              </a:p>
            </p:txBody>
          </p:sp>
          <p:cxnSp>
            <p:nvCxnSpPr>
              <p:cNvPr id="44" name="Google Shape;1227;p40">
                <a:extLst>
                  <a:ext uri="{FF2B5EF4-FFF2-40B4-BE49-F238E27FC236}">
                    <a16:creationId xmlns:a16="http://schemas.microsoft.com/office/drawing/2014/main" id="{84E55309-C1E9-4870-8319-BA799228C2DD}"/>
                  </a:ext>
                </a:extLst>
              </p:cNvPr>
              <p:cNvCxnSpPr>
                <a:cxnSpLocks/>
                <a:stCxn id="43" idx="1"/>
              </p:cNvCxnSpPr>
              <p:nvPr/>
            </p:nvCxnSpPr>
            <p:spPr>
              <a:xfrm rot="10800000" flipH="1">
                <a:off x="3723551" y="914516"/>
                <a:ext cx="3289118" cy="1838973"/>
              </a:xfrm>
              <a:prstGeom prst="bentConnector4">
                <a:avLst>
                  <a:gd name="adj1" fmla="val -5213"/>
                  <a:gd name="adj2" fmla="val 123153"/>
                </a:avLst>
              </a:prstGeom>
              <a:ln>
                <a:headEnd type="none" w="med" len="med"/>
                <a:tailEnd type="triangle" w="med" len="med"/>
              </a:ln>
            </p:spPr>
            <p:style>
              <a:lnRef idx="3">
                <a:schemeClr val="lt1"/>
              </a:lnRef>
              <a:fillRef idx="1">
                <a:schemeClr val="accent4"/>
              </a:fillRef>
              <a:effectRef idx="1">
                <a:schemeClr val="accent4"/>
              </a:effectRef>
              <a:fontRef idx="minor">
                <a:schemeClr val="lt1"/>
              </a:fontRef>
            </p:style>
          </p:cxnSp>
        </p:grpSp>
        <p:sp>
          <p:nvSpPr>
            <p:cNvPr id="35" name="CuadroTexto 34">
              <a:extLst>
                <a:ext uri="{FF2B5EF4-FFF2-40B4-BE49-F238E27FC236}">
                  <a16:creationId xmlns:a16="http://schemas.microsoft.com/office/drawing/2014/main" id="{AB0B0CB0-5FE2-4E0D-B00D-B70015C8C046}"/>
                </a:ext>
              </a:extLst>
            </p:cNvPr>
            <p:cNvSpPr txBox="1"/>
            <p:nvPr/>
          </p:nvSpPr>
          <p:spPr>
            <a:xfrm>
              <a:off x="642468" y="1354770"/>
              <a:ext cx="2091843" cy="646331"/>
            </a:xfrm>
            <a:prstGeom prst="rect">
              <a:avLst/>
            </a:prstGeom>
            <a:noFill/>
          </p:spPr>
          <p:txBody>
            <a:bodyPr wrap="square">
              <a:spAutoFit/>
            </a:bodyPr>
            <a:lstStyle/>
            <a:p>
              <a:pPr algn="ctr"/>
              <a:r>
                <a:rPr lang="es-CO" sz="1800" dirty="0">
                  <a:solidFill>
                    <a:schemeClr val="bg1"/>
                  </a:solidFill>
                </a:rPr>
                <a:t>Documentación de la Ficha</a:t>
              </a:r>
              <a:endParaRPr lang="es-CO" dirty="0"/>
            </a:p>
          </p:txBody>
        </p:sp>
      </p:grpSp>
      <p:cxnSp>
        <p:nvCxnSpPr>
          <p:cNvPr id="52" name="Google Shape;1227;p40">
            <a:extLst>
              <a:ext uri="{FF2B5EF4-FFF2-40B4-BE49-F238E27FC236}">
                <a16:creationId xmlns:a16="http://schemas.microsoft.com/office/drawing/2014/main" id="{4229C0DE-37EA-419F-BBE0-2FBE71C28623}"/>
              </a:ext>
            </a:extLst>
          </p:cNvPr>
          <p:cNvCxnSpPr>
            <a:cxnSpLocks/>
            <a:stCxn id="43" idx="3"/>
          </p:cNvCxnSpPr>
          <p:nvPr/>
        </p:nvCxnSpPr>
        <p:spPr>
          <a:xfrm>
            <a:off x="2864443" y="1117556"/>
            <a:ext cx="603974" cy="539400"/>
          </a:xfrm>
          <a:prstGeom prst="bentConnector3">
            <a:avLst>
              <a:gd name="adj1" fmla="val 50000"/>
            </a:avLst>
          </a:prstGeom>
          <a:ln w="22225">
            <a:headEnd type="none" w="med" len="med"/>
            <a:tailEnd type="triangle" w="med" len="med"/>
          </a:ln>
        </p:spPr>
        <p:style>
          <a:lnRef idx="3">
            <a:schemeClr val="accent4"/>
          </a:lnRef>
          <a:fillRef idx="0">
            <a:schemeClr val="accent4"/>
          </a:fillRef>
          <a:effectRef idx="2">
            <a:schemeClr val="accent4"/>
          </a:effectRef>
          <a:fontRef idx="minor">
            <a:schemeClr val="tx1"/>
          </a:fontRef>
        </p:style>
      </p:cxnSp>
      <p:grpSp>
        <p:nvGrpSpPr>
          <p:cNvPr id="55" name="Google Shape;1231;p40">
            <a:extLst>
              <a:ext uri="{FF2B5EF4-FFF2-40B4-BE49-F238E27FC236}">
                <a16:creationId xmlns:a16="http://schemas.microsoft.com/office/drawing/2014/main" id="{E2290488-B822-4E6D-8B43-02A07719B798}"/>
              </a:ext>
            </a:extLst>
          </p:cNvPr>
          <p:cNvGrpSpPr/>
          <p:nvPr/>
        </p:nvGrpSpPr>
        <p:grpSpPr>
          <a:xfrm>
            <a:off x="9217269" y="5066946"/>
            <a:ext cx="3886009" cy="704282"/>
            <a:chOff x="5914678" y="1410388"/>
            <a:chExt cx="2914507" cy="1668600"/>
          </a:xfrm>
        </p:grpSpPr>
        <p:sp>
          <p:nvSpPr>
            <p:cNvPr id="56" name="Google Shape;1228;p40">
              <a:extLst>
                <a:ext uri="{FF2B5EF4-FFF2-40B4-BE49-F238E27FC236}">
                  <a16:creationId xmlns:a16="http://schemas.microsoft.com/office/drawing/2014/main" id="{DB3A6E62-5660-45A2-887D-E744DF4205C2}"/>
                </a:ext>
              </a:extLst>
            </p:cNvPr>
            <p:cNvSpPr/>
            <p:nvPr/>
          </p:nvSpPr>
          <p:spPr>
            <a:xfrm>
              <a:off x="5914678" y="1410388"/>
              <a:ext cx="1670700" cy="1668600"/>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cxnSp>
          <p:nvCxnSpPr>
            <p:cNvPr id="57" name="Google Shape;1232;p40">
              <a:extLst>
                <a:ext uri="{FF2B5EF4-FFF2-40B4-BE49-F238E27FC236}">
                  <a16:creationId xmlns:a16="http://schemas.microsoft.com/office/drawing/2014/main" id="{0970BA5C-B704-4D12-A7CB-FFAF4FC0EAFE}"/>
                </a:ext>
              </a:extLst>
            </p:cNvPr>
            <p:cNvCxnSpPr>
              <a:cxnSpLocks/>
              <a:stCxn id="56" idx="3"/>
            </p:cNvCxnSpPr>
            <p:nvPr/>
          </p:nvCxnSpPr>
          <p:spPr>
            <a:xfrm>
              <a:off x="7585378" y="2244688"/>
              <a:ext cx="1243807" cy="42468"/>
            </a:xfrm>
            <a:prstGeom prst="bentConnector3">
              <a:avLst>
                <a:gd name="adj1" fmla="val 50000"/>
              </a:avLst>
            </a:prstGeom>
            <a:noFill/>
            <a:ln w="22225" cap="flat" cmpd="sng">
              <a:solidFill>
                <a:schemeClr val="accent6"/>
              </a:solidFill>
              <a:prstDash val="solid"/>
              <a:round/>
              <a:headEnd type="none" w="med" len="med"/>
              <a:tailEnd type="none" w="med" len="med"/>
            </a:ln>
          </p:spPr>
        </p:cxnSp>
        <p:sp>
          <p:nvSpPr>
            <p:cNvPr id="58" name="Google Shape;1233;p40">
              <a:extLst>
                <a:ext uri="{FF2B5EF4-FFF2-40B4-BE49-F238E27FC236}">
                  <a16:creationId xmlns:a16="http://schemas.microsoft.com/office/drawing/2014/main" id="{BDAC4309-F9F4-44FA-AC24-E637DF84B793}"/>
                </a:ext>
              </a:extLst>
            </p:cNvPr>
            <p:cNvSpPr txBox="1"/>
            <p:nvPr/>
          </p:nvSpPr>
          <p:spPr>
            <a:xfrm>
              <a:off x="6022420" y="1704008"/>
              <a:ext cx="1386300" cy="583148"/>
            </a:xfrm>
            <a:prstGeom prst="rect">
              <a:avLst/>
            </a:prstGeom>
            <a:noFill/>
            <a:ln>
              <a:noFill/>
            </a:ln>
          </p:spPr>
          <p:txBody>
            <a:bodyPr spcFirstLastPara="1" wrap="square" lIns="121900" tIns="121900" rIns="121900" bIns="121900" anchor="ctr" anchorCtr="0">
              <a:noAutofit/>
            </a:bodyPr>
            <a:lstStyle/>
            <a:p>
              <a:pPr lvl="0" algn="ctr"/>
              <a:r>
                <a:rPr lang="es-CO" dirty="0">
                  <a:solidFill>
                    <a:schemeClr val="bg1"/>
                  </a:solidFill>
                </a:rPr>
                <a:t>Número de la nueva Ficha</a:t>
              </a:r>
            </a:p>
          </p:txBody>
        </p:sp>
        <p:sp>
          <p:nvSpPr>
            <p:cNvPr id="59" name="Google Shape;1234;p40">
              <a:extLst>
                <a:ext uri="{FF2B5EF4-FFF2-40B4-BE49-F238E27FC236}">
                  <a16:creationId xmlns:a16="http://schemas.microsoft.com/office/drawing/2014/main" id="{DF39A57C-E8D8-4062-BA0C-484D9106BA08}"/>
                </a:ext>
              </a:extLst>
            </p:cNvPr>
            <p:cNvSpPr txBox="1"/>
            <p:nvPr/>
          </p:nvSpPr>
          <p:spPr>
            <a:xfrm>
              <a:off x="6080700" y="2121638"/>
              <a:ext cx="1343100" cy="626100"/>
            </a:xfrm>
            <a:prstGeom prst="rect">
              <a:avLst/>
            </a:prstGeom>
            <a:noFill/>
            <a:ln>
              <a:noFill/>
            </a:ln>
          </p:spPr>
          <p:txBody>
            <a:bodyPr spcFirstLastPara="1" wrap="square" lIns="121900" tIns="121900" rIns="121900" bIns="121900" anchor="ctr" anchorCtr="0">
              <a:noAutofit/>
            </a:bodyPr>
            <a:lstStyle/>
            <a:p>
              <a:pPr algn="ctr"/>
              <a:endParaRPr sz="1600" dirty="0">
                <a:solidFill>
                  <a:srgbClr val="FFFFFF"/>
                </a:solidFill>
                <a:latin typeface="Roboto"/>
                <a:ea typeface="Roboto"/>
                <a:cs typeface="Roboto"/>
                <a:sym typeface="Roboto"/>
              </a:endParaRPr>
            </a:p>
          </p:txBody>
        </p:sp>
      </p:grpSp>
      <p:pic>
        <p:nvPicPr>
          <p:cNvPr id="5" name="Imagen 4">
            <a:extLst>
              <a:ext uri="{FF2B5EF4-FFF2-40B4-BE49-F238E27FC236}">
                <a16:creationId xmlns:a16="http://schemas.microsoft.com/office/drawing/2014/main" id="{C4DF8B1B-4432-477E-88ED-6BE0C2B5627E}"/>
              </a:ext>
            </a:extLst>
          </p:cNvPr>
          <p:cNvPicPr>
            <a:picLocks noChangeAspect="1"/>
          </p:cNvPicPr>
          <p:nvPr/>
        </p:nvPicPr>
        <p:blipFill>
          <a:blip r:embed="rId3"/>
          <a:stretch>
            <a:fillRect/>
          </a:stretch>
        </p:blipFill>
        <p:spPr>
          <a:xfrm>
            <a:off x="3468418" y="1086772"/>
            <a:ext cx="7545235" cy="3153703"/>
          </a:xfrm>
          <a:prstGeom prst="rect">
            <a:avLst/>
          </a:prstGeom>
        </p:spPr>
      </p:pic>
      <p:sp>
        <p:nvSpPr>
          <p:cNvPr id="54" name="Rectángulo 53">
            <a:extLst>
              <a:ext uri="{FF2B5EF4-FFF2-40B4-BE49-F238E27FC236}">
                <a16:creationId xmlns:a16="http://schemas.microsoft.com/office/drawing/2014/main" id="{CC034910-E285-45CD-8F2B-6801F86A21E3}"/>
              </a:ext>
            </a:extLst>
          </p:cNvPr>
          <p:cNvSpPr/>
          <p:nvPr/>
        </p:nvSpPr>
        <p:spPr>
          <a:xfrm>
            <a:off x="3869368" y="2208983"/>
            <a:ext cx="2952345" cy="349618"/>
          </a:xfrm>
          <a:prstGeom prst="rect">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A3A1485C-B8A3-492B-8651-C8227BB29300}"/>
              </a:ext>
            </a:extLst>
          </p:cNvPr>
          <p:cNvPicPr>
            <a:picLocks noChangeAspect="1"/>
          </p:cNvPicPr>
          <p:nvPr/>
        </p:nvPicPr>
        <p:blipFill>
          <a:blip r:embed="rId4"/>
          <a:stretch>
            <a:fillRect/>
          </a:stretch>
        </p:blipFill>
        <p:spPr>
          <a:xfrm>
            <a:off x="822484" y="4418603"/>
            <a:ext cx="7658692" cy="1445773"/>
          </a:xfrm>
          <a:prstGeom prst="rect">
            <a:avLst/>
          </a:prstGeom>
        </p:spPr>
      </p:pic>
      <p:grpSp>
        <p:nvGrpSpPr>
          <p:cNvPr id="29" name="Grupo 28">
            <a:extLst>
              <a:ext uri="{FF2B5EF4-FFF2-40B4-BE49-F238E27FC236}">
                <a16:creationId xmlns:a16="http://schemas.microsoft.com/office/drawing/2014/main" id="{0547AA1D-BBAC-49FD-9AD3-32744346BE4F}"/>
              </a:ext>
            </a:extLst>
          </p:cNvPr>
          <p:cNvGrpSpPr/>
          <p:nvPr/>
        </p:nvGrpSpPr>
        <p:grpSpPr>
          <a:xfrm>
            <a:off x="2067177" y="2523541"/>
            <a:ext cx="675324" cy="444525"/>
            <a:chOff x="4673600" y="1263351"/>
            <a:chExt cx="675324" cy="444525"/>
          </a:xfrm>
          <a:solidFill>
            <a:schemeClr val="accent4">
              <a:lumMod val="20000"/>
              <a:lumOff val="80000"/>
            </a:schemeClr>
          </a:solidFill>
        </p:grpSpPr>
        <p:sp>
          <p:nvSpPr>
            <p:cNvPr id="30" name="Elipse 29">
              <a:extLst>
                <a:ext uri="{FF2B5EF4-FFF2-40B4-BE49-F238E27FC236}">
                  <a16:creationId xmlns:a16="http://schemas.microsoft.com/office/drawing/2014/main" id="{52136D39-2E71-4FC1-8D5D-B90F1A3DF9B7}"/>
                </a:ext>
              </a:extLst>
            </p:cNvPr>
            <p:cNvSpPr/>
            <p:nvPr/>
          </p:nvSpPr>
          <p:spPr>
            <a:xfrm>
              <a:off x="4673600" y="1263351"/>
              <a:ext cx="675324" cy="4445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366B9A22-2CBB-4E5E-81F0-09059EF53A4D}"/>
                </a:ext>
              </a:extLst>
            </p:cNvPr>
            <p:cNvSpPr txBox="1"/>
            <p:nvPr/>
          </p:nvSpPr>
          <p:spPr>
            <a:xfrm>
              <a:off x="4774125" y="1294656"/>
              <a:ext cx="473843" cy="369332"/>
            </a:xfrm>
            <a:prstGeom prst="rect">
              <a:avLst/>
            </a:prstGeom>
            <a:grpFill/>
          </p:spPr>
          <p:txBody>
            <a:bodyPr wrap="square" rtlCol="0">
              <a:spAutoFit/>
            </a:bodyPr>
            <a:lstStyle/>
            <a:p>
              <a:pPr algn="ctr"/>
              <a:r>
                <a:rPr lang="es-CO" dirty="0">
                  <a:solidFill>
                    <a:schemeClr val="accent2">
                      <a:lumMod val="75000"/>
                    </a:schemeClr>
                  </a:solidFill>
                </a:rPr>
                <a:t>5</a:t>
              </a:r>
            </a:p>
          </p:txBody>
        </p:sp>
      </p:grpSp>
      <p:grpSp>
        <p:nvGrpSpPr>
          <p:cNvPr id="32" name="Grupo 31">
            <a:extLst>
              <a:ext uri="{FF2B5EF4-FFF2-40B4-BE49-F238E27FC236}">
                <a16:creationId xmlns:a16="http://schemas.microsoft.com/office/drawing/2014/main" id="{A0B2A38A-3DE2-446A-B5A1-922612A5DDB3}"/>
              </a:ext>
            </a:extLst>
          </p:cNvPr>
          <p:cNvGrpSpPr/>
          <p:nvPr/>
        </p:nvGrpSpPr>
        <p:grpSpPr>
          <a:xfrm>
            <a:off x="5610477" y="5820241"/>
            <a:ext cx="675324" cy="444525"/>
            <a:chOff x="4673600" y="1263351"/>
            <a:chExt cx="675324" cy="444525"/>
          </a:xfrm>
          <a:solidFill>
            <a:schemeClr val="accent6">
              <a:lumMod val="20000"/>
              <a:lumOff val="80000"/>
            </a:schemeClr>
          </a:solidFill>
        </p:grpSpPr>
        <p:sp>
          <p:nvSpPr>
            <p:cNvPr id="33" name="Elipse 32">
              <a:extLst>
                <a:ext uri="{FF2B5EF4-FFF2-40B4-BE49-F238E27FC236}">
                  <a16:creationId xmlns:a16="http://schemas.microsoft.com/office/drawing/2014/main" id="{E4DE81DD-3164-47AB-BB6A-C475A77C53DC}"/>
                </a:ext>
              </a:extLst>
            </p:cNvPr>
            <p:cNvSpPr/>
            <p:nvPr/>
          </p:nvSpPr>
          <p:spPr>
            <a:xfrm>
              <a:off x="4673600" y="1263351"/>
              <a:ext cx="675324" cy="4445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a:extLst>
                <a:ext uri="{FF2B5EF4-FFF2-40B4-BE49-F238E27FC236}">
                  <a16:creationId xmlns:a16="http://schemas.microsoft.com/office/drawing/2014/main" id="{D320B5BE-F708-4558-8A32-1D40C9DACAA6}"/>
                </a:ext>
              </a:extLst>
            </p:cNvPr>
            <p:cNvSpPr txBox="1"/>
            <p:nvPr/>
          </p:nvSpPr>
          <p:spPr>
            <a:xfrm>
              <a:off x="4774125" y="1294656"/>
              <a:ext cx="473843" cy="369332"/>
            </a:xfrm>
            <a:prstGeom prst="rect">
              <a:avLst/>
            </a:prstGeom>
            <a:grpFill/>
          </p:spPr>
          <p:txBody>
            <a:bodyPr wrap="square" rtlCol="0">
              <a:spAutoFit/>
            </a:bodyPr>
            <a:lstStyle/>
            <a:p>
              <a:pPr algn="ctr"/>
              <a:r>
                <a:rPr lang="es-CO" dirty="0">
                  <a:solidFill>
                    <a:schemeClr val="accent2">
                      <a:lumMod val="75000"/>
                    </a:schemeClr>
                  </a:solidFill>
                </a:rPr>
                <a:t>6</a:t>
              </a:r>
            </a:p>
          </p:txBody>
        </p:sp>
      </p:grpSp>
      <p:cxnSp>
        <p:nvCxnSpPr>
          <p:cNvPr id="36" name="Google Shape;1227;p40">
            <a:extLst>
              <a:ext uri="{FF2B5EF4-FFF2-40B4-BE49-F238E27FC236}">
                <a16:creationId xmlns:a16="http://schemas.microsoft.com/office/drawing/2014/main" id="{38542D64-EE56-4F18-97A6-49F809A15ED9}"/>
              </a:ext>
            </a:extLst>
          </p:cNvPr>
          <p:cNvCxnSpPr>
            <a:cxnSpLocks/>
          </p:cNvCxnSpPr>
          <p:nvPr/>
        </p:nvCxnSpPr>
        <p:spPr>
          <a:xfrm rot="10800000" flipV="1">
            <a:off x="8547235" y="4240475"/>
            <a:ext cx="1737890" cy="686656"/>
          </a:xfrm>
          <a:prstGeom prst="bentConnector3">
            <a:avLst>
              <a:gd name="adj1" fmla="val 308"/>
            </a:avLst>
          </a:prstGeom>
          <a:ln w="22225">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40" name="Google Shape;1227;p40">
            <a:extLst>
              <a:ext uri="{FF2B5EF4-FFF2-40B4-BE49-F238E27FC236}">
                <a16:creationId xmlns:a16="http://schemas.microsoft.com/office/drawing/2014/main" id="{D0F69B94-62F8-437C-99BA-C0BBCB140B7E}"/>
              </a:ext>
            </a:extLst>
          </p:cNvPr>
          <p:cNvCxnSpPr>
            <a:cxnSpLocks/>
            <a:endCxn id="56" idx="2"/>
          </p:cNvCxnSpPr>
          <p:nvPr/>
        </p:nvCxnSpPr>
        <p:spPr>
          <a:xfrm flipV="1">
            <a:off x="6386327" y="5771228"/>
            <a:ext cx="3944742" cy="264984"/>
          </a:xfrm>
          <a:prstGeom prst="bentConnector2">
            <a:avLst/>
          </a:prstGeom>
          <a:ln w="22225">
            <a:headEnd type="none" w="med" len="med"/>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91488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9" name="CuadroTexto 18">
            <a:extLst>
              <a:ext uri="{FF2B5EF4-FFF2-40B4-BE49-F238E27FC236}">
                <a16:creationId xmlns:a16="http://schemas.microsoft.com/office/drawing/2014/main" id="{EDC2FD3D-C1DC-4D4F-8FD4-C914C7884EC8}"/>
              </a:ext>
            </a:extLst>
          </p:cNvPr>
          <p:cNvSpPr txBox="1"/>
          <p:nvPr/>
        </p:nvSpPr>
        <p:spPr>
          <a:xfrm>
            <a:off x="5915279" y="11283"/>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22" name="CuadroTexto 21">
            <a:extLst>
              <a:ext uri="{FF2B5EF4-FFF2-40B4-BE49-F238E27FC236}">
                <a16:creationId xmlns:a16="http://schemas.microsoft.com/office/drawing/2014/main" id="{5BBAC291-AFE0-4C04-92AA-3D4910C2BA69}"/>
              </a:ext>
            </a:extLst>
          </p:cNvPr>
          <p:cNvSpPr txBox="1"/>
          <p:nvPr/>
        </p:nvSpPr>
        <p:spPr>
          <a:xfrm rot="5400000">
            <a:off x="1015046" y="-326270"/>
            <a:ext cx="923330" cy="2885058"/>
          </a:xfrm>
          <a:prstGeom prst="rect">
            <a:avLst/>
          </a:prstGeom>
          <a:solidFill>
            <a:srgbClr val="C00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s-MX" sz="2400" b="1" dirty="0"/>
              <a:t>ENTIDAD</a:t>
            </a:r>
          </a:p>
          <a:p>
            <a:pPr algn="ctr"/>
            <a:r>
              <a:rPr lang="es-MX" sz="2400" b="1" dirty="0"/>
              <a:t>Programación F.T.</a:t>
            </a:r>
            <a:endParaRPr lang="es-CO" sz="2400" b="1" dirty="0"/>
          </a:p>
        </p:txBody>
      </p:sp>
      <p:grpSp>
        <p:nvGrpSpPr>
          <p:cNvPr id="83" name="Google Shape;516;p25">
            <a:extLst>
              <a:ext uri="{FF2B5EF4-FFF2-40B4-BE49-F238E27FC236}">
                <a16:creationId xmlns:a16="http://schemas.microsoft.com/office/drawing/2014/main" id="{64436226-DDBA-4924-A170-F2D9EADEE273}"/>
              </a:ext>
            </a:extLst>
          </p:cNvPr>
          <p:cNvGrpSpPr/>
          <p:nvPr/>
        </p:nvGrpSpPr>
        <p:grpSpPr>
          <a:xfrm>
            <a:off x="8941149" y="1936102"/>
            <a:ext cx="2106620" cy="2423281"/>
            <a:chOff x="5927513" y="1326163"/>
            <a:chExt cx="1441575" cy="1755900"/>
          </a:xfrm>
        </p:grpSpPr>
        <p:sp>
          <p:nvSpPr>
            <p:cNvPr id="84" name="Google Shape;517;p25">
              <a:extLst>
                <a:ext uri="{FF2B5EF4-FFF2-40B4-BE49-F238E27FC236}">
                  <a16:creationId xmlns:a16="http://schemas.microsoft.com/office/drawing/2014/main" id="{D5F3F98E-EB8F-4FBE-B0FB-41FF856D902F}"/>
                </a:ext>
              </a:extLst>
            </p:cNvPr>
            <p:cNvSpPr/>
            <p:nvPr/>
          </p:nvSpPr>
          <p:spPr>
            <a:xfrm>
              <a:off x="5927513" y="1326163"/>
              <a:ext cx="1441575" cy="1755900"/>
            </a:xfrm>
            <a:custGeom>
              <a:avLst/>
              <a:gdLst/>
              <a:ahLst/>
              <a:cxnLst/>
              <a:rect l="l" t="t" r="r" b="b"/>
              <a:pathLst>
                <a:path w="57663" h="70236" extrusionOk="0">
                  <a:moveTo>
                    <a:pt x="28838" y="0"/>
                  </a:moveTo>
                  <a:cubicBezTo>
                    <a:pt x="12931" y="0"/>
                    <a:pt x="1" y="12942"/>
                    <a:pt x="1" y="28837"/>
                  </a:cubicBezTo>
                  <a:cubicBezTo>
                    <a:pt x="1" y="29480"/>
                    <a:pt x="513" y="30004"/>
                    <a:pt x="1156" y="30004"/>
                  </a:cubicBezTo>
                  <a:cubicBezTo>
                    <a:pt x="1799" y="30004"/>
                    <a:pt x="2323" y="29480"/>
                    <a:pt x="2323" y="28837"/>
                  </a:cubicBezTo>
                  <a:cubicBezTo>
                    <a:pt x="2323" y="14216"/>
                    <a:pt x="14217" y="2322"/>
                    <a:pt x="28838" y="2322"/>
                  </a:cubicBezTo>
                  <a:cubicBezTo>
                    <a:pt x="43447" y="2322"/>
                    <a:pt x="55341" y="14216"/>
                    <a:pt x="55341" y="28837"/>
                  </a:cubicBezTo>
                  <a:cubicBezTo>
                    <a:pt x="55341" y="43458"/>
                    <a:pt x="43447" y="55352"/>
                    <a:pt x="28838" y="55352"/>
                  </a:cubicBezTo>
                  <a:cubicBezTo>
                    <a:pt x="28195" y="55352"/>
                    <a:pt x="27671" y="55864"/>
                    <a:pt x="27671" y="56507"/>
                  </a:cubicBezTo>
                  <a:lnTo>
                    <a:pt x="27671" y="66294"/>
                  </a:lnTo>
                  <a:lnTo>
                    <a:pt x="22980" y="61603"/>
                  </a:lnTo>
                  <a:cubicBezTo>
                    <a:pt x="22754" y="61371"/>
                    <a:pt x="22456" y="61255"/>
                    <a:pt x="22158" y="61255"/>
                  </a:cubicBezTo>
                  <a:cubicBezTo>
                    <a:pt x="21861" y="61255"/>
                    <a:pt x="21563" y="61371"/>
                    <a:pt x="21337" y="61603"/>
                  </a:cubicBezTo>
                  <a:cubicBezTo>
                    <a:pt x="20884" y="62056"/>
                    <a:pt x="20884" y="62782"/>
                    <a:pt x="21337" y="63234"/>
                  </a:cubicBezTo>
                  <a:lnTo>
                    <a:pt x="27992" y="69902"/>
                  </a:lnTo>
                  <a:cubicBezTo>
                    <a:pt x="28207" y="70116"/>
                    <a:pt x="28504" y="70235"/>
                    <a:pt x="28814" y="70235"/>
                  </a:cubicBezTo>
                  <a:cubicBezTo>
                    <a:pt x="29124" y="70235"/>
                    <a:pt x="29421" y="70116"/>
                    <a:pt x="29635" y="69902"/>
                  </a:cubicBezTo>
                  <a:lnTo>
                    <a:pt x="36291" y="63234"/>
                  </a:lnTo>
                  <a:cubicBezTo>
                    <a:pt x="36744" y="62782"/>
                    <a:pt x="36744" y="62056"/>
                    <a:pt x="36291" y="61603"/>
                  </a:cubicBezTo>
                  <a:cubicBezTo>
                    <a:pt x="36065" y="61371"/>
                    <a:pt x="35767" y="61255"/>
                    <a:pt x="35470" y="61255"/>
                  </a:cubicBezTo>
                  <a:cubicBezTo>
                    <a:pt x="35172" y="61255"/>
                    <a:pt x="34874" y="61371"/>
                    <a:pt x="34648" y="61603"/>
                  </a:cubicBezTo>
                  <a:lnTo>
                    <a:pt x="29993" y="66258"/>
                  </a:lnTo>
                  <a:lnTo>
                    <a:pt x="29993" y="57650"/>
                  </a:lnTo>
                  <a:cubicBezTo>
                    <a:pt x="45352" y="57031"/>
                    <a:pt x="57663" y="44351"/>
                    <a:pt x="57663" y="28837"/>
                  </a:cubicBezTo>
                  <a:cubicBezTo>
                    <a:pt x="57663" y="12942"/>
                    <a:pt x="44733" y="0"/>
                    <a:pt x="28838"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pPr>
              <a:endParaRPr sz="3600" b="1" kern="0">
                <a:solidFill>
                  <a:srgbClr val="000000"/>
                </a:solidFill>
                <a:cs typeface="Arial"/>
                <a:sym typeface="Arial"/>
              </a:endParaRPr>
            </a:p>
          </p:txBody>
        </p:sp>
        <p:sp>
          <p:nvSpPr>
            <p:cNvPr id="85" name="Google Shape;518;p25">
              <a:extLst>
                <a:ext uri="{FF2B5EF4-FFF2-40B4-BE49-F238E27FC236}">
                  <a16:creationId xmlns:a16="http://schemas.microsoft.com/office/drawing/2014/main" id="{0D4DE624-6472-40CB-BE70-EB7951502552}"/>
                </a:ext>
              </a:extLst>
            </p:cNvPr>
            <p:cNvSpPr/>
            <p:nvPr/>
          </p:nvSpPr>
          <p:spPr>
            <a:xfrm>
              <a:off x="6158788" y="1557738"/>
              <a:ext cx="979025" cy="978700"/>
            </a:xfrm>
            <a:custGeom>
              <a:avLst/>
              <a:gdLst/>
              <a:ahLst/>
              <a:cxnLst/>
              <a:rect l="l" t="t" r="r" b="b"/>
              <a:pathLst>
                <a:path w="39161" h="39148" extrusionOk="0">
                  <a:moveTo>
                    <a:pt x="19587" y="0"/>
                  </a:moveTo>
                  <a:cubicBezTo>
                    <a:pt x="8776" y="0"/>
                    <a:pt x="1" y="8763"/>
                    <a:pt x="1" y="19574"/>
                  </a:cubicBezTo>
                  <a:cubicBezTo>
                    <a:pt x="1" y="30385"/>
                    <a:pt x="8776" y="39148"/>
                    <a:pt x="19587" y="39148"/>
                  </a:cubicBezTo>
                  <a:cubicBezTo>
                    <a:pt x="30398" y="39148"/>
                    <a:pt x="39161" y="30385"/>
                    <a:pt x="39161" y="19574"/>
                  </a:cubicBezTo>
                  <a:cubicBezTo>
                    <a:pt x="39161" y="8763"/>
                    <a:pt x="30398" y="0"/>
                    <a:pt x="19587" y="0"/>
                  </a:cubicBezTo>
                  <a:close/>
                </a:path>
              </a:pathLst>
            </a:custGeom>
            <a:solidFill>
              <a:srgbClr val="FCBD24"/>
            </a:solidFill>
            <a:ln>
              <a:noFill/>
            </a:ln>
          </p:spPr>
          <p:txBody>
            <a:bodyPr spcFirstLastPara="1" wrap="square" lIns="91425" tIns="91425" rIns="91425" bIns="91425" anchor="ctr" anchorCtr="0">
              <a:noAutofit/>
            </a:bodyPr>
            <a:lstStyle/>
            <a:p>
              <a:pPr algn="ctr">
                <a:buClr>
                  <a:srgbClr val="000000"/>
                </a:buClr>
                <a:buFont typeface="Arial"/>
                <a:buNone/>
              </a:pPr>
              <a:r>
                <a:rPr lang="en" sz="3600" b="1" kern="0" dirty="0">
                  <a:solidFill>
                    <a:srgbClr val="FFFFFF"/>
                  </a:solidFill>
                  <a:ea typeface="Fira Sans Extra Condensed Medium"/>
                  <a:cs typeface="Fira Sans Extra Condensed Medium"/>
                  <a:sym typeface="Fira Sans Extra Condensed Medium"/>
                </a:rPr>
                <a:t>4</a:t>
              </a:r>
              <a:endParaRPr sz="3600" b="1" kern="0" dirty="0">
                <a:solidFill>
                  <a:srgbClr val="FFFFFF"/>
                </a:solidFill>
                <a:ea typeface="Fira Sans Extra Condensed Medium"/>
                <a:cs typeface="Fira Sans Extra Condensed Medium"/>
                <a:sym typeface="Fira Sans Extra Condensed Medium"/>
              </a:endParaRPr>
            </a:p>
          </p:txBody>
        </p:sp>
      </p:grpSp>
      <p:grpSp>
        <p:nvGrpSpPr>
          <p:cNvPr id="88" name="Google Shape;521;p25">
            <a:extLst>
              <a:ext uri="{FF2B5EF4-FFF2-40B4-BE49-F238E27FC236}">
                <a16:creationId xmlns:a16="http://schemas.microsoft.com/office/drawing/2014/main" id="{A70A1DA9-664A-4347-9844-2F518349FA98}"/>
              </a:ext>
            </a:extLst>
          </p:cNvPr>
          <p:cNvGrpSpPr/>
          <p:nvPr/>
        </p:nvGrpSpPr>
        <p:grpSpPr>
          <a:xfrm>
            <a:off x="6929488" y="1936103"/>
            <a:ext cx="2107060" cy="2423281"/>
            <a:chOff x="4543713" y="1326163"/>
            <a:chExt cx="1441875" cy="1755900"/>
          </a:xfrm>
        </p:grpSpPr>
        <p:sp>
          <p:nvSpPr>
            <p:cNvPr id="89" name="Google Shape;522;p25">
              <a:extLst>
                <a:ext uri="{FF2B5EF4-FFF2-40B4-BE49-F238E27FC236}">
                  <a16:creationId xmlns:a16="http://schemas.microsoft.com/office/drawing/2014/main" id="{1B65BD5E-B776-48F6-B43F-1E6577F48635}"/>
                </a:ext>
              </a:extLst>
            </p:cNvPr>
            <p:cNvSpPr/>
            <p:nvPr/>
          </p:nvSpPr>
          <p:spPr>
            <a:xfrm>
              <a:off x="4543713" y="1326163"/>
              <a:ext cx="1441875" cy="1755900"/>
            </a:xfrm>
            <a:custGeom>
              <a:avLst/>
              <a:gdLst/>
              <a:ahLst/>
              <a:cxnLst/>
              <a:rect l="l" t="t" r="r" b="b"/>
              <a:pathLst>
                <a:path w="57675" h="70236" extrusionOk="0">
                  <a:moveTo>
                    <a:pt x="28838" y="0"/>
                  </a:moveTo>
                  <a:cubicBezTo>
                    <a:pt x="12943" y="0"/>
                    <a:pt x="1" y="12942"/>
                    <a:pt x="1" y="28837"/>
                  </a:cubicBezTo>
                  <a:cubicBezTo>
                    <a:pt x="1" y="29480"/>
                    <a:pt x="525" y="30004"/>
                    <a:pt x="1167" y="30004"/>
                  </a:cubicBezTo>
                  <a:cubicBezTo>
                    <a:pt x="1810" y="30004"/>
                    <a:pt x="2322" y="29480"/>
                    <a:pt x="2322" y="28837"/>
                  </a:cubicBezTo>
                  <a:cubicBezTo>
                    <a:pt x="2322" y="14216"/>
                    <a:pt x="14217" y="2322"/>
                    <a:pt x="28838" y="2322"/>
                  </a:cubicBezTo>
                  <a:cubicBezTo>
                    <a:pt x="43458" y="2322"/>
                    <a:pt x="55353" y="14216"/>
                    <a:pt x="55353" y="28837"/>
                  </a:cubicBezTo>
                  <a:cubicBezTo>
                    <a:pt x="55353" y="43458"/>
                    <a:pt x="43458" y="55352"/>
                    <a:pt x="28838" y="55352"/>
                  </a:cubicBezTo>
                  <a:cubicBezTo>
                    <a:pt x="28195" y="55352"/>
                    <a:pt x="27671" y="55864"/>
                    <a:pt x="27671" y="56507"/>
                  </a:cubicBezTo>
                  <a:lnTo>
                    <a:pt x="27671" y="66282"/>
                  </a:lnTo>
                  <a:lnTo>
                    <a:pt x="22992" y="61603"/>
                  </a:lnTo>
                  <a:cubicBezTo>
                    <a:pt x="22765" y="61371"/>
                    <a:pt x="22471" y="61255"/>
                    <a:pt x="22175" y="61255"/>
                  </a:cubicBezTo>
                  <a:cubicBezTo>
                    <a:pt x="21878" y="61255"/>
                    <a:pt x="21581" y="61371"/>
                    <a:pt x="21349" y="61603"/>
                  </a:cubicBezTo>
                  <a:cubicBezTo>
                    <a:pt x="20896" y="62056"/>
                    <a:pt x="20896" y="62782"/>
                    <a:pt x="21349" y="63234"/>
                  </a:cubicBezTo>
                  <a:lnTo>
                    <a:pt x="28016" y="69902"/>
                  </a:lnTo>
                  <a:cubicBezTo>
                    <a:pt x="28242" y="70128"/>
                    <a:pt x="28540" y="70235"/>
                    <a:pt x="28838" y="70235"/>
                  </a:cubicBezTo>
                  <a:cubicBezTo>
                    <a:pt x="29135" y="70235"/>
                    <a:pt x="29421" y="70128"/>
                    <a:pt x="29659" y="69902"/>
                  </a:cubicBezTo>
                  <a:lnTo>
                    <a:pt x="36315" y="63234"/>
                  </a:lnTo>
                  <a:cubicBezTo>
                    <a:pt x="36767" y="62782"/>
                    <a:pt x="36767" y="62056"/>
                    <a:pt x="36315" y="61603"/>
                  </a:cubicBezTo>
                  <a:cubicBezTo>
                    <a:pt x="36089" y="61371"/>
                    <a:pt x="35791" y="61255"/>
                    <a:pt x="35493" y="61255"/>
                  </a:cubicBezTo>
                  <a:cubicBezTo>
                    <a:pt x="35196" y="61255"/>
                    <a:pt x="34898" y="61371"/>
                    <a:pt x="34672" y="61603"/>
                  </a:cubicBezTo>
                  <a:lnTo>
                    <a:pt x="29993" y="66270"/>
                  </a:lnTo>
                  <a:lnTo>
                    <a:pt x="29993" y="57650"/>
                  </a:lnTo>
                  <a:cubicBezTo>
                    <a:pt x="45363" y="57031"/>
                    <a:pt x="57675" y="44351"/>
                    <a:pt x="57675" y="28837"/>
                  </a:cubicBezTo>
                  <a:cubicBezTo>
                    <a:pt x="57675" y="12942"/>
                    <a:pt x="44732" y="0"/>
                    <a:pt x="28838" y="0"/>
                  </a:cubicBezTo>
                  <a:close/>
                </a:path>
              </a:pathLst>
            </a:custGeom>
            <a:solidFill>
              <a:srgbClr val="4949E7"/>
            </a:solidFill>
            <a:ln>
              <a:noFill/>
            </a:ln>
          </p:spPr>
          <p:txBody>
            <a:bodyPr spcFirstLastPara="1" wrap="square" lIns="91425" tIns="91425" rIns="91425" bIns="91425" anchor="ctr" anchorCtr="0">
              <a:noAutofit/>
            </a:bodyPr>
            <a:lstStyle/>
            <a:p>
              <a:pPr>
                <a:buClr>
                  <a:srgbClr val="000000"/>
                </a:buClr>
                <a:buFont typeface="Arial"/>
                <a:buNone/>
              </a:pPr>
              <a:endParaRPr sz="3600" b="1" kern="0">
                <a:solidFill>
                  <a:srgbClr val="000000"/>
                </a:solidFill>
                <a:cs typeface="Arial"/>
                <a:sym typeface="Arial"/>
              </a:endParaRPr>
            </a:p>
          </p:txBody>
        </p:sp>
        <p:sp>
          <p:nvSpPr>
            <p:cNvPr id="90" name="Google Shape;523;p25">
              <a:extLst>
                <a:ext uri="{FF2B5EF4-FFF2-40B4-BE49-F238E27FC236}">
                  <a16:creationId xmlns:a16="http://schemas.microsoft.com/office/drawing/2014/main" id="{FB9CB9A4-02EB-4426-AB25-877543FC0EB8}"/>
                </a:ext>
              </a:extLst>
            </p:cNvPr>
            <p:cNvSpPr/>
            <p:nvPr/>
          </p:nvSpPr>
          <p:spPr>
            <a:xfrm>
              <a:off x="4775288" y="1557738"/>
              <a:ext cx="978725" cy="978700"/>
            </a:xfrm>
            <a:custGeom>
              <a:avLst/>
              <a:gdLst/>
              <a:ahLst/>
              <a:cxnLst/>
              <a:rect l="l" t="t" r="r" b="b"/>
              <a:pathLst>
                <a:path w="39149" h="39148" extrusionOk="0">
                  <a:moveTo>
                    <a:pt x="19575" y="0"/>
                  </a:moveTo>
                  <a:cubicBezTo>
                    <a:pt x="8764" y="0"/>
                    <a:pt x="1" y="8763"/>
                    <a:pt x="1" y="19574"/>
                  </a:cubicBezTo>
                  <a:cubicBezTo>
                    <a:pt x="1" y="30385"/>
                    <a:pt x="8764" y="39148"/>
                    <a:pt x="19575" y="39148"/>
                  </a:cubicBezTo>
                  <a:cubicBezTo>
                    <a:pt x="30385" y="39148"/>
                    <a:pt x="39148" y="30385"/>
                    <a:pt x="39148" y="19574"/>
                  </a:cubicBezTo>
                  <a:cubicBezTo>
                    <a:pt x="39148" y="8763"/>
                    <a:pt x="30385" y="0"/>
                    <a:pt x="19575" y="0"/>
                  </a:cubicBezTo>
                  <a:close/>
                </a:path>
              </a:pathLst>
            </a:custGeom>
            <a:solidFill>
              <a:srgbClr val="4949E7"/>
            </a:solidFill>
            <a:ln>
              <a:noFill/>
            </a:ln>
          </p:spPr>
          <p:txBody>
            <a:bodyPr spcFirstLastPara="1" wrap="square" lIns="91425" tIns="91425" rIns="91425" bIns="91425" anchor="ctr" anchorCtr="0">
              <a:noAutofit/>
            </a:bodyPr>
            <a:lstStyle/>
            <a:p>
              <a:pPr algn="ctr">
                <a:buClr>
                  <a:srgbClr val="000000"/>
                </a:buClr>
                <a:buFont typeface="Arial"/>
                <a:buNone/>
              </a:pPr>
              <a:r>
                <a:rPr lang="en" sz="3600" b="1" kern="0" dirty="0">
                  <a:solidFill>
                    <a:srgbClr val="FFFFFF"/>
                  </a:solidFill>
                  <a:ea typeface="Fira Sans Extra Condensed Medium"/>
                  <a:cs typeface="Fira Sans Extra Condensed Medium"/>
                  <a:sym typeface="Fira Sans Extra Condensed Medium"/>
                </a:rPr>
                <a:t>3</a:t>
              </a:r>
              <a:endParaRPr sz="3600" b="1" kern="0" dirty="0">
                <a:solidFill>
                  <a:srgbClr val="FFFFFF"/>
                </a:solidFill>
                <a:ea typeface="Fira Sans Extra Condensed Medium"/>
                <a:cs typeface="Fira Sans Extra Condensed Medium"/>
                <a:sym typeface="Fira Sans Extra Condensed Medium"/>
              </a:endParaRPr>
            </a:p>
          </p:txBody>
        </p:sp>
      </p:grpSp>
      <p:grpSp>
        <p:nvGrpSpPr>
          <p:cNvPr id="93" name="Google Shape;526;p25">
            <a:extLst>
              <a:ext uri="{FF2B5EF4-FFF2-40B4-BE49-F238E27FC236}">
                <a16:creationId xmlns:a16="http://schemas.microsoft.com/office/drawing/2014/main" id="{B63961E1-0C03-4681-8309-AF9BA7C17356}"/>
              </a:ext>
            </a:extLst>
          </p:cNvPr>
          <p:cNvGrpSpPr/>
          <p:nvPr/>
        </p:nvGrpSpPr>
        <p:grpSpPr>
          <a:xfrm>
            <a:off x="4903037" y="1873716"/>
            <a:ext cx="2107060" cy="2423281"/>
            <a:chOff x="3158713" y="1326163"/>
            <a:chExt cx="1441875" cy="1755900"/>
          </a:xfrm>
        </p:grpSpPr>
        <p:sp>
          <p:nvSpPr>
            <p:cNvPr id="94" name="Google Shape;527;p25">
              <a:extLst>
                <a:ext uri="{FF2B5EF4-FFF2-40B4-BE49-F238E27FC236}">
                  <a16:creationId xmlns:a16="http://schemas.microsoft.com/office/drawing/2014/main" id="{0425A149-1F4A-4CA0-8E79-00717AFB4BF4}"/>
                </a:ext>
              </a:extLst>
            </p:cNvPr>
            <p:cNvSpPr/>
            <p:nvPr/>
          </p:nvSpPr>
          <p:spPr>
            <a:xfrm>
              <a:off x="3158713" y="1326163"/>
              <a:ext cx="1441875" cy="1755900"/>
            </a:xfrm>
            <a:custGeom>
              <a:avLst/>
              <a:gdLst/>
              <a:ahLst/>
              <a:cxnLst/>
              <a:rect l="l" t="t" r="r" b="b"/>
              <a:pathLst>
                <a:path w="57675" h="70236" extrusionOk="0">
                  <a:moveTo>
                    <a:pt x="28838" y="0"/>
                  </a:moveTo>
                  <a:cubicBezTo>
                    <a:pt x="12931" y="0"/>
                    <a:pt x="1" y="12942"/>
                    <a:pt x="1" y="28837"/>
                  </a:cubicBezTo>
                  <a:cubicBezTo>
                    <a:pt x="1" y="29480"/>
                    <a:pt x="525" y="30004"/>
                    <a:pt x="1168" y="30004"/>
                  </a:cubicBezTo>
                  <a:cubicBezTo>
                    <a:pt x="1799" y="30004"/>
                    <a:pt x="2323" y="29480"/>
                    <a:pt x="2323" y="28837"/>
                  </a:cubicBezTo>
                  <a:cubicBezTo>
                    <a:pt x="2323" y="14216"/>
                    <a:pt x="14217" y="2322"/>
                    <a:pt x="28838" y="2322"/>
                  </a:cubicBezTo>
                  <a:cubicBezTo>
                    <a:pt x="43459" y="2322"/>
                    <a:pt x="55353" y="14216"/>
                    <a:pt x="55353" y="28837"/>
                  </a:cubicBezTo>
                  <a:cubicBezTo>
                    <a:pt x="55353" y="43458"/>
                    <a:pt x="43459" y="55352"/>
                    <a:pt x="28838" y="55352"/>
                  </a:cubicBezTo>
                  <a:cubicBezTo>
                    <a:pt x="28195" y="55352"/>
                    <a:pt x="27671" y="55864"/>
                    <a:pt x="27671" y="56507"/>
                  </a:cubicBezTo>
                  <a:lnTo>
                    <a:pt x="27671" y="66235"/>
                  </a:lnTo>
                  <a:lnTo>
                    <a:pt x="23039" y="61603"/>
                  </a:lnTo>
                  <a:cubicBezTo>
                    <a:pt x="22813" y="61371"/>
                    <a:pt x="22516" y="61255"/>
                    <a:pt x="22218" y="61255"/>
                  </a:cubicBezTo>
                  <a:cubicBezTo>
                    <a:pt x="21920" y="61255"/>
                    <a:pt x="21623" y="61371"/>
                    <a:pt x="21396" y="61603"/>
                  </a:cubicBezTo>
                  <a:cubicBezTo>
                    <a:pt x="20944" y="62056"/>
                    <a:pt x="20944" y="62782"/>
                    <a:pt x="21396" y="63234"/>
                  </a:cubicBezTo>
                  <a:lnTo>
                    <a:pt x="28052" y="69902"/>
                  </a:lnTo>
                  <a:cubicBezTo>
                    <a:pt x="28266" y="70116"/>
                    <a:pt x="28564" y="70235"/>
                    <a:pt x="28874" y="70235"/>
                  </a:cubicBezTo>
                  <a:cubicBezTo>
                    <a:pt x="29183" y="70235"/>
                    <a:pt x="29481" y="70116"/>
                    <a:pt x="29695" y="69902"/>
                  </a:cubicBezTo>
                  <a:lnTo>
                    <a:pt x="36351" y="63234"/>
                  </a:lnTo>
                  <a:cubicBezTo>
                    <a:pt x="36803" y="62782"/>
                    <a:pt x="36803" y="62056"/>
                    <a:pt x="36351" y="61603"/>
                  </a:cubicBezTo>
                  <a:cubicBezTo>
                    <a:pt x="36124" y="61371"/>
                    <a:pt x="35827" y="61255"/>
                    <a:pt x="35529" y="61255"/>
                  </a:cubicBezTo>
                  <a:cubicBezTo>
                    <a:pt x="35231" y="61255"/>
                    <a:pt x="34934" y="61371"/>
                    <a:pt x="34708" y="61603"/>
                  </a:cubicBezTo>
                  <a:lnTo>
                    <a:pt x="29993" y="66318"/>
                  </a:lnTo>
                  <a:lnTo>
                    <a:pt x="29993" y="57650"/>
                  </a:lnTo>
                  <a:cubicBezTo>
                    <a:pt x="45364" y="57031"/>
                    <a:pt x="57675" y="44351"/>
                    <a:pt x="57675" y="28837"/>
                  </a:cubicBezTo>
                  <a:cubicBezTo>
                    <a:pt x="57675" y="12942"/>
                    <a:pt x="44733" y="0"/>
                    <a:pt x="28838" y="0"/>
                  </a:cubicBezTo>
                  <a:close/>
                </a:path>
              </a:pathLst>
            </a:custGeom>
            <a:solidFill>
              <a:srgbClr val="69E781"/>
            </a:solidFill>
            <a:ln>
              <a:noFill/>
            </a:ln>
          </p:spPr>
          <p:txBody>
            <a:bodyPr spcFirstLastPara="1" wrap="square" lIns="91425" tIns="91425" rIns="91425" bIns="91425" anchor="ctr" anchorCtr="0">
              <a:noAutofit/>
            </a:bodyPr>
            <a:lstStyle/>
            <a:p>
              <a:pPr>
                <a:buClr>
                  <a:srgbClr val="000000"/>
                </a:buClr>
                <a:buFont typeface="Arial"/>
                <a:buNone/>
              </a:pPr>
              <a:endParaRPr sz="3600" b="1" kern="0">
                <a:solidFill>
                  <a:srgbClr val="000000"/>
                </a:solidFill>
                <a:cs typeface="Arial"/>
                <a:sym typeface="Arial"/>
              </a:endParaRPr>
            </a:p>
          </p:txBody>
        </p:sp>
        <p:sp>
          <p:nvSpPr>
            <p:cNvPr id="95" name="Google Shape;528;p25">
              <a:extLst>
                <a:ext uri="{FF2B5EF4-FFF2-40B4-BE49-F238E27FC236}">
                  <a16:creationId xmlns:a16="http://schemas.microsoft.com/office/drawing/2014/main" id="{7F8A0790-4314-46AA-80EB-A8713EEE6CCD}"/>
                </a:ext>
              </a:extLst>
            </p:cNvPr>
            <p:cNvSpPr/>
            <p:nvPr/>
          </p:nvSpPr>
          <p:spPr>
            <a:xfrm>
              <a:off x="3390288" y="1557738"/>
              <a:ext cx="978725" cy="978700"/>
            </a:xfrm>
            <a:custGeom>
              <a:avLst/>
              <a:gdLst/>
              <a:ahLst/>
              <a:cxnLst/>
              <a:rect l="l" t="t" r="r" b="b"/>
              <a:pathLst>
                <a:path w="39149" h="39148" extrusionOk="0">
                  <a:moveTo>
                    <a:pt x="19575" y="0"/>
                  </a:moveTo>
                  <a:cubicBezTo>
                    <a:pt x="8764" y="0"/>
                    <a:pt x="1" y="8763"/>
                    <a:pt x="1" y="19574"/>
                  </a:cubicBezTo>
                  <a:cubicBezTo>
                    <a:pt x="1" y="30385"/>
                    <a:pt x="8764" y="39148"/>
                    <a:pt x="19575" y="39148"/>
                  </a:cubicBezTo>
                  <a:cubicBezTo>
                    <a:pt x="30386" y="39148"/>
                    <a:pt x="39149" y="30385"/>
                    <a:pt x="39149" y="19574"/>
                  </a:cubicBezTo>
                  <a:cubicBezTo>
                    <a:pt x="39149" y="8763"/>
                    <a:pt x="30386" y="0"/>
                    <a:pt x="19575" y="0"/>
                  </a:cubicBezTo>
                  <a:close/>
                </a:path>
              </a:pathLst>
            </a:custGeom>
            <a:solidFill>
              <a:srgbClr val="69E781"/>
            </a:solidFill>
            <a:ln>
              <a:noFill/>
            </a:ln>
          </p:spPr>
          <p:txBody>
            <a:bodyPr spcFirstLastPara="1" wrap="square" lIns="91425" tIns="91425" rIns="91425" bIns="91425" anchor="ctr" anchorCtr="0">
              <a:noAutofit/>
            </a:bodyPr>
            <a:lstStyle/>
            <a:p>
              <a:pPr algn="ctr">
                <a:buClr>
                  <a:srgbClr val="000000"/>
                </a:buClr>
                <a:buFont typeface="Arial"/>
                <a:buNone/>
              </a:pPr>
              <a:r>
                <a:rPr lang="en" sz="3600" b="1" kern="0" dirty="0">
                  <a:solidFill>
                    <a:srgbClr val="FFFFFF"/>
                  </a:solidFill>
                  <a:ea typeface="Fira Sans Extra Condensed Medium"/>
                  <a:cs typeface="Fira Sans Extra Condensed Medium"/>
                  <a:sym typeface="Fira Sans Extra Condensed Medium"/>
                </a:rPr>
                <a:t>2</a:t>
              </a:r>
              <a:endParaRPr sz="3600" b="1" kern="0" dirty="0">
                <a:solidFill>
                  <a:srgbClr val="FFFFFF"/>
                </a:solidFill>
                <a:ea typeface="Fira Sans Extra Condensed Medium"/>
                <a:cs typeface="Fira Sans Extra Condensed Medium"/>
                <a:sym typeface="Fira Sans Extra Condensed Medium"/>
              </a:endParaRPr>
            </a:p>
          </p:txBody>
        </p:sp>
      </p:grpSp>
      <p:grpSp>
        <p:nvGrpSpPr>
          <p:cNvPr id="98" name="Google Shape;531;p25">
            <a:extLst>
              <a:ext uri="{FF2B5EF4-FFF2-40B4-BE49-F238E27FC236}">
                <a16:creationId xmlns:a16="http://schemas.microsoft.com/office/drawing/2014/main" id="{AD715D00-292C-4FDD-A610-7CC89A407C1D}"/>
              </a:ext>
            </a:extLst>
          </p:cNvPr>
          <p:cNvGrpSpPr/>
          <p:nvPr/>
        </p:nvGrpSpPr>
        <p:grpSpPr>
          <a:xfrm>
            <a:off x="2696803" y="1966510"/>
            <a:ext cx="2301633" cy="3442137"/>
            <a:chOff x="1641765" y="1326163"/>
            <a:chExt cx="1575023" cy="2494162"/>
          </a:xfrm>
        </p:grpSpPr>
        <p:sp>
          <p:nvSpPr>
            <p:cNvPr id="99" name="Google Shape;532;p25">
              <a:extLst>
                <a:ext uri="{FF2B5EF4-FFF2-40B4-BE49-F238E27FC236}">
                  <a16:creationId xmlns:a16="http://schemas.microsoft.com/office/drawing/2014/main" id="{2C8C343E-F75A-4C78-802B-C07E91B7585C}"/>
                </a:ext>
              </a:extLst>
            </p:cNvPr>
            <p:cNvSpPr/>
            <p:nvPr/>
          </p:nvSpPr>
          <p:spPr>
            <a:xfrm>
              <a:off x="2006488" y="1557738"/>
              <a:ext cx="978725" cy="978700"/>
            </a:xfrm>
            <a:custGeom>
              <a:avLst/>
              <a:gdLst/>
              <a:ahLst/>
              <a:cxnLst/>
              <a:rect l="l" t="t" r="r" b="b"/>
              <a:pathLst>
                <a:path w="39149" h="39148" extrusionOk="0">
                  <a:moveTo>
                    <a:pt x="19575" y="0"/>
                  </a:moveTo>
                  <a:cubicBezTo>
                    <a:pt x="8764" y="0"/>
                    <a:pt x="1" y="8763"/>
                    <a:pt x="1" y="19574"/>
                  </a:cubicBezTo>
                  <a:cubicBezTo>
                    <a:pt x="1" y="30385"/>
                    <a:pt x="8764" y="39148"/>
                    <a:pt x="19575" y="39148"/>
                  </a:cubicBezTo>
                  <a:cubicBezTo>
                    <a:pt x="30386" y="39148"/>
                    <a:pt x="39149" y="30385"/>
                    <a:pt x="39149" y="19574"/>
                  </a:cubicBezTo>
                  <a:cubicBezTo>
                    <a:pt x="39149" y="8763"/>
                    <a:pt x="30386" y="0"/>
                    <a:pt x="19575" y="0"/>
                  </a:cubicBezTo>
                  <a:close/>
                </a:path>
              </a:pathLst>
            </a:custGeom>
            <a:solidFill>
              <a:srgbClr val="5EB2FC"/>
            </a:solidFill>
            <a:ln>
              <a:noFill/>
            </a:ln>
          </p:spPr>
          <p:txBody>
            <a:bodyPr spcFirstLastPara="1" wrap="square" lIns="91425" tIns="91425" rIns="91425" bIns="91425" anchor="ctr" anchorCtr="0">
              <a:noAutofit/>
            </a:bodyPr>
            <a:lstStyle/>
            <a:p>
              <a:pPr algn="ctr">
                <a:buClr>
                  <a:srgbClr val="000000"/>
                </a:buClr>
                <a:buFont typeface="Arial"/>
                <a:buNone/>
              </a:pPr>
              <a:r>
                <a:rPr lang="en" sz="3600" b="1" kern="0" dirty="0">
                  <a:solidFill>
                    <a:srgbClr val="FFFFFF"/>
                  </a:solidFill>
                  <a:ea typeface="Fira Sans Extra Condensed Medium"/>
                  <a:cs typeface="Fira Sans Extra Condensed Medium"/>
                  <a:sym typeface="Fira Sans Extra Condensed Medium"/>
                </a:rPr>
                <a:t>1</a:t>
              </a:r>
              <a:endParaRPr sz="3600" b="1" kern="0" dirty="0">
                <a:solidFill>
                  <a:srgbClr val="FFFFFF"/>
                </a:solidFill>
                <a:ea typeface="Fira Sans Extra Condensed Medium"/>
                <a:cs typeface="Fira Sans Extra Condensed Medium"/>
                <a:sym typeface="Fira Sans Extra Condensed Medium"/>
              </a:endParaRPr>
            </a:p>
          </p:txBody>
        </p:sp>
        <p:sp>
          <p:nvSpPr>
            <p:cNvPr id="100" name="Google Shape;533;p25">
              <a:extLst>
                <a:ext uri="{FF2B5EF4-FFF2-40B4-BE49-F238E27FC236}">
                  <a16:creationId xmlns:a16="http://schemas.microsoft.com/office/drawing/2014/main" id="{65FC72C9-F50A-45F4-97AF-72DB4E258C3B}"/>
                </a:ext>
              </a:extLst>
            </p:cNvPr>
            <p:cNvSpPr/>
            <p:nvPr/>
          </p:nvSpPr>
          <p:spPr>
            <a:xfrm>
              <a:off x="1774913" y="1326163"/>
              <a:ext cx="1441875" cy="1755900"/>
            </a:xfrm>
            <a:custGeom>
              <a:avLst/>
              <a:gdLst/>
              <a:ahLst/>
              <a:cxnLst/>
              <a:rect l="l" t="t" r="r" b="b"/>
              <a:pathLst>
                <a:path w="57675" h="70236" extrusionOk="0">
                  <a:moveTo>
                    <a:pt x="28838" y="0"/>
                  </a:moveTo>
                  <a:cubicBezTo>
                    <a:pt x="12943" y="0"/>
                    <a:pt x="1" y="12942"/>
                    <a:pt x="1" y="28837"/>
                  </a:cubicBezTo>
                  <a:cubicBezTo>
                    <a:pt x="1" y="29480"/>
                    <a:pt x="525" y="30004"/>
                    <a:pt x="1168" y="30004"/>
                  </a:cubicBezTo>
                  <a:cubicBezTo>
                    <a:pt x="1810" y="30004"/>
                    <a:pt x="2334" y="29480"/>
                    <a:pt x="2334" y="28837"/>
                  </a:cubicBezTo>
                  <a:cubicBezTo>
                    <a:pt x="2334" y="14216"/>
                    <a:pt x="14217" y="2322"/>
                    <a:pt x="28838" y="2322"/>
                  </a:cubicBezTo>
                  <a:cubicBezTo>
                    <a:pt x="43459" y="2322"/>
                    <a:pt x="55353" y="14216"/>
                    <a:pt x="55353" y="28837"/>
                  </a:cubicBezTo>
                  <a:cubicBezTo>
                    <a:pt x="55353" y="43458"/>
                    <a:pt x="43459" y="55352"/>
                    <a:pt x="28838" y="55352"/>
                  </a:cubicBezTo>
                  <a:cubicBezTo>
                    <a:pt x="28195" y="55352"/>
                    <a:pt x="27683" y="55864"/>
                    <a:pt x="27683" y="56507"/>
                  </a:cubicBezTo>
                  <a:lnTo>
                    <a:pt x="27683" y="66247"/>
                  </a:lnTo>
                  <a:lnTo>
                    <a:pt x="23027" y="61603"/>
                  </a:lnTo>
                  <a:cubicBezTo>
                    <a:pt x="22801" y="61371"/>
                    <a:pt x="22507" y="61255"/>
                    <a:pt x="22210" y="61255"/>
                  </a:cubicBezTo>
                  <a:cubicBezTo>
                    <a:pt x="21914" y="61255"/>
                    <a:pt x="21617" y="61371"/>
                    <a:pt x="21384" y="61603"/>
                  </a:cubicBezTo>
                  <a:cubicBezTo>
                    <a:pt x="20932" y="62056"/>
                    <a:pt x="20932" y="62782"/>
                    <a:pt x="21384" y="63234"/>
                  </a:cubicBezTo>
                  <a:lnTo>
                    <a:pt x="28052" y="69902"/>
                  </a:lnTo>
                  <a:cubicBezTo>
                    <a:pt x="28278" y="70128"/>
                    <a:pt x="28576" y="70235"/>
                    <a:pt x="28873" y="70235"/>
                  </a:cubicBezTo>
                  <a:cubicBezTo>
                    <a:pt x="29171" y="70235"/>
                    <a:pt x="29457" y="70128"/>
                    <a:pt x="29695" y="69902"/>
                  </a:cubicBezTo>
                  <a:lnTo>
                    <a:pt x="36351" y="63234"/>
                  </a:lnTo>
                  <a:cubicBezTo>
                    <a:pt x="36803" y="62782"/>
                    <a:pt x="36803" y="62056"/>
                    <a:pt x="36351" y="61603"/>
                  </a:cubicBezTo>
                  <a:cubicBezTo>
                    <a:pt x="36124" y="61371"/>
                    <a:pt x="35827" y="61255"/>
                    <a:pt x="35529" y="61255"/>
                  </a:cubicBezTo>
                  <a:cubicBezTo>
                    <a:pt x="35231" y="61255"/>
                    <a:pt x="34934" y="61371"/>
                    <a:pt x="34707" y="61603"/>
                  </a:cubicBezTo>
                  <a:lnTo>
                    <a:pt x="30004" y="66306"/>
                  </a:lnTo>
                  <a:lnTo>
                    <a:pt x="30004" y="57650"/>
                  </a:lnTo>
                  <a:cubicBezTo>
                    <a:pt x="45364" y="57031"/>
                    <a:pt x="57675" y="44351"/>
                    <a:pt x="57675" y="28837"/>
                  </a:cubicBezTo>
                  <a:cubicBezTo>
                    <a:pt x="57675" y="12942"/>
                    <a:pt x="44744" y="0"/>
                    <a:pt x="28838" y="0"/>
                  </a:cubicBezTo>
                  <a:close/>
                </a:path>
              </a:pathLst>
            </a:custGeom>
            <a:solidFill>
              <a:srgbClr val="5EB2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534;p25">
              <a:extLst>
                <a:ext uri="{FF2B5EF4-FFF2-40B4-BE49-F238E27FC236}">
                  <a16:creationId xmlns:a16="http://schemas.microsoft.com/office/drawing/2014/main" id="{9D802994-6F2A-4A98-96CE-A435E23A892C}"/>
                </a:ext>
              </a:extLst>
            </p:cNvPr>
            <p:cNvSpPr txBox="1"/>
            <p:nvPr/>
          </p:nvSpPr>
          <p:spPr>
            <a:xfrm>
              <a:off x="1641765" y="3285425"/>
              <a:ext cx="1551300" cy="534900"/>
            </a:xfrm>
            <a:prstGeom prst="rect">
              <a:avLst/>
            </a:prstGeom>
            <a:noFill/>
            <a:ln>
              <a:noFill/>
            </a:ln>
          </p:spPr>
          <p:txBody>
            <a:bodyPr spcFirstLastPara="1" wrap="square" lIns="91425" tIns="91425" rIns="91425" bIns="91425" anchor="ctr" anchorCtr="0">
              <a:noAutofit/>
            </a:bodyPr>
            <a:lstStyle/>
            <a:p>
              <a:pPr lvl="0" algn="just"/>
              <a:r>
                <a:rPr lang="es-CO" sz="1600" dirty="0"/>
                <a:t>La Ficha Técnica genera los CDP de manera automática</a:t>
              </a:r>
            </a:p>
          </p:txBody>
        </p:sp>
      </p:grpSp>
      <p:sp>
        <p:nvSpPr>
          <p:cNvPr id="103" name="CuadroTexto 102">
            <a:extLst>
              <a:ext uri="{FF2B5EF4-FFF2-40B4-BE49-F238E27FC236}">
                <a16:creationId xmlns:a16="http://schemas.microsoft.com/office/drawing/2014/main" id="{AF978AE0-E9A1-43F8-80B0-6F08867849D5}"/>
              </a:ext>
            </a:extLst>
          </p:cNvPr>
          <p:cNvSpPr txBox="1"/>
          <p:nvPr/>
        </p:nvSpPr>
        <p:spPr>
          <a:xfrm>
            <a:off x="4998519" y="4564017"/>
            <a:ext cx="2177626" cy="1815882"/>
          </a:xfrm>
          <a:prstGeom prst="rect">
            <a:avLst/>
          </a:prstGeom>
          <a:noFill/>
        </p:spPr>
        <p:txBody>
          <a:bodyPr wrap="square">
            <a:spAutoFit/>
          </a:bodyPr>
          <a:lstStyle/>
          <a:p>
            <a:pPr lvl="0" algn="just"/>
            <a:r>
              <a:rPr lang="es-CO" sz="1600" dirty="0"/>
              <a:t>Los RP, se pueden generar de manera </a:t>
            </a:r>
            <a:r>
              <a:rPr lang="es-CO" sz="1600" dirty="0" err="1"/>
              <a:t>semi-automática</a:t>
            </a:r>
            <a:r>
              <a:rPr lang="es-CO" sz="1600" dirty="0"/>
              <a:t>, ya que se pueden seleccionar los que se desean hacer inicialmente</a:t>
            </a:r>
          </a:p>
        </p:txBody>
      </p:sp>
      <p:sp>
        <p:nvSpPr>
          <p:cNvPr id="104" name="CuadroTexto 103">
            <a:extLst>
              <a:ext uri="{FF2B5EF4-FFF2-40B4-BE49-F238E27FC236}">
                <a16:creationId xmlns:a16="http://schemas.microsoft.com/office/drawing/2014/main" id="{E4C8D631-3617-4D65-A14A-D580B83D205E}"/>
              </a:ext>
            </a:extLst>
          </p:cNvPr>
          <p:cNvSpPr txBox="1"/>
          <p:nvPr/>
        </p:nvSpPr>
        <p:spPr>
          <a:xfrm>
            <a:off x="7346667" y="4577650"/>
            <a:ext cx="1850564" cy="861774"/>
          </a:xfrm>
          <a:prstGeom prst="rect">
            <a:avLst/>
          </a:prstGeom>
          <a:noFill/>
        </p:spPr>
        <p:txBody>
          <a:bodyPr wrap="square">
            <a:spAutoFit/>
          </a:bodyPr>
          <a:lstStyle/>
          <a:p>
            <a:pPr lvl="0" algn="just"/>
            <a:r>
              <a:rPr lang="es-CO" sz="1600" dirty="0"/>
              <a:t>Se consultan por reporte </a:t>
            </a:r>
            <a:r>
              <a:rPr lang="es-CO" sz="1800" dirty="0">
                <a:effectLst/>
                <a:latin typeface="Calibri" panose="020F0502020204030204" pitchFamily="34" charset="0"/>
                <a:ea typeface="Calibri" panose="020F0502020204030204" pitchFamily="34" charset="0"/>
                <a:cs typeface="Times New Roman" panose="02020603050405020304" pitchFamily="18" charset="0"/>
              </a:rPr>
              <a:t>ZFM_VIG_FUT</a:t>
            </a:r>
            <a:endParaRPr lang="es-CO" sz="1600" dirty="0"/>
          </a:p>
        </p:txBody>
      </p:sp>
      <p:sp>
        <p:nvSpPr>
          <p:cNvPr id="105" name="CuadroTexto 104">
            <a:extLst>
              <a:ext uri="{FF2B5EF4-FFF2-40B4-BE49-F238E27FC236}">
                <a16:creationId xmlns:a16="http://schemas.microsoft.com/office/drawing/2014/main" id="{363FB6BE-6B11-4033-B6D4-8C5D0C93B0E2}"/>
              </a:ext>
            </a:extLst>
          </p:cNvPr>
          <p:cNvSpPr txBox="1"/>
          <p:nvPr/>
        </p:nvSpPr>
        <p:spPr>
          <a:xfrm>
            <a:off x="9388438" y="4577650"/>
            <a:ext cx="1850564" cy="830997"/>
          </a:xfrm>
          <a:prstGeom prst="rect">
            <a:avLst/>
          </a:prstGeom>
          <a:noFill/>
        </p:spPr>
        <p:txBody>
          <a:bodyPr wrap="square">
            <a:spAutoFit/>
          </a:bodyPr>
          <a:lstStyle/>
          <a:p>
            <a:pPr lvl="0" algn="just"/>
            <a:r>
              <a:rPr lang="es-CO" sz="1600" dirty="0"/>
              <a:t>Verificar numeración externa por CEGE</a:t>
            </a:r>
          </a:p>
        </p:txBody>
      </p:sp>
    </p:spTree>
    <p:extLst>
      <p:ext uri="{BB962C8B-B14F-4D97-AF65-F5344CB8AC3E}">
        <p14:creationId xmlns:p14="http://schemas.microsoft.com/office/powerpoint/2010/main" val="1613057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9" name="CuadroTexto 18">
            <a:extLst>
              <a:ext uri="{FF2B5EF4-FFF2-40B4-BE49-F238E27FC236}">
                <a16:creationId xmlns:a16="http://schemas.microsoft.com/office/drawing/2014/main" id="{EDC2FD3D-C1DC-4D4F-8FD4-C914C7884EC8}"/>
              </a:ext>
            </a:extLst>
          </p:cNvPr>
          <p:cNvSpPr txBox="1"/>
          <p:nvPr/>
        </p:nvSpPr>
        <p:spPr>
          <a:xfrm>
            <a:off x="5949461" y="12787"/>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22" name="CuadroTexto 21">
            <a:extLst>
              <a:ext uri="{FF2B5EF4-FFF2-40B4-BE49-F238E27FC236}">
                <a16:creationId xmlns:a16="http://schemas.microsoft.com/office/drawing/2014/main" id="{5BBAC291-AFE0-4C04-92AA-3D4910C2BA69}"/>
              </a:ext>
            </a:extLst>
          </p:cNvPr>
          <p:cNvSpPr txBox="1"/>
          <p:nvPr/>
        </p:nvSpPr>
        <p:spPr>
          <a:xfrm rot="5400000">
            <a:off x="1102067" y="-580592"/>
            <a:ext cx="923330" cy="2885058"/>
          </a:xfrm>
          <a:prstGeom prst="rect">
            <a:avLst/>
          </a:prstGeom>
          <a:solidFill>
            <a:srgbClr val="C00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s-MX" sz="2400" b="1" dirty="0"/>
              <a:t>ENTIDAD</a:t>
            </a:r>
          </a:p>
          <a:p>
            <a:pPr algn="ctr"/>
            <a:r>
              <a:rPr lang="es-MX" sz="2400" b="1" dirty="0"/>
              <a:t>Programación F.T.</a:t>
            </a:r>
            <a:endParaRPr lang="es-CO" sz="2400" b="1" dirty="0"/>
          </a:p>
        </p:txBody>
      </p:sp>
      <p:sp>
        <p:nvSpPr>
          <p:cNvPr id="104" name="CuadroTexto 103">
            <a:extLst>
              <a:ext uri="{FF2B5EF4-FFF2-40B4-BE49-F238E27FC236}">
                <a16:creationId xmlns:a16="http://schemas.microsoft.com/office/drawing/2014/main" id="{E4C8D631-3617-4D65-A14A-D580B83D205E}"/>
              </a:ext>
            </a:extLst>
          </p:cNvPr>
          <p:cNvSpPr txBox="1"/>
          <p:nvPr/>
        </p:nvSpPr>
        <p:spPr>
          <a:xfrm>
            <a:off x="4194629" y="6114243"/>
            <a:ext cx="4552660" cy="369332"/>
          </a:xfrm>
          <a:prstGeom prst="rect">
            <a:avLst/>
          </a:prstGeom>
          <a:noFill/>
        </p:spPr>
        <p:txBody>
          <a:bodyPr wrap="square">
            <a:spAutoFit/>
          </a:bodyPr>
          <a:lstStyle/>
          <a:p>
            <a:pPr lvl="0" algn="just"/>
            <a:r>
              <a:rPr lang="es-CO" sz="1600" dirty="0"/>
              <a:t>Se consultan por reporte </a:t>
            </a:r>
            <a:r>
              <a:rPr lang="es-CO" sz="1800" dirty="0">
                <a:effectLst/>
                <a:latin typeface="Calibri" panose="020F0502020204030204" pitchFamily="34" charset="0"/>
                <a:ea typeface="Calibri" panose="020F0502020204030204" pitchFamily="34" charset="0"/>
                <a:cs typeface="Times New Roman" panose="02020603050405020304" pitchFamily="18" charset="0"/>
              </a:rPr>
              <a:t>ZFM_VIG_FUT</a:t>
            </a:r>
            <a:endParaRPr lang="es-CO" sz="1600" dirty="0"/>
          </a:p>
        </p:txBody>
      </p:sp>
      <p:pic>
        <p:nvPicPr>
          <p:cNvPr id="3" name="Imagen 2">
            <a:extLst>
              <a:ext uri="{FF2B5EF4-FFF2-40B4-BE49-F238E27FC236}">
                <a16:creationId xmlns:a16="http://schemas.microsoft.com/office/drawing/2014/main" id="{D199196A-7FBD-4C2B-A1EF-926C75EC7A37}"/>
              </a:ext>
            </a:extLst>
          </p:cNvPr>
          <p:cNvPicPr>
            <a:picLocks noChangeAspect="1"/>
          </p:cNvPicPr>
          <p:nvPr/>
        </p:nvPicPr>
        <p:blipFill>
          <a:blip r:embed="rId3"/>
          <a:stretch>
            <a:fillRect/>
          </a:stretch>
        </p:blipFill>
        <p:spPr>
          <a:xfrm>
            <a:off x="951723" y="2262263"/>
            <a:ext cx="9820275" cy="3733800"/>
          </a:xfrm>
          <a:prstGeom prst="rect">
            <a:avLst/>
          </a:prstGeom>
        </p:spPr>
      </p:pic>
      <p:sp>
        <p:nvSpPr>
          <p:cNvPr id="4" name="Globo: línea 3">
            <a:extLst>
              <a:ext uri="{FF2B5EF4-FFF2-40B4-BE49-F238E27FC236}">
                <a16:creationId xmlns:a16="http://schemas.microsoft.com/office/drawing/2014/main" id="{87113DDF-6DF2-44DA-AE81-146F86149AF2}"/>
              </a:ext>
            </a:extLst>
          </p:cNvPr>
          <p:cNvSpPr/>
          <p:nvPr/>
        </p:nvSpPr>
        <p:spPr>
          <a:xfrm>
            <a:off x="4194629" y="1338933"/>
            <a:ext cx="2452914" cy="723275"/>
          </a:xfrm>
          <a:prstGeom prst="borderCallout1">
            <a:avLst>
              <a:gd name="adj1" fmla="val 18750"/>
              <a:gd name="adj2" fmla="val -8333"/>
              <a:gd name="adj3" fmla="val 256986"/>
              <a:gd name="adj4" fmla="val -66144"/>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solidFill>
                  <a:schemeClr val="tx1"/>
                </a:solidFill>
              </a:rPr>
              <a:t>1 </a:t>
            </a:r>
            <a:r>
              <a:rPr lang="es-CO" sz="1800" dirty="0">
                <a:solidFill>
                  <a:schemeClr val="tx1"/>
                </a:solidFill>
              </a:rPr>
              <a:t> CDP </a:t>
            </a:r>
            <a:r>
              <a:rPr lang="es-CO" sz="1800" dirty="0" err="1">
                <a:solidFill>
                  <a:schemeClr val="tx1"/>
                </a:solidFill>
              </a:rPr>
              <a:t>automático</a:t>
            </a:r>
            <a:r>
              <a:rPr lang="es-CO" sz="1800" dirty="0" err="1"/>
              <a:t>de</a:t>
            </a:r>
            <a:r>
              <a:rPr lang="es-CO" sz="1800" dirty="0"/>
              <a:t> manera automática</a:t>
            </a:r>
            <a:endParaRPr lang="es-CO" dirty="0"/>
          </a:p>
        </p:txBody>
      </p:sp>
      <p:sp>
        <p:nvSpPr>
          <p:cNvPr id="23" name="Globo: línea 22">
            <a:extLst>
              <a:ext uri="{FF2B5EF4-FFF2-40B4-BE49-F238E27FC236}">
                <a16:creationId xmlns:a16="http://schemas.microsoft.com/office/drawing/2014/main" id="{549F12A1-CE9E-4434-AC73-07DE8FB7910A}"/>
              </a:ext>
            </a:extLst>
          </p:cNvPr>
          <p:cNvSpPr/>
          <p:nvPr/>
        </p:nvSpPr>
        <p:spPr>
          <a:xfrm>
            <a:off x="7467601" y="1420808"/>
            <a:ext cx="2068286" cy="723275"/>
          </a:xfrm>
          <a:prstGeom prst="borderCallout1">
            <a:avLst>
              <a:gd name="adj1" fmla="val 18750"/>
              <a:gd name="adj2" fmla="val -8333"/>
              <a:gd name="adj3" fmla="val 214844"/>
              <a:gd name="adj4" fmla="val -102602"/>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solidFill>
                  <a:schemeClr val="tx1"/>
                </a:solidFill>
              </a:rPr>
              <a:t>2 </a:t>
            </a:r>
            <a:r>
              <a:rPr lang="es-CO" sz="1800" dirty="0">
                <a:solidFill>
                  <a:schemeClr val="tx1"/>
                </a:solidFill>
              </a:rPr>
              <a:t> </a:t>
            </a:r>
            <a:r>
              <a:rPr lang="es-CO" sz="1800" dirty="0" err="1">
                <a:solidFill>
                  <a:schemeClr val="tx1"/>
                </a:solidFill>
              </a:rPr>
              <a:t>CRP</a:t>
            </a:r>
            <a:r>
              <a:rPr lang="es-CO" sz="1800" dirty="0" err="1"/>
              <a:t>de</a:t>
            </a:r>
            <a:r>
              <a:rPr lang="es-CO" sz="1800" dirty="0"/>
              <a:t> manera automática</a:t>
            </a:r>
            <a:endParaRPr lang="es-CO" dirty="0"/>
          </a:p>
        </p:txBody>
      </p:sp>
      <p:sp>
        <p:nvSpPr>
          <p:cNvPr id="5" name="Globo: línea doblada 4">
            <a:extLst>
              <a:ext uri="{FF2B5EF4-FFF2-40B4-BE49-F238E27FC236}">
                <a16:creationId xmlns:a16="http://schemas.microsoft.com/office/drawing/2014/main" id="{66AD9D3B-910F-4596-B1D6-1027BE49ABC1}"/>
              </a:ext>
            </a:extLst>
          </p:cNvPr>
          <p:cNvSpPr/>
          <p:nvPr/>
        </p:nvSpPr>
        <p:spPr>
          <a:xfrm>
            <a:off x="3236686" y="4688114"/>
            <a:ext cx="3788228" cy="682172"/>
          </a:xfrm>
          <a:prstGeom prst="borderCallout2">
            <a:avLst>
              <a:gd name="adj1" fmla="val 18750"/>
              <a:gd name="adj2" fmla="val -8333"/>
              <a:gd name="adj3" fmla="val 18750"/>
              <a:gd name="adj4" fmla="val -16667"/>
              <a:gd name="adj5" fmla="val -78989"/>
              <a:gd name="adj6" fmla="val -12950"/>
            </a:avLst>
          </a:prstGeom>
          <a:noFill/>
          <a:ln>
            <a:solidFill>
              <a:srgbClr val="E30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CuadroTexto 25">
            <a:extLst>
              <a:ext uri="{FF2B5EF4-FFF2-40B4-BE49-F238E27FC236}">
                <a16:creationId xmlns:a16="http://schemas.microsoft.com/office/drawing/2014/main" id="{F605DE4B-5C59-4ACB-ACA0-13719C9C07E9}"/>
              </a:ext>
            </a:extLst>
          </p:cNvPr>
          <p:cNvSpPr txBox="1"/>
          <p:nvPr/>
        </p:nvSpPr>
        <p:spPr>
          <a:xfrm>
            <a:off x="4180115" y="4875378"/>
            <a:ext cx="6110514" cy="369332"/>
          </a:xfrm>
          <a:prstGeom prst="rect">
            <a:avLst/>
          </a:prstGeom>
          <a:noFill/>
        </p:spPr>
        <p:txBody>
          <a:bodyPr wrap="square">
            <a:spAutoFit/>
          </a:bodyPr>
          <a:lstStyle/>
          <a:p>
            <a:r>
              <a:rPr lang="es-CO" sz="1800" b="1" dirty="0"/>
              <a:t>4</a:t>
            </a:r>
            <a:r>
              <a:rPr lang="es-CO" sz="1800" dirty="0"/>
              <a:t>  Verificar numeración </a:t>
            </a:r>
            <a:endParaRPr lang="es-CO" dirty="0"/>
          </a:p>
        </p:txBody>
      </p:sp>
    </p:spTree>
    <p:extLst>
      <p:ext uri="{BB962C8B-B14F-4D97-AF65-F5344CB8AC3E}">
        <p14:creationId xmlns:p14="http://schemas.microsoft.com/office/powerpoint/2010/main" val="1102153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37" name="Google Shape;408;p20">
            <a:extLst>
              <a:ext uri="{FF2B5EF4-FFF2-40B4-BE49-F238E27FC236}">
                <a16:creationId xmlns:a16="http://schemas.microsoft.com/office/drawing/2014/main" id="{0CAEFB65-67AF-4B7F-A3F6-0CCD02DC45CF}"/>
              </a:ext>
            </a:extLst>
          </p:cNvPr>
          <p:cNvSpPr txBox="1"/>
          <p:nvPr/>
        </p:nvSpPr>
        <p:spPr>
          <a:xfrm>
            <a:off x="731999" y="2811214"/>
            <a:ext cx="2267852" cy="254715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lvl="0"/>
            <a:endParaRPr lang="es-CO" sz="1600" dirty="0"/>
          </a:p>
          <a:p>
            <a:pPr lvl="0"/>
            <a:r>
              <a:rPr lang="es-CO" sz="2000" dirty="0"/>
              <a:t>Se ejecutan por las mismas </a:t>
            </a:r>
            <a:r>
              <a:rPr lang="es-ES" sz="2000" dirty="0"/>
              <a:t>transacciones que para documentos de ejecución pero con diferente tipo de documento</a:t>
            </a:r>
            <a:endParaRPr lang="es-CO" sz="2000" dirty="0"/>
          </a:p>
        </p:txBody>
      </p:sp>
      <p:sp>
        <p:nvSpPr>
          <p:cNvPr id="26" name="CuadroTexto 25">
            <a:extLst>
              <a:ext uri="{FF2B5EF4-FFF2-40B4-BE49-F238E27FC236}">
                <a16:creationId xmlns:a16="http://schemas.microsoft.com/office/drawing/2014/main" id="{E2B10186-B56C-43DB-A8DA-B6EBCDBE8856}"/>
              </a:ext>
            </a:extLst>
          </p:cNvPr>
          <p:cNvSpPr txBox="1"/>
          <p:nvPr/>
        </p:nvSpPr>
        <p:spPr>
          <a:xfrm>
            <a:off x="5975924" y="13209"/>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58" name="CuadroTexto 57">
            <a:extLst>
              <a:ext uri="{FF2B5EF4-FFF2-40B4-BE49-F238E27FC236}">
                <a16:creationId xmlns:a16="http://schemas.microsoft.com/office/drawing/2014/main" id="{CDE3CE14-8650-4A19-9F3D-F2416D7C6FBC}"/>
              </a:ext>
            </a:extLst>
          </p:cNvPr>
          <p:cNvSpPr txBox="1"/>
          <p:nvPr/>
        </p:nvSpPr>
        <p:spPr>
          <a:xfrm>
            <a:off x="8684697" y="4064457"/>
            <a:ext cx="3275508" cy="1754326"/>
          </a:xfrm>
          <a:prstGeom prst="rect">
            <a:avLst/>
          </a:prstGeom>
          <a:noFill/>
        </p:spPr>
        <p:txBody>
          <a:bodyPr wrap="square">
            <a:spAutoFit/>
          </a:bodyPr>
          <a:lstStyle/>
          <a:p>
            <a:pPr marL="565150" lvl="1" indent="-209550" algn="just">
              <a:buFont typeface="Arial" panose="020B0604020202020204" pitchFamily="34" charset="0"/>
              <a:buChar char="•"/>
            </a:pPr>
            <a:r>
              <a:rPr lang="es-CO" dirty="0"/>
              <a:t>Tipo de Documento, </a:t>
            </a:r>
          </a:p>
          <a:p>
            <a:pPr marL="565150" lvl="1" indent="-209550" algn="just">
              <a:buFont typeface="Arial" panose="020B0604020202020204" pitchFamily="34" charset="0"/>
              <a:buChar char="•"/>
            </a:pPr>
            <a:r>
              <a:rPr lang="es-CO" dirty="0"/>
              <a:t>Periodo 	Presupuestal, </a:t>
            </a:r>
          </a:p>
          <a:p>
            <a:pPr marL="565150" lvl="1" indent="-209550" algn="just">
              <a:buFont typeface="Arial" panose="020B0604020202020204" pitchFamily="34" charset="0"/>
              <a:buChar char="•"/>
            </a:pPr>
            <a:r>
              <a:rPr lang="es-CO" dirty="0"/>
              <a:t>CEGE, </a:t>
            </a:r>
            <a:r>
              <a:rPr lang="es-CO" dirty="0" err="1"/>
              <a:t>Pospre</a:t>
            </a:r>
            <a:r>
              <a:rPr lang="es-CO" dirty="0"/>
              <a:t>, 	</a:t>
            </a:r>
          </a:p>
          <a:p>
            <a:pPr marL="565150" lvl="1" indent="-209550" algn="just">
              <a:buFont typeface="Arial" panose="020B0604020202020204" pitchFamily="34" charset="0"/>
              <a:buChar char="•"/>
            </a:pPr>
            <a:r>
              <a:rPr lang="es-CO" dirty="0"/>
              <a:t>Programa,</a:t>
            </a:r>
          </a:p>
          <a:p>
            <a:pPr marL="565150" lvl="1" indent="-209550" algn="just">
              <a:buFont typeface="Arial" panose="020B0604020202020204" pitchFamily="34" charset="0"/>
              <a:buChar char="•"/>
            </a:pPr>
            <a:r>
              <a:rPr lang="es-CO" dirty="0"/>
              <a:t>Número de CDP, RP,</a:t>
            </a:r>
          </a:p>
          <a:p>
            <a:pPr marL="565150" lvl="1" indent="-209550" algn="just">
              <a:buFont typeface="Arial" panose="020B0604020202020204" pitchFamily="34" charset="0"/>
              <a:buChar char="•"/>
            </a:pPr>
            <a:r>
              <a:rPr lang="es-CO" dirty="0"/>
              <a:t>Importe original y saldo</a:t>
            </a:r>
            <a:endParaRPr lang="es-CO" sz="2000" dirty="0"/>
          </a:p>
        </p:txBody>
      </p:sp>
      <p:sp>
        <p:nvSpPr>
          <p:cNvPr id="49" name="CuadroTexto 48">
            <a:extLst>
              <a:ext uri="{FF2B5EF4-FFF2-40B4-BE49-F238E27FC236}">
                <a16:creationId xmlns:a16="http://schemas.microsoft.com/office/drawing/2014/main" id="{1531583E-6378-4280-B65A-F1F508BAAFBF}"/>
              </a:ext>
            </a:extLst>
          </p:cNvPr>
          <p:cNvSpPr txBox="1"/>
          <p:nvPr/>
        </p:nvSpPr>
        <p:spPr>
          <a:xfrm rot="5400000">
            <a:off x="1039590" y="-638039"/>
            <a:ext cx="923330" cy="2885058"/>
          </a:xfrm>
          <a:prstGeom prst="rect">
            <a:avLst/>
          </a:prstGeom>
          <a:solidFill>
            <a:srgbClr val="C00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s-MX" sz="2400" b="1" dirty="0"/>
              <a:t>ENTIDAD</a:t>
            </a:r>
          </a:p>
          <a:p>
            <a:pPr algn="ctr"/>
            <a:r>
              <a:rPr lang="es-MX" sz="2400" b="1" dirty="0"/>
              <a:t>Ejecución F.T.</a:t>
            </a:r>
            <a:endParaRPr lang="es-CO" sz="2400" b="1" dirty="0"/>
          </a:p>
        </p:txBody>
      </p:sp>
      <p:grpSp>
        <p:nvGrpSpPr>
          <p:cNvPr id="160" name="Google Shape;299;p18">
            <a:extLst>
              <a:ext uri="{FF2B5EF4-FFF2-40B4-BE49-F238E27FC236}">
                <a16:creationId xmlns:a16="http://schemas.microsoft.com/office/drawing/2014/main" id="{61D11F7E-D249-4C0D-9FDE-3E4599FAF21F}"/>
              </a:ext>
            </a:extLst>
          </p:cNvPr>
          <p:cNvGrpSpPr/>
          <p:nvPr/>
        </p:nvGrpSpPr>
        <p:grpSpPr>
          <a:xfrm>
            <a:off x="7080554" y="1352215"/>
            <a:ext cx="1263576" cy="1263956"/>
            <a:chOff x="3332405" y="2028782"/>
            <a:chExt cx="1263576" cy="1263956"/>
          </a:xfrm>
        </p:grpSpPr>
        <p:sp>
          <p:nvSpPr>
            <p:cNvPr id="164" name="Google Shape;303;p18">
              <a:extLst>
                <a:ext uri="{FF2B5EF4-FFF2-40B4-BE49-F238E27FC236}">
                  <a16:creationId xmlns:a16="http://schemas.microsoft.com/office/drawing/2014/main" id="{1E07DADD-5C19-413E-9B93-07CD0AFF773D}"/>
                </a:ext>
              </a:extLst>
            </p:cNvPr>
            <p:cNvSpPr/>
            <p:nvPr/>
          </p:nvSpPr>
          <p:spPr>
            <a:xfrm>
              <a:off x="3332405" y="2028782"/>
              <a:ext cx="1263576" cy="1263956"/>
            </a:xfrm>
            <a:custGeom>
              <a:avLst/>
              <a:gdLst/>
              <a:ahLst/>
              <a:cxnLst/>
              <a:rect l="l" t="t" r="r" b="b"/>
              <a:pathLst>
                <a:path w="39851" h="39863" extrusionOk="0">
                  <a:moveTo>
                    <a:pt x="19920" y="1"/>
                  </a:moveTo>
                  <a:cubicBezTo>
                    <a:pt x="8918" y="1"/>
                    <a:pt x="0" y="8930"/>
                    <a:pt x="0" y="19932"/>
                  </a:cubicBezTo>
                  <a:cubicBezTo>
                    <a:pt x="0" y="30933"/>
                    <a:pt x="8918" y="39863"/>
                    <a:pt x="19920" y="39863"/>
                  </a:cubicBezTo>
                  <a:cubicBezTo>
                    <a:pt x="30933" y="39863"/>
                    <a:pt x="39851" y="30933"/>
                    <a:pt x="39851" y="19932"/>
                  </a:cubicBezTo>
                  <a:cubicBezTo>
                    <a:pt x="39851" y="8930"/>
                    <a:pt x="30933" y="1"/>
                    <a:pt x="19920"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4;p18">
              <a:extLst>
                <a:ext uri="{FF2B5EF4-FFF2-40B4-BE49-F238E27FC236}">
                  <a16:creationId xmlns:a16="http://schemas.microsoft.com/office/drawing/2014/main" id="{46D17EDA-41C1-42CA-8EFA-4FB80963399A}"/>
                </a:ext>
              </a:extLst>
            </p:cNvPr>
            <p:cNvSpPr/>
            <p:nvPr/>
          </p:nvSpPr>
          <p:spPr>
            <a:xfrm>
              <a:off x="3433630" y="2124233"/>
              <a:ext cx="1088423" cy="1088804"/>
            </a:xfrm>
            <a:custGeom>
              <a:avLst/>
              <a:gdLst/>
              <a:ahLst/>
              <a:cxnLst/>
              <a:rect l="l" t="t" r="r" b="b"/>
              <a:pathLst>
                <a:path w="34327" h="34339" extrusionOk="0">
                  <a:moveTo>
                    <a:pt x="17158" y="1"/>
                  </a:moveTo>
                  <a:cubicBezTo>
                    <a:pt x="7680" y="1"/>
                    <a:pt x="1" y="7692"/>
                    <a:pt x="1" y="17170"/>
                  </a:cubicBezTo>
                  <a:cubicBezTo>
                    <a:pt x="1" y="26647"/>
                    <a:pt x="7680" y="34338"/>
                    <a:pt x="17158" y="34338"/>
                  </a:cubicBezTo>
                  <a:cubicBezTo>
                    <a:pt x="26635" y="34338"/>
                    <a:pt x="34326" y="26647"/>
                    <a:pt x="34326" y="17170"/>
                  </a:cubicBezTo>
                  <a:cubicBezTo>
                    <a:pt x="34326" y="7692"/>
                    <a:pt x="26635" y="1"/>
                    <a:pt x="17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ea typeface="Fira Sans Extra Condensed"/>
                  <a:cs typeface="Fira Sans Extra Condensed"/>
                  <a:sym typeface="Fira Sans Extra Condensed"/>
                </a:rPr>
                <a:t>Ejecución CDP VF</a:t>
              </a:r>
              <a:endParaRPr sz="1600" dirty="0">
                <a:ea typeface="Fira Sans Extra Condensed"/>
                <a:cs typeface="Fira Sans Extra Condensed"/>
                <a:sym typeface="Fira Sans Extra Condensed"/>
              </a:endParaRPr>
            </a:p>
          </p:txBody>
        </p:sp>
      </p:grpSp>
      <p:grpSp>
        <p:nvGrpSpPr>
          <p:cNvPr id="169" name="Google Shape;315;p18">
            <a:extLst>
              <a:ext uri="{FF2B5EF4-FFF2-40B4-BE49-F238E27FC236}">
                <a16:creationId xmlns:a16="http://schemas.microsoft.com/office/drawing/2014/main" id="{869F2784-7996-414B-844F-1EB2872AF7D7}"/>
              </a:ext>
            </a:extLst>
          </p:cNvPr>
          <p:cNvGrpSpPr/>
          <p:nvPr/>
        </p:nvGrpSpPr>
        <p:grpSpPr>
          <a:xfrm>
            <a:off x="7080554" y="2863247"/>
            <a:ext cx="1263956" cy="1263956"/>
            <a:chOff x="4715052" y="1448167"/>
            <a:chExt cx="1263956" cy="1263956"/>
          </a:xfrm>
        </p:grpSpPr>
        <p:sp>
          <p:nvSpPr>
            <p:cNvPr id="173" name="Google Shape;319;p18">
              <a:extLst>
                <a:ext uri="{FF2B5EF4-FFF2-40B4-BE49-F238E27FC236}">
                  <a16:creationId xmlns:a16="http://schemas.microsoft.com/office/drawing/2014/main" id="{6C56E90C-C3CE-483A-9901-D78DF8A4E7FE}"/>
                </a:ext>
              </a:extLst>
            </p:cNvPr>
            <p:cNvSpPr/>
            <p:nvPr/>
          </p:nvSpPr>
          <p:spPr>
            <a:xfrm>
              <a:off x="4715052" y="1448167"/>
              <a:ext cx="1263956" cy="1263956"/>
            </a:xfrm>
            <a:custGeom>
              <a:avLst/>
              <a:gdLst/>
              <a:ahLst/>
              <a:cxnLst/>
              <a:rect l="l" t="t" r="r" b="b"/>
              <a:pathLst>
                <a:path w="39863" h="39863" extrusionOk="0">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0;p18">
              <a:extLst>
                <a:ext uri="{FF2B5EF4-FFF2-40B4-BE49-F238E27FC236}">
                  <a16:creationId xmlns:a16="http://schemas.microsoft.com/office/drawing/2014/main" id="{694EC248-811B-43D7-9F72-4E2A216A64A8}"/>
                </a:ext>
              </a:extLst>
            </p:cNvPr>
            <p:cNvSpPr/>
            <p:nvPr/>
          </p:nvSpPr>
          <p:spPr>
            <a:xfrm>
              <a:off x="4802659" y="1535743"/>
              <a:ext cx="1088772" cy="1088804"/>
            </a:xfrm>
            <a:custGeom>
              <a:avLst/>
              <a:gdLst/>
              <a:ahLst/>
              <a:cxnLst/>
              <a:rect l="l" t="t" r="r" b="b"/>
              <a:pathLst>
                <a:path w="34338" h="34339" extrusionOk="0">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ea typeface="Fira Sans Extra Condensed"/>
                  <a:cs typeface="Fira Sans Extra Condensed"/>
                  <a:sym typeface="Fira Sans Extra Condensed"/>
                </a:rPr>
                <a:t>Ejecución CRP VF</a:t>
              </a:r>
              <a:endParaRPr sz="1600" dirty="0">
                <a:ea typeface="Fira Sans Extra Condensed"/>
                <a:cs typeface="Fira Sans Extra Condensed"/>
                <a:sym typeface="Fira Sans Extra Condensed"/>
              </a:endParaRPr>
            </a:p>
          </p:txBody>
        </p:sp>
      </p:grpSp>
      <p:grpSp>
        <p:nvGrpSpPr>
          <p:cNvPr id="176" name="Google Shape;322;p18">
            <a:extLst>
              <a:ext uri="{FF2B5EF4-FFF2-40B4-BE49-F238E27FC236}">
                <a16:creationId xmlns:a16="http://schemas.microsoft.com/office/drawing/2014/main" id="{48E8B134-6035-4C07-ABDA-900571D83BBB}"/>
              </a:ext>
            </a:extLst>
          </p:cNvPr>
          <p:cNvGrpSpPr/>
          <p:nvPr/>
        </p:nvGrpSpPr>
        <p:grpSpPr>
          <a:xfrm>
            <a:off x="7084352" y="4435908"/>
            <a:ext cx="1263576" cy="1263956"/>
            <a:chOff x="6268552" y="2837048"/>
            <a:chExt cx="1263576" cy="1263956"/>
          </a:xfrm>
        </p:grpSpPr>
        <p:sp>
          <p:nvSpPr>
            <p:cNvPr id="180" name="Google Shape;326;p18">
              <a:extLst>
                <a:ext uri="{FF2B5EF4-FFF2-40B4-BE49-F238E27FC236}">
                  <a16:creationId xmlns:a16="http://schemas.microsoft.com/office/drawing/2014/main" id="{2D44A7C4-96B3-4859-B743-20F8C1AF158F}"/>
                </a:ext>
              </a:extLst>
            </p:cNvPr>
            <p:cNvSpPr/>
            <p:nvPr/>
          </p:nvSpPr>
          <p:spPr>
            <a:xfrm>
              <a:off x="6268552" y="2837048"/>
              <a:ext cx="1263576" cy="1263956"/>
            </a:xfrm>
            <a:custGeom>
              <a:avLst/>
              <a:gdLst/>
              <a:ahLst/>
              <a:cxnLst/>
              <a:rect l="l" t="t" r="r" b="b"/>
              <a:pathLst>
                <a:path w="39851" h="39863" extrusionOk="0">
                  <a:moveTo>
                    <a:pt x="19931" y="1"/>
                  </a:moveTo>
                  <a:cubicBezTo>
                    <a:pt x="8918" y="1"/>
                    <a:pt x="0" y="8930"/>
                    <a:pt x="0" y="19932"/>
                  </a:cubicBezTo>
                  <a:cubicBezTo>
                    <a:pt x="0" y="30933"/>
                    <a:pt x="8918" y="39863"/>
                    <a:pt x="19931" y="39863"/>
                  </a:cubicBezTo>
                  <a:cubicBezTo>
                    <a:pt x="30932" y="39863"/>
                    <a:pt x="39850" y="30933"/>
                    <a:pt x="39850" y="19932"/>
                  </a:cubicBezTo>
                  <a:cubicBezTo>
                    <a:pt x="39850" y="8930"/>
                    <a:pt x="30932" y="1"/>
                    <a:pt x="19931"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7;p18">
              <a:extLst>
                <a:ext uri="{FF2B5EF4-FFF2-40B4-BE49-F238E27FC236}">
                  <a16:creationId xmlns:a16="http://schemas.microsoft.com/office/drawing/2014/main" id="{8BCA38BF-FF00-4F4E-A7A9-4BDCDE378F2F}"/>
                </a:ext>
              </a:extLst>
            </p:cNvPr>
            <p:cNvSpPr/>
            <p:nvPr/>
          </p:nvSpPr>
          <p:spPr>
            <a:xfrm>
              <a:off x="6356127" y="2924624"/>
              <a:ext cx="1088392" cy="1088804"/>
            </a:xfrm>
            <a:custGeom>
              <a:avLst/>
              <a:gdLst/>
              <a:ahLst/>
              <a:cxnLst/>
              <a:rect l="l" t="t" r="r" b="b"/>
              <a:pathLst>
                <a:path w="34326" h="34339" extrusionOk="0">
                  <a:moveTo>
                    <a:pt x="17169" y="1"/>
                  </a:moveTo>
                  <a:cubicBezTo>
                    <a:pt x="7692" y="1"/>
                    <a:pt x="0" y="7692"/>
                    <a:pt x="0" y="17170"/>
                  </a:cubicBezTo>
                  <a:cubicBezTo>
                    <a:pt x="0" y="26647"/>
                    <a:pt x="7692" y="34338"/>
                    <a:pt x="17169" y="34338"/>
                  </a:cubicBezTo>
                  <a:cubicBezTo>
                    <a:pt x="26646" y="34338"/>
                    <a:pt x="34326" y="26647"/>
                    <a:pt x="34326" y="17170"/>
                  </a:cubicBezTo>
                  <a:cubicBezTo>
                    <a:pt x="34326"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dirty="0">
                  <a:ea typeface="Fira Sans Extra Condensed"/>
                  <a:cs typeface="Fira Sans Extra Condensed"/>
                  <a:sym typeface="Fira Sans Extra Condensed"/>
                </a:rPr>
                <a:t>Ejecución OP VF</a:t>
              </a:r>
              <a:endParaRPr sz="1600" dirty="0">
                <a:ea typeface="Fira Sans Extra Condensed"/>
                <a:cs typeface="Fira Sans Extra Condensed"/>
                <a:sym typeface="Fira Sans Extra Condensed"/>
              </a:endParaRPr>
            </a:p>
          </p:txBody>
        </p:sp>
      </p:grpSp>
      <p:sp>
        <p:nvSpPr>
          <p:cNvPr id="2" name="Abrir llave 1">
            <a:extLst>
              <a:ext uri="{FF2B5EF4-FFF2-40B4-BE49-F238E27FC236}">
                <a16:creationId xmlns:a16="http://schemas.microsoft.com/office/drawing/2014/main" id="{141F6C91-7EBF-4B0F-8A27-00970F86050F}"/>
              </a:ext>
            </a:extLst>
          </p:cNvPr>
          <p:cNvSpPr/>
          <p:nvPr/>
        </p:nvSpPr>
        <p:spPr>
          <a:xfrm>
            <a:off x="8596090" y="3925145"/>
            <a:ext cx="603604" cy="200705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36" name="Google Shape;402;p20">
            <a:extLst>
              <a:ext uri="{FF2B5EF4-FFF2-40B4-BE49-F238E27FC236}">
                <a16:creationId xmlns:a16="http://schemas.microsoft.com/office/drawing/2014/main" id="{443D83FD-4B61-4CF3-BEEC-C059BBC1A16B}"/>
              </a:ext>
            </a:extLst>
          </p:cNvPr>
          <p:cNvSpPr/>
          <p:nvPr/>
        </p:nvSpPr>
        <p:spPr>
          <a:xfrm>
            <a:off x="710231" y="2181963"/>
            <a:ext cx="2411341" cy="1142724"/>
          </a:xfrm>
          <a:custGeom>
            <a:avLst/>
            <a:gdLst/>
            <a:ahLst/>
            <a:cxnLst/>
            <a:rect l="l" t="t" r="r" b="b"/>
            <a:pathLst>
              <a:path w="28683" h="20979" extrusionOk="0">
                <a:moveTo>
                  <a:pt x="7644" y="0"/>
                </a:moveTo>
                <a:cubicBezTo>
                  <a:pt x="3656" y="0"/>
                  <a:pt x="381" y="3060"/>
                  <a:pt x="48" y="6965"/>
                </a:cubicBezTo>
                <a:cubicBezTo>
                  <a:pt x="24" y="7179"/>
                  <a:pt x="12" y="7406"/>
                  <a:pt x="12" y="7632"/>
                </a:cubicBezTo>
                <a:lnTo>
                  <a:pt x="12" y="20717"/>
                </a:lnTo>
                <a:cubicBezTo>
                  <a:pt x="12" y="20800"/>
                  <a:pt x="0" y="20895"/>
                  <a:pt x="12" y="20979"/>
                </a:cubicBezTo>
                <a:cubicBezTo>
                  <a:pt x="417" y="15431"/>
                  <a:pt x="9371" y="14716"/>
                  <a:pt x="12692" y="14633"/>
                </a:cubicBezTo>
                <a:cubicBezTo>
                  <a:pt x="12942"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EC3A3B"/>
          </a:solidFill>
          <a:ln>
            <a:noFill/>
          </a:ln>
        </p:spPr>
        <p:txBody>
          <a:bodyPr spcFirstLastPara="1" wrap="square" lIns="91425" tIns="91425" rIns="91425" bIns="2286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1</a:t>
            </a:r>
            <a:endParaRPr kumimoji="0" sz="3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40" name="Google Shape;408;p20">
            <a:extLst>
              <a:ext uri="{FF2B5EF4-FFF2-40B4-BE49-F238E27FC236}">
                <a16:creationId xmlns:a16="http://schemas.microsoft.com/office/drawing/2014/main" id="{0EF5055D-DD10-43ED-9306-01BD11FC9593}"/>
              </a:ext>
            </a:extLst>
          </p:cNvPr>
          <p:cNvSpPr txBox="1"/>
          <p:nvPr/>
        </p:nvSpPr>
        <p:spPr>
          <a:xfrm>
            <a:off x="3793731" y="2319269"/>
            <a:ext cx="2267852" cy="254715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r>
              <a:rPr lang="es-ES" sz="2000" dirty="0"/>
              <a:t>El sistema muestra tres (3) bloques de ejecución así:</a:t>
            </a:r>
            <a:endParaRPr lang="es-CO" sz="2000" dirty="0"/>
          </a:p>
          <a:p>
            <a:pPr lvl="0"/>
            <a:endParaRPr lang="es-CO" sz="1600" dirty="0"/>
          </a:p>
        </p:txBody>
      </p:sp>
      <p:sp>
        <p:nvSpPr>
          <p:cNvPr id="41" name="Google Shape;402;p20">
            <a:extLst>
              <a:ext uri="{FF2B5EF4-FFF2-40B4-BE49-F238E27FC236}">
                <a16:creationId xmlns:a16="http://schemas.microsoft.com/office/drawing/2014/main" id="{CFB7823D-77CB-4906-87EA-D78C873E0199}"/>
              </a:ext>
            </a:extLst>
          </p:cNvPr>
          <p:cNvSpPr/>
          <p:nvPr/>
        </p:nvSpPr>
        <p:spPr>
          <a:xfrm>
            <a:off x="3762199" y="1688052"/>
            <a:ext cx="2411341" cy="1142724"/>
          </a:xfrm>
          <a:custGeom>
            <a:avLst/>
            <a:gdLst/>
            <a:ahLst/>
            <a:cxnLst/>
            <a:rect l="l" t="t" r="r" b="b"/>
            <a:pathLst>
              <a:path w="28683" h="20979" extrusionOk="0">
                <a:moveTo>
                  <a:pt x="7644" y="0"/>
                </a:moveTo>
                <a:cubicBezTo>
                  <a:pt x="3656" y="0"/>
                  <a:pt x="381" y="3060"/>
                  <a:pt x="48" y="6965"/>
                </a:cubicBezTo>
                <a:cubicBezTo>
                  <a:pt x="24" y="7179"/>
                  <a:pt x="12" y="7406"/>
                  <a:pt x="12" y="7632"/>
                </a:cubicBezTo>
                <a:lnTo>
                  <a:pt x="12" y="20717"/>
                </a:lnTo>
                <a:cubicBezTo>
                  <a:pt x="12" y="20800"/>
                  <a:pt x="0" y="20895"/>
                  <a:pt x="12" y="20979"/>
                </a:cubicBezTo>
                <a:cubicBezTo>
                  <a:pt x="417" y="15431"/>
                  <a:pt x="9371" y="14716"/>
                  <a:pt x="12692" y="14633"/>
                </a:cubicBezTo>
                <a:cubicBezTo>
                  <a:pt x="12942"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2286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2</a:t>
            </a:r>
            <a:endParaRPr kumimoji="0" sz="3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7" name="Abrir llave 6">
            <a:extLst>
              <a:ext uri="{FF2B5EF4-FFF2-40B4-BE49-F238E27FC236}">
                <a16:creationId xmlns:a16="http://schemas.microsoft.com/office/drawing/2014/main" id="{7DDF81C7-6338-42C1-9F3D-95400E4B9220}"/>
              </a:ext>
            </a:extLst>
          </p:cNvPr>
          <p:cNvSpPr/>
          <p:nvPr/>
        </p:nvSpPr>
        <p:spPr>
          <a:xfrm>
            <a:off x="6291240" y="1226941"/>
            <a:ext cx="701705" cy="477759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8" name="Flecha: a la derecha 7">
            <a:extLst>
              <a:ext uri="{FF2B5EF4-FFF2-40B4-BE49-F238E27FC236}">
                <a16:creationId xmlns:a16="http://schemas.microsoft.com/office/drawing/2014/main" id="{41ED6F42-0B33-4F09-80B9-59D2F6F8306B}"/>
              </a:ext>
            </a:extLst>
          </p:cNvPr>
          <p:cNvSpPr/>
          <p:nvPr/>
        </p:nvSpPr>
        <p:spPr>
          <a:xfrm>
            <a:off x="2698744" y="5495677"/>
            <a:ext cx="1794334" cy="729581"/>
          </a:xfrm>
          <a:prstGeom prst="rightArrow">
            <a:avLst/>
          </a:prstGeom>
          <a:solidFill>
            <a:srgbClr val="C00000"/>
          </a:solidFill>
          <a:ln>
            <a:solidFill>
              <a:srgbClr val="C0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69162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pic>
        <p:nvPicPr>
          <p:cNvPr id="6" name="Imagen 5">
            <a:extLst>
              <a:ext uri="{FF2B5EF4-FFF2-40B4-BE49-F238E27FC236}">
                <a16:creationId xmlns:a16="http://schemas.microsoft.com/office/drawing/2014/main" id="{2936E0EE-D5DE-4807-900A-A3729996E7C1}"/>
              </a:ext>
            </a:extLst>
          </p:cNvPr>
          <p:cNvPicPr>
            <a:picLocks noChangeAspect="1"/>
          </p:cNvPicPr>
          <p:nvPr/>
        </p:nvPicPr>
        <p:blipFill>
          <a:blip r:embed="rId3"/>
          <a:stretch>
            <a:fillRect/>
          </a:stretch>
        </p:blipFill>
        <p:spPr>
          <a:xfrm>
            <a:off x="6226203" y="1284433"/>
            <a:ext cx="4766116" cy="1951129"/>
          </a:xfrm>
          <a:prstGeom prst="rect">
            <a:avLst/>
          </a:prstGeom>
        </p:spPr>
      </p:pic>
      <p:sp>
        <p:nvSpPr>
          <p:cNvPr id="26" name="CuadroTexto 25">
            <a:extLst>
              <a:ext uri="{FF2B5EF4-FFF2-40B4-BE49-F238E27FC236}">
                <a16:creationId xmlns:a16="http://schemas.microsoft.com/office/drawing/2014/main" id="{E2B10186-B56C-43DB-A8DA-B6EBCDBE8856}"/>
              </a:ext>
            </a:extLst>
          </p:cNvPr>
          <p:cNvSpPr txBox="1"/>
          <p:nvPr/>
        </p:nvSpPr>
        <p:spPr>
          <a:xfrm>
            <a:off x="5949461" y="6907"/>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49" name="CuadroTexto 48">
            <a:extLst>
              <a:ext uri="{FF2B5EF4-FFF2-40B4-BE49-F238E27FC236}">
                <a16:creationId xmlns:a16="http://schemas.microsoft.com/office/drawing/2014/main" id="{1531583E-6378-4280-B65A-F1F508BAAFBF}"/>
              </a:ext>
            </a:extLst>
          </p:cNvPr>
          <p:cNvSpPr txBox="1"/>
          <p:nvPr/>
        </p:nvSpPr>
        <p:spPr>
          <a:xfrm rot="5400000">
            <a:off x="1009783" y="-730082"/>
            <a:ext cx="923330" cy="2885058"/>
          </a:xfrm>
          <a:prstGeom prst="rect">
            <a:avLst/>
          </a:prstGeom>
          <a:solidFill>
            <a:srgbClr val="C00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s-MX" sz="2400" b="1" dirty="0"/>
              <a:t>ENTIDAD</a:t>
            </a:r>
          </a:p>
          <a:p>
            <a:pPr algn="ctr"/>
            <a:r>
              <a:rPr lang="es-MX" sz="2400" b="1" dirty="0"/>
              <a:t>Ejecución F.T.</a:t>
            </a:r>
            <a:endParaRPr lang="es-CO" sz="2400" b="1" dirty="0"/>
          </a:p>
        </p:txBody>
      </p:sp>
      <p:pic>
        <p:nvPicPr>
          <p:cNvPr id="4" name="Imagen 3">
            <a:extLst>
              <a:ext uri="{FF2B5EF4-FFF2-40B4-BE49-F238E27FC236}">
                <a16:creationId xmlns:a16="http://schemas.microsoft.com/office/drawing/2014/main" id="{2243DDE9-26AC-471D-B62D-79A72555867B}"/>
              </a:ext>
            </a:extLst>
          </p:cNvPr>
          <p:cNvPicPr>
            <a:picLocks noChangeAspect="1"/>
          </p:cNvPicPr>
          <p:nvPr/>
        </p:nvPicPr>
        <p:blipFill>
          <a:blip r:embed="rId4"/>
          <a:stretch>
            <a:fillRect/>
          </a:stretch>
        </p:blipFill>
        <p:spPr>
          <a:xfrm>
            <a:off x="514548" y="1397285"/>
            <a:ext cx="4373291" cy="1725426"/>
          </a:xfrm>
          <a:prstGeom prst="rect">
            <a:avLst/>
          </a:prstGeom>
        </p:spPr>
      </p:pic>
      <p:pic>
        <p:nvPicPr>
          <p:cNvPr id="8" name="Imagen 7">
            <a:extLst>
              <a:ext uri="{FF2B5EF4-FFF2-40B4-BE49-F238E27FC236}">
                <a16:creationId xmlns:a16="http://schemas.microsoft.com/office/drawing/2014/main" id="{AC3AA09B-E0DE-49AA-A040-4CC4BEB6BF10}"/>
              </a:ext>
            </a:extLst>
          </p:cNvPr>
          <p:cNvPicPr>
            <a:picLocks noChangeAspect="1"/>
          </p:cNvPicPr>
          <p:nvPr/>
        </p:nvPicPr>
        <p:blipFill>
          <a:blip r:embed="rId5"/>
          <a:stretch>
            <a:fillRect/>
          </a:stretch>
        </p:blipFill>
        <p:spPr>
          <a:xfrm>
            <a:off x="1199681" y="3429000"/>
            <a:ext cx="8224479" cy="3060455"/>
          </a:xfrm>
          <a:prstGeom prst="rect">
            <a:avLst/>
          </a:prstGeom>
        </p:spPr>
      </p:pic>
      <p:sp>
        <p:nvSpPr>
          <p:cNvPr id="9" name="Lágrima 8">
            <a:extLst>
              <a:ext uri="{FF2B5EF4-FFF2-40B4-BE49-F238E27FC236}">
                <a16:creationId xmlns:a16="http://schemas.microsoft.com/office/drawing/2014/main" id="{E6017AC1-5294-4ADA-BC7B-2CB79773D433}"/>
              </a:ext>
            </a:extLst>
          </p:cNvPr>
          <p:cNvSpPr/>
          <p:nvPr/>
        </p:nvSpPr>
        <p:spPr>
          <a:xfrm rot="20915081">
            <a:off x="271683" y="3155390"/>
            <a:ext cx="517633" cy="469275"/>
          </a:xfrm>
          <a:prstGeom prst="teardrop">
            <a:avLst>
              <a:gd name="adj" fmla="val 94027"/>
            </a:avLst>
          </a:prstGeom>
          <a:solidFill>
            <a:srgbClr val="E3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42" name="Lágrima 41">
            <a:extLst>
              <a:ext uri="{FF2B5EF4-FFF2-40B4-BE49-F238E27FC236}">
                <a16:creationId xmlns:a16="http://schemas.microsoft.com/office/drawing/2014/main" id="{700BF9F3-65C9-4172-A5E4-6F44CC5545C9}"/>
              </a:ext>
            </a:extLst>
          </p:cNvPr>
          <p:cNvSpPr/>
          <p:nvPr/>
        </p:nvSpPr>
        <p:spPr>
          <a:xfrm rot="21325102">
            <a:off x="5983578" y="3002612"/>
            <a:ext cx="518317" cy="465901"/>
          </a:xfrm>
          <a:prstGeom prst="teardrop">
            <a:avLst>
              <a:gd name="adj" fmla="val 1007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43" name="Lágrima 42">
            <a:extLst>
              <a:ext uri="{FF2B5EF4-FFF2-40B4-BE49-F238E27FC236}">
                <a16:creationId xmlns:a16="http://schemas.microsoft.com/office/drawing/2014/main" id="{F0F592B2-FF0E-4287-ABD9-635D1DA75034}"/>
              </a:ext>
            </a:extLst>
          </p:cNvPr>
          <p:cNvSpPr/>
          <p:nvPr/>
        </p:nvSpPr>
        <p:spPr>
          <a:xfrm rot="21325102">
            <a:off x="4775823" y="5720413"/>
            <a:ext cx="518317" cy="465901"/>
          </a:xfrm>
          <a:prstGeom prst="teardrop">
            <a:avLst>
              <a:gd name="adj" fmla="val 10073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2" name="CuadroTexto 1">
            <a:extLst>
              <a:ext uri="{FF2B5EF4-FFF2-40B4-BE49-F238E27FC236}">
                <a16:creationId xmlns:a16="http://schemas.microsoft.com/office/drawing/2014/main" id="{A5EB3E39-CCCF-40F3-B97C-CDA37EFC564A}"/>
              </a:ext>
            </a:extLst>
          </p:cNvPr>
          <p:cNvSpPr txBox="1"/>
          <p:nvPr/>
        </p:nvSpPr>
        <p:spPr>
          <a:xfrm>
            <a:off x="837242" y="3091190"/>
            <a:ext cx="1156086" cy="369332"/>
          </a:xfrm>
          <a:prstGeom prst="rect">
            <a:avLst/>
          </a:prstGeom>
          <a:noFill/>
        </p:spPr>
        <p:txBody>
          <a:bodyPr wrap="none" rtlCol="0">
            <a:spAutoFit/>
          </a:bodyPr>
          <a:lstStyle/>
          <a:p>
            <a:r>
              <a:rPr lang="es-CO" dirty="0"/>
              <a:t>FMX1 - CV</a:t>
            </a:r>
          </a:p>
        </p:txBody>
      </p:sp>
      <p:sp>
        <p:nvSpPr>
          <p:cNvPr id="11" name="CuadroTexto 10">
            <a:extLst>
              <a:ext uri="{FF2B5EF4-FFF2-40B4-BE49-F238E27FC236}">
                <a16:creationId xmlns:a16="http://schemas.microsoft.com/office/drawing/2014/main" id="{14BD3B36-6CBB-4E7E-8F69-22275072BD4B}"/>
              </a:ext>
            </a:extLst>
          </p:cNvPr>
          <p:cNvSpPr txBox="1"/>
          <p:nvPr/>
        </p:nvSpPr>
        <p:spPr>
          <a:xfrm>
            <a:off x="6780080" y="3050896"/>
            <a:ext cx="1141723" cy="369332"/>
          </a:xfrm>
          <a:prstGeom prst="rect">
            <a:avLst/>
          </a:prstGeom>
          <a:noFill/>
        </p:spPr>
        <p:txBody>
          <a:bodyPr wrap="none" rtlCol="0">
            <a:spAutoFit/>
          </a:bodyPr>
          <a:lstStyle/>
          <a:p>
            <a:r>
              <a:rPr lang="es-CO" dirty="0"/>
              <a:t>FMZ1 - RV</a:t>
            </a:r>
          </a:p>
        </p:txBody>
      </p:sp>
    </p:spTree>
    <p:extLst>
      <p:ext uri="{BB962C8B-B14F-4D97-AF65-F5344CB8AC3E}">
        <p14:creationId xmlns:p14="http://schemas.microsoft.com/office/powerpoint/2010/main" val="253805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1EFFD2-44F5-442E-A3A0-23ACF41438F4}"/>
              </a:ext>
            </a:extLst>
          </p:cNvPr>
          <p:cNvSpPr txBox="1"/>
          <p:nvPr/>
        </p:nvSpPr>
        <p:spPr>
          <a:xfrm>
            <a:off x="5939310" y="0"/>
            <a:ext cx="6242539" cy="7232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altLang="es-CO" sz="4100" b="1" dirty="0">
                <a:solidFill>
                  <a:schemeClr val="bg1"/>
                </a:solidFill>
              </a:rPr>
              <a:t>     FICHA TÉCNICA</a:t>
            </a:r>
          </a:p>
        </p:txBody>
      </p:sp>
      <p:sp>
        <p:nvSpPr>
          <p:cNvPr id="4" name="CuadroTexto 3">
            <a:extLst>
              <a:ext uri="{FF2B5EF4-FFF2-40B4-BE49-F238E27FC236}">
                <a16:creationId xmlns:a16="http://schemas.microsoft.com/office/drawing/2014/main" id="{7040441E-87D8-49E0-A4D1-F1128B8C9255}"/>
              </a:ext>
            </a:extLst>
          </p:cNvPr>
          <p:cNvSpPr txBox="1"/>
          <p:nvPr/>
        </p:nvSpPr>
        <p:spPr>
          <a:xfrm rot="5400000">
            <a:off x="1865024" y="-1109872"/>
            <a:ext cx="738664" cy="3666294"/>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vert270" wrap="square" rtlCol="0">
            <a:spAutoFit/>
          </a:bodyPr>
          <a:lstStyle/>
          <a:p>
            <a:pPr algn="ctr"/>
            <a:r>
              <a:rPr lang="es-MX" sz="3600" b="1" dirty="0"/>
              <a:t>Ajustes en curso</a:t>
            </a:r>
            <a:endParaRPr lang="es-CO" sz="3600" b="1" dirty="0"/>
          </a:p>
        </p:txBody>
      </p:sp>
      <p:grpSp>
        <p:nvGrpSpPr>
          <p:cNvPr id="9" name="Google Shape;625;p27">
            <a:extLst>
              <a:ext uri="{FF2B5EF4-FFF2-40B4-BE49-F238E27FC236}">
                <a16:creationId xmlns:a16="http://schemas.microsoft.com/office/drawing/2014/main" id="{595DC4B8-F10F-4263-8130-150E99B355CA}"/>
              </a:ext>
            </a:extLst>
          </p:cNvPr>
          <p:cNvGrpSpPr/>
          <p:nvPr/>
        </p:nvGrpSpPr>
        <p:grpSpPr>
          <a:xfrm>
            <a:off x="1501254" y="1778066"/>
            <a:ext cx="5345174" cy="1171255"/>
            <a:chOff x="457188" y="1314700"/>
            <a:chExt cx="4515000" cy="866700"/>
          </a:xfrm>
        </p:grpSpPr>
        <p:sp>
          <p:nvSpPr>
            <p:cNvPr id="10" name="Google Shape;626;p27">
              <a:extLst>
                <a:ext uri="{FF2B5EF4-FFF2-40B4-BE49-F238E27FC236}">
                  <a16:creationId xmlns:a16="http://schemas.microsoft.com/office/drawing/2014/main" id="{2DEF7790-A498-4EAC-8153-C18E75326166}"/>
                </a:ext>
              </a:extLst>
            </p:cNvPr>
            <p:cNvSpPr/>
            <p:nvPr/>
          </p:nvSpPr>
          <p:spPr>
            <a:xfrm>
              <a:off x="457188" y="1314700"/>
              <a:ext cx="4515000" cy="866700"/>
            </a:xfrm>
            <a:prstGeom prst="roundRect">
              <a:avLst>
                <a:gd name="adj" fmla="val 50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7;p27">
              <a:extLst>
                <a:ext uri="{FF2B5EF4-FFF2-40B4-BE49-F238E27FC236}">
                  <a16:creationId xmlns:a16="http://schemas.microsoft.com/office/drawing/2014/main" id="{D5827837-9325-47C7-81BD-7EF1241223F7}"/>
                </a:ext>
              </a:extLst>
            </p:cNvPr>
            <p:cNvSpPr/>
            <p:nvPr/>
          </p:nvSpPr>
          <p:spPr>
            <a:xfrm>
              <a:off x="1352538" y="1481275"/>
              <a:ext cx="3438375" cy="533400"/>
            </a:xfrm>
            <a:prstGeom prst="roundRect">
              <a:avLst>
                <a:gd name="adj" fmla="val 50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r>
                <a:rPr lang="es-CO" sz="2000" dirty="0"/>
                <a:t>Crear CDP extra presupuestales de forma manual</a:t>
              </a:r>
              <a:endParaRPr sz="2000" dirty="0"/>
            </a:p>
          </p:txBody>
        </p:sp>
        <p:sp>
          <p:nvSpPr>
            <p:cNvPr id="12" name="Google Shape;628;p27">
              <a:extLst>
                <a:ext uri="{FF2B5EF4-FFF2-40B4-BE49-F238E27FC236}">
                  <a16:creationId xmlns:a16="http://schemas.microsoft.com/office/drawing/2014/main" id="{4171F84F-24AF-4043-9C05-8C920AE8C38E}"/>
                </a:ext>
              </a:extLst>
            </p:cNvPr>
            <p:cNvSpPr/>
            <p:nvPr/>
          </p:nvSpPr>
          <p:spPr>
            <a:xfrm>
              <a:off x="581012" y="1424200"/>
              <a:ext cx="718192" cy="590475"/>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2800" b="1" dirty="0">
                  <a:solidFill>
                    <a:schemeClr val="bg1"/>
                  </a:solidFill>
                </a:rPr>
                <a:t>1</a:t>
              </a:r>
              <a:endParaRPr sz="2800" b="1" dirty="0">
                <a:solidFill>
                  <a:schemeClr val="bg1"/>
                </a:solidFill>
              </a:endParaRPr>
            </a:p>
          </p:txBody>
        </p:sp>
      </p:grpSp>
      <p:grpSp>
        <p:nvGrpSpPr>
          <p:cNvPr id="13" name="Google Shape;625;p27">
            <a:extLst>
              <a:ext uri="{FF2B5EF4-FFF2-40B4-BE49-F238E27FC236}">
                <a16:creationId xmlns:a16="http://schemas.microsoft.com/office/drawing/2014/main" id="{A90E3637-4398-464F-A8A5-66D8F09D397F}"/>
              </a:ext>
            </a:extLst>
          </p:cNvPr>
          <p:cNvGrpSpPr/>
          <p:nvPr/>
        </p:nvGrpSpPr>
        <p:grpSpPr>
          <a:xfrm>
            <a:off x="5661264" y="3386889"/>
            <a:ext cx="5504864" cy="1155228"/>
            <a:chOff x="457187" y="1279226"/>
            <a:chExt cx="4668741" cy="902174"/>
          </a:xfrm>
        </p:grpSpPr>
        <p:sp>
          <p:nvSpPr>
            <p:cNvPr id="14" name="Google Shape;626;p27">
              <a:extLst>
                <a:ext uri="{FF2B5EF4-FFF2-40B4-BE49-F238E27FC236}">
                  <a16:creationId xmlns:a16="http://schemas.microsoft.com/office/drawing/2014/main" id="{E9ABB53C-22AD-442E-8CA4-8A3AAEB1F75C}"/>
                </a:ext>
              </a:extLst>
            </p:cNvPr>
            <p:cNvSpPr/>
            <p:nvPr/>
          </p:nvSpPr>
          <p:spPr>
            <a:xfrm>
              <a:off x="457187" y="1279226"/>
              <a:ext cx="4668741" cy="902174"/>
            </a:xfrm>
            <a:prstGeom prst="roundRect">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7;p27">
              <a:extLst>
                <a:ext uri="{FF2B5EF4-FFF2-40B4-BE49-F238E27FC236}">
                  <a16:creationId xmlns:a16="http://schemas.microsoft.com/office/drawing/2014/main" id="{C8421140-0455-450C-9736-CEE1D0E3A6A1}"/>
                </a:ext>
              </a:extLst>
            </p:cNvPr>
            <p:cNvSpPr/>
            <p:nvPr/>
          </p:nvSpPr>
          <p:spPr>
            <a:xfrm>
              <a:off x="1445138" y="1424200"/>
              <a:ext cx="3571481" cy="613488"/>
            </a:xfrm>
            <a:prstGeom prst="roundRect">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08000" tIns="91425" rIns="91425" bIns="91425" anchor="ctr" anchorCtr="0">
              <a:noAutofit/>
            </a:bodyPr>
            <a:lstStyle/>
            <a:p>
              <a:endParaRPr lang="es-CO" sz="1200" dirty="0"/>
            </a:p>
            <a:p>
              <a:pPr algn="just"/>
              <a:endParaRPr lang="es-CO" sz="1400" dirty="0"/>
            </a:p>
            <a:p>
              <a:pPr marL="0" lvl="0" indent="0" algn="l" rtl="0">
                <a:spcBef>
                  <a:spcPts val="0"/>
                </a:spcBef>
                <a:spcAft>
                  <a:spcPts val="0"/>
                </a:spcAft>
                <a:buNone/>
              </a:pPr>
              <a:endParaRPr sz="1200" dirty="0"/>
            </a:p>
          </p:txBody>
        </p:sp>
        <p:sp>
          <p:nvSpPr>
            <p:cNvPr id="16" name="Google Shape;628;p27">
              <a:extLst>
                <a:ext uri="{FF2B5EF4-FFF2-40B4-BE49-F238E27FC236}">
                  <a16:creationId xmlns:a16="http://schemas.microsoft.com/office/drawing/2014/main" id="{4F80C976-B1B2-4019-BFF2-7C06B71B3911}"/>
                </a:ext>
              </a:extLst>
            </p:cNvPr>
            <p:cNvSpPr/>
            <p:nvPr/>
          </p:nvSpPr>
          <p:spPr>
            <a:xfrm>
              <a:off x="581013" y="1424200"/>
              <a:ext cx="769508" cy="63728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O" sz="2800" b="1" dirty="0">
                  <a:solidFill>
                    <a:schemeClr val="bg1"/>
                  </a:solidFill>
                </a:rPr>
                <a:t>2</a:t>
              </a:r>
              <a:endParaRPr sz="2800" b="1" dirty="0">
                <a:solidFill>
                  <a:schemeClr val="bg1"/>
                </a:solidFill>
              </a:endParaRPr>
            </a:p>
          </p:txBody>
        </p:sp>
      </p:grpSp>
      <p:sp>
        <p:nvSpPr>
          <p:cNvPr id="17" name="CuadroTexto 16">
            <a:extLst>
              <a:ext uri="{FF2B5EF4-FFF2-40B4-BE49-F238E27FC236}">
                <a16:creationId xmlns:a16="http://schemas.microsoft.com/office/drawing/2014/main" id="{11607B53-7C78-46D6-8FBF-893A40773AA6}"/>
              </a:ext>
            </a:extLst>
          </p:cNvPr>
          <p:cNvSpPr txBox="1"/>
          <p:nvPr/>
        </p:nvSpPr>
        <p:spPr>
          <a:xfrm>
            <a:off x="6955032" y="3627182"/>
            <a:ext cx="4211096" cy="646331"/>
          </a:xfrm>
          <a:prstGeom prst="rect">
            <a:avLst/>
          </a:prstGeom>
          <a:noFill/>
        </p:spPr>
        <p:txBody>
          <a:bodyPr wrap="square">
            <a:spAutoFit/>
          </a:bodyPr>
          <a:lstStyle/>
          <a:p>
            <a:r>
              <a:rPr lang="es-CO" dirty="0"/>
              <a:t>Objeto de la ficha técnica contendrá los</a:t>
            </a:r>
          </a:p>
          <a:p>
            <a:r>
              <a:rPr lang="es-CO" dirty="0"/>
              <a:t>Rubros presupuestales </a:t>
            </a:r>
          </a:p>
        </p:txBody>
      </p:sp>
      <p:grpSp>
        <p:nvGrpSpPr>
          <p:cNvPr id="24" name="Google Shape;625;p27">
            <a:extLst>
              <a:ext uri="{FF2B5EF4-FFF2-40B4-BE49-F238E27FC236}">
                <a16:creationId xmlns:a16="http://schemas.microsoft.com/office/drawing/2014/main" id="{48EFAC79-59EC-4872-96E9-36B7CFF1DC1F}"/>
              </a:ext>
            </a:extLst>
          </p:cNvPr>
          <p:cNvGrpSpPr/>
          <p:nvPr/>
        </p:nvGrpSpPr>
        <p:grpSpPr>
          <a:xfrm>
            <a:off x="1647846" y="4979685"/>
            <a:ext cx="5371742" cy="1171255"/>
            <a:chOff x="457188" y="1314700"/>
            <a:chExt cx="4515000" cy="866700"/>
          </a:xfrm>
        </p:grpSpPr>
        <p:sp>
          <p:nvSpPr>
            <p:cNvPr id="25" name="Google Shape;626;p27">
              <a:extLst>
                <a:ext uri="{FF2B5EF4-FFF2-40B4-BE49-F238E27FC236}">
                  <a16:creationId xmlns:a16="http://schemas.microsoft.com/office/drawing/2014/main" id="{7B8DCE51-7BD0-44CF-BC07-A59772B64617}"/>
                </a:ext>
              </a:extLst>
            </p:cNvPr>
            <p:cNvSpPr/>
            <p:nvPr/>
          </p:nvSpPr>
          <p:spPr>
            <a:xfrm>
              <a:off x="457188" y="1314700"/>
              <a:ext cx="4515000" cy="866700"/>
            </a:xfrm>
            <a:prstGeom prst="roundRect">
              <a:avLst>
                <a:gd name="adj" fmla="val 50000"/>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7;p27">
              <a:extLst>
                <a:ext uri="{FF2B5EF4-FFF2-40B4-BE49-F238E27FC236}">
                  <a16:creationId xmlns:a16="http://schemas.microsoft.com/office/drawing/2014/main" id="{1AC92A58-3BA6-4D9B-A3F8-592F94A09558}"/>
                </a:ext>
              </a:extLst>
            </p:cNvPr>
            <p:cNvSpPr/>
            <p:nvPr/>
          </p:nvSpPr>
          <p:spPr>
            <a:xfrm>
              <a:off x="1398422" y="1481275"/>
              <a:ext cx="3438375" cy="533400"/>
            </a:xfrm>
            <a:prstGeom prst="roundRect">
              <a:avLst>
                <a:gd name="adj" fmla="val 50000"/>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r>
                <a:rPr lang="es-CO" dirty="0"/>
                <a:t>Cambio en la validación de Predecesores </a:t>
              </a:r>
              <a:endParaRPr dirty="0"/>
            </a:p>
          </p:txBody>
        </p:sp>
        <p:sp>
          <p:nvSpPr>
            <p:cNvPr id="27" name="Google Shape;628;p27">
              <a:extLst>
                <a:ext uri="{FF2B5EF4-FFF2-40B4-BE49-F238E27FC236}">
                  <a16:creationId xmlns:a16="http://schemas.microsoft.com/office/drawing/2014/main" id="{21480A4A-A16A-4F1F-87A0-E2B42FC90ED0}"/>
                </a:ext>
              </a:extLst>
            </p:cNvPr>
            <p:cNvSpPr/>
            <p:nvPr/>
          </p:nvSpPr>
          <p:spPr>
            <a:xfrm>
              <a:off x="546596" y="1449487"/>
              <a:ext cx="771526" cy="57467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O" sz="2800" b="1" dirty="0">
                  <a:solidFill>
                    <a:schemeClr val="bg1"/>
                  </a:solidFill>
                </a:rPr>
                <a:t>3</a:t>
              </a:r>
              <a:endParaRPr sz="2800" b="1" dirty="0">
                <a:solidFill>
                  <a:schemeClr val="bg1"/>
                </a:solidFill>
              </a:endParaRPr>
            </a:p>
          </p:txBody>
        </p:sp>
      </p:grpSp>
    </p:spTree>
    <p:extLst>
      <p:ext uri="{BB962C8B-B14F-4D97-AF65-F5344CB8AC3E}">
        <p14:creationId xmlns:p14="http://schemas.microsoft.com/office/powerpoint/2010/main" val="1291934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F652E-0934-4DD9-9B92-119C849170EF}"/>
              </a:ext>
            </a:extLst>
          </p:cNvPr>
          <p:cNvSpPr>
            <a:spLocks noGrp="1"/>
          </p:cNvSpPr>
          <p:nvPr>
            <p:ph type="ctrTitle"/>
          </p:nvPr>
        </p:nvSpPr>
        <p:spPr>
          <a:xfrm>
            <a:off x="1524000" y="3114674"/>
            <a:ext cx="9144000" cy="823913"/>
          </a:xfrm>
        </p:spPr>
        <p:txBody>
          <a:bodyPr>
            <a:noAutofit/>
          </a:bodyPr>
          <a:lstStyle/>
          <a:p>
            <a:r>
              <a:rPr lang="es-CO" sz="7200" dirty="0">
                <a:latin typeface="+mn-lt"/>
              </a:rPr>
              <a:t>Gracias</a:t>
            </a:r>
          </a:p>
        </p:txBody>
      </p:sp>
    </p:spTree>
    <p:extLst>
      <p:ext uri="{BB962C8B-B14F-4D97-AF65-F5344CB8AC3E}">
        <p14:creationId xmlns:p14="http://schemas.microsoft.com/office/powerpoint/2010/main" val="375547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Rectángulo">
            <a:extLst>
              <a:ext uri="{FF2B5EF4-FFF2-40B4-BE49-F238E27FC236}">
                <a16:creationId xmlns:a16="http://schemas.microsoft.com/office/drawing/2014/main" id="{F9AF03BD-7D06-48C4-B6B4-7EC56766183C}"/>
              </a:ext>
            </a:extLst>
          </p:cNvPr>
          <p:cNvSpPr>
            <a:spLocks noChangeArrowheads="1"/>
          </p:cNvSpPr>
          <p:nvPr/>
        </p:nvSpPr>
        <p:spPr bwMode="auto">
          <a:xfrm>
            <a:off x="1477962" y="233225"/>
            <a:ext cx="923607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ltLang="es-CO" sz="3600" b="1" dirty="0">
                <a:solidFill>
                  <a:srgbClr val="E3022E"/>
                </a:solidFill>
              </a:rPr>
              <a:t>PRINCIPIOS PRESUPUESTALES</a:t>
            </a:r>
          </a:p>
        </p:txBody>
      </p:sp>
      <p:sp>
        <p:nvSpPr>
          <p:cNvPr id="4" name="2 Marcador de contenido">
            <a:extLst>
              <a:ext uri="{FF2B5EF4-FFF2-40B4-BE49-F238E27FC236}">
                <a16:creationId xmlns:a16="http://schemas.microsoft.com/office/drawing/2014/main" id="{BDBA7529-0423-4EEB-ABCC-CF7BE044646D}"/>
              </a:ext>
            </a:extLst>
          </p:cNvPr>
          <p:cNvSpPr txBox="1">
            <a:spLocks/>
          </p:cNvSpPr>
          <p:nvPr/>
        </p:nvSpPr>
        <p:spPr bwMode="auto">
          <a:xfrm>
            <a:off x="0" y="1193800"/>
            <a:ext cx="11995688" cy="5472113"/>
          </a:xfrm>
          <a:prstGeom prst="rect">
            <a:avLst/>
          </a:prstGeom>
          <a:noFill/>
          <a:ln>
            <a:solidFill>
              <a:schemeClr val="bg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1" indent="0" algn="just">
              <a:buFont typeface="Arial" panose="020B0604020202020204" pitchFamily="34" charset="0"/>
              <a:buNone/>
              <a:defRPr/>
            </a:pPr>
            <a:endParaRPr lang="es-CO" sz="3600" dirty="0">
              <a:cs typeface="Calibri" pitchFamily="34" charset="0"/>
            </a:endParaRPr>
          </a:p>
          <a:p>
            <a:pPr marL="457200" lvl="1" indent="0" algn="just">
              <a:buFont typeface="Arial" panose="020B0604020202020204" pitchFamily="34" charset="0"/>
              <a:buNone/>
              <a:defRPr/>
            </a:pPr>
            <a:endParaRPr lang="es-CO" sz="3600" dirty="0">
              <a:cs typeface="Calibri" pitchFamily="34" charset="0"/>
            </a:endParaRPr>
          </a:p>
        </p:txBody>
      </p:sp>
      <p:graphicFrame>
        <p:nvGraphicFramePr>
          <p:cNvPr id="2" name="Diagrama 1">
            <a:extLst>
              <a:ext uri="{FF2B5EF4-FFF2-40B4-BE49-F238E27FC236}">
                <a16:creationId xmlns:a16="http://schemas.microsoft.com/office/drawing/2014/main" id="{85D0B50B-2F88-4F56-8962-02CFAF193F95}"/>
              </a:ext>
            </a:extLst>
          </p:cNvPr>
          <p:cNvGraphicFramePr/>
          <p:nvPr>
            <p:extLst>
              <p:ext uri="{D42A27DB-BD31-4B8C-83A1-F6EECF244321}">
                <p14:modId xmlns:p14="http://schemas.microsoft.com/office/powerpoint/2010/main" val="1117738083"/>
              </p:ext>
            </p:extLst>
          </p:nvPr>
        </p:nvGraphicFramePr>
        <p:xfrm>
          <a:off x="1387268" y="706440"/>
          <a:ext cx="10114606" cy="541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F188F7D6-EBA6-4653-87DB-34D20609C0A3}"/>
              </a:ext>
            </a:extLst>
          </p:cNvPr>
          <p:cNvGraphicFramePr/>
          <p:nvPr>
            <p:extLst>
              <p:ext uri="{D42A27DB-BD31-4B8C-83A1-F6EECF244321}">
                <p14:modId xmlns:p14="http://schemas.microsoft.com/office/powerpoint/2010/main" val="2449475476"/>
              </p:ext>
            </p:extLst>
          </p:nvPr>
        </p:nvGraphicFramePr>
        <p:xfrm>
          <a:off x="2054293" y="806450"/>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lecha derecha 6">
            <a:extLst>
              <a:ext uri="{FF2B5EF4-FFF2-40B4-BE49-F238E27FC236}">
                <a16:creationId xmlns:a16="http://schemas.microsoft.com/office/drawing/2014/main" id="{03A110AD-92B3-4D85-9027-0DE7ED13A329}"/>
              </a:ext>
            </a:extLst>
          </p:cNvPr>
          <p:cNvSpPr/>
          <p:nvPr/>
        </p:nvSpPr>
        <p:spPr>
          <a:xfrm>
            <a:off x="1039674" y="2563822"/>
            <a:ext cx="1581150" cy="507736"/>
          </a:xfrm>
          <a:prstGeom prst="rightArrow">
            <a:avLst/>
          </a:prstGeom>
          <a:solidFill>
            <a:srgbClr val="BE1522"/>
          </a:solidFill>
          <a:ln>
            <a:solidFill>
              <a:srgbClr val="E3022E"/>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CO"/>
          </a:p>
        </p:txBody>
      </p:sp>
      <p:sp>
        <p:nvSpPr>
          <p:cNvPr id="6" name="Rectángulo 5">
            <a:extLst>
              <a:ext uri="{FF2B5EF4-FFF2-40B4-BE49-F238E27FC236}">
                <a16:creationId xmlns:a16="http://schemas.microsoft.com/office/drawing/2014/main" id="{ACCA04A9-7BF7-4E10-ACDC-C8B655773DF4}"/>
              </a:ext>
            </a:extLst>
          </p:cNvPr>
          <p:cNvSpPr/>
          <p:nvPr/>
        </p:nvSpPr>
        <p:spPr>
          <a:xfrm>
            <a:off x="2235975" y="6165930"/>
            <a:ext cx="7902575" cy="482600"/>
          </a:xfrm>
          <a:prstGeom prst="rect">
            <a:avLst/>
          </a:prstGeom>
          <a:solidFill>
            <a:srgbClr val="70AD47">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390881" tIns="81280" rIns="81280" bIns="81280" numCol="1" spcCol="1270" anchor="ctr" anchorCtr="0">
            <a:noAutofit/>
          </a:bodyPr>
          <a:lstStyle/>
          <a:p>
            <a:r>
              <a:rPr lang="es-CO" sz="3200" dirty="0">
                <a:solidFill>
                  <a:schemeClr val="bg1"/>
                </a:solidFill>
                <a:latin typeface="Calibri"/>
              </a:rPr>
              <a:t>Programación Integral</a:t>
            </a:r>
          </a:p>
        </p:txBody>
      </p:sp>
      <p:sp>
        <p:nvSpPr>
          <p:cNvPr id="9" name="Elipse 8">
            <a:extLst>
              <a:ext uri="{FF2B5EF4-FFF2-40B4-BE49-F238E27FC236}">
                <a16:creationId xmlns:a16="http://schemas.microsoft.com/office/drawing/2014/main" id="{1F25F92B-E15D-41B6-8A0D-32838D8830D8}"/>
              </a:ext>
            </a:extLst>
          </p:cNvPr>
          <p:cNvSpPr/>
          <p:nvPr/>
        </p:nvSpPr>
        <p:spPr>
          <a:xfrm>
            <a:off x="1728511" y="6083757"/>
            <a:ext cx="615950" cy="614362"/>
          </a:xfrm>
          <a:prstGeom prst="ellipse">
            <a:avLst/>
          </a:prstGeom>
          <a:solidFill>
            <a:prstClr val="white">
              <a:hueOff val="0"/>
              <a:satOff val="0"/>
              <a:lumOff val="0"/>
              <a:alphaOff val="0"/>
            </a:prstClr>
          </a:solidFill>
          <a:ln>
            <a:noFill/>
          </a:ln>
          <a:effectLst/>
          <a:scene3d>
            <a:camera prst="orthographicFront">
              <a:rot lat="0" lon="0" rev="0"/>
            </a:camera>
            <a:lightRig rig="contrasting" dir="t">
              <a:rot lat="0" lon="0" rev="1200000"/>
            </a:lightRig>
          </a:scene3d>
          <a:sp3d z="300000" contourW="12700" prstMaterial="flat">
            <a:bevelT w="177800" h="254000"/>
            <a:bevelB w="152400"/>
          </a:sp3d>
        </p:spPr>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19"/>
          <p:cNvSpPr/>
          <p:nvPr/>
        </p:nvSpPr>
        <p:spPr>
          <a:xfrm>
            <a:off x="6180297" y="563857"/>
            <a:ext cx="87757" cy="6329340"/>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grpSp>
        <p:nvGrpSpPr>
          <p:cNvPr id="338" name="Google Shape;338;p19"/>
          <p:cNvGrpSpPr/>
          <p:nvPr/>
        </p:nvGrpSpPr>
        <p:grpSpPr>
          <a:xfrm>
            <a:off x="6058933" y="3310618"/>
            <a:ext cx="2771459" cy="1305996"/>
            <a:chOff x="2723278" y="3623609"/>
            <a:chExt cx="2078594" cy="979497"/>
          </a:xfrm>
        </p:grpSpPr>
        <p:sp>
          <p:nvSpPr>
            <p:cNvPr id="339" name="Google Shape;339;p19"/>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0" name="Google Shape;340;p19"/>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65717A"/>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1" name="Google Shape;341;p19"/>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2" name="Google Shape;342;p19"/>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3" name="Google Shape;343;p19"/>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4" name="Google Shape;344;p19"/>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5" name="Google Shape;345;p19"/>
            <p:cNvSpPr txBox="1"/>
            <p:nvPr/>
          </p:nvSpPr>
          <p:spPr>
            <a:xfrm>
              <a:off x="3265722" y="3955988"/>
              <a:ext cx="1390200" cy="534900"/>
            </a:xfrm>
            <a:prstGeom prst="rect">
              <a:avLst/>
            </a:prstGeom>
            <a:noFill/>
            <a:ln>
              <a:noFill/>
            </a:ln>
          </p:spPr>
          <p:txBody>
            <a:bodyPr spcFirstLastPara="1" wrap="square" lIns="121900" tIns="121900" rIns="121900" bIns="121900" anchor="ctr" anchorCtr="0">
              <a:noAutofit/>
            </a:bodyPr>
            <a:lstStyle/>
            <a:p>
              <a:pPr algn="ctr"/>
              <a:endParaRPr sz="1600" dirty="0">
                <a:solidFill>
                  <a:srgbClr val="434343"/>
                </a:solidFill>
                <a:ea typeface="Roboto"/>
                <a:cs typeface="Roboto"/>
                <a:sym typeface="Roboto"/>
              </a:endParaRPr>
            </a:p>
          </p:txBody>
        </p:sp>
        <p:sp>
          <p:nvSpPr>
            <p:cNvPr id="346" name="Google Shape;346;p19"/>
            <p:cNvSpPr txBox="1"/>
            <p:nvPr/>
          </p:nvSpPr>
          <p:spPr>
            <a:xfrm>
              <a:off x="3195450" y="3623825"/>
              <a:ext cx="1469700" cy="255900"/>
            </a:xfrm>
            <a:prstGeom prst="rect">
              <a:avLst/>
            </a:prstGeom>
            <a:noFill/>
            <a:ln>
              <a:noFill/>
            </a:ln>
          </p:spPr>
          <p:txBody>
            <a:bodyPr spcFirstLastPara="1" wrap="square" lIns="121900" tIns="121900" rIns="121900" bIns="121900" anchor="ctr" anchorCtr="0">
              <a:noAutofit/>
            </a:bodyPr>
            <a:lstStyle/>
            <a:p>
              <a:pPr algn="ctr"/>
              <a:r>
                <a:rPr lang="es-CO" dirty="0">
                  <a:solidFill>
                    <a:srgbClr val="FFFFFF"/>
                  </a:solidFill>
                  <a:ea typeface="Fira Sans Extra Condensed Medium"/>
                  <a:cs typeface="Fira Sans Extra Condensed Medium"/>
                  <a:sym typeface="Fira Sans Extra Condensed Medium"/>
                </a:rPr>
                <a:t>Res. 191 -2017</a:t>
              </a:r>
            </a:p>
          </p:txBody>
        </p:sp>
      </p:grpSp>
      <p:grpSp>
        <p:nvGrpSpPr>
          <p:cNvPr id="347" name="Google Shape;347;p19"/>
          <p:cNvGrpSpPr/>
          <p:nvPr/>
        </p:nvGrpSpPr>
        <p:grpSpPr>
          <a:xfrm>
            <a:off x="6058933" y="1799000"/>
            <a:ext cx="2771459" cy="1305388"/>
            <a:chOff x="2723278" y="2387425"/>
            <a:chExt cx="2078594" cy="979041"/>
          </a:xfrm>
        </p:grpSpPr>
        <p:sp>
          <p:nvSpPr>
            <p:cNvPr id="348" name="Google Shape;348;p19"/>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49" name="Google Shape;349;p19"/>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0" name="Google Shape;350;p19"/>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1" name="Google Shape;351;p19"/>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2" name="Google Shape;352;p19"/>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3" name="Google Shape;353;p19"/>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4" name="Google Shape;354;p19"/>
            <p:cNvSpPr txBox="1"/>
            <p:nvPr/>
          </p:nvSpPr>
          <p:spPr>
            <a:xfrm>
              <a:off x="3265722" y="2715750"/>
              <a:ext cx="1390200" cy="5349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ea typeface="Roboto"/>
                  <a:cs typeface="Roboto"/>
                  <a:sym typeface="Roboto"/>
                </a:rPr>
                <a:t>Confis Distrital</a:t>
              </a:r>
              <a:endParaRPr sz="1600" dirty="0">
                <a:solidFill>
                  <a:srgbClr val="434343"/>
                </a:solidFill>
                <a:ea typeface="Roboto"/>
                <a:cs typeface="Roboto"/>
                <a:sym typeface="Roboto"/>
              </a:endParaRPr>
            </a:p>
          </p:txBody>
        </p:sp>
        <p:sp>
          <p:nvSpPr>
            <p:cNvPr id="355" name="Google Shape;355;p19"/>
            <p:cNvSpPr txBox="1"/>
            <p:nvPr/>
          </p:nvSpPr>
          <p:spPr>
            <a:xfrm>
              <a:off x="3195450" y="2387425"/>
              <a:ext cx="1469700" cy="25590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ea typeface="Fira Sans Extra Condensed Medium"/>
                  <a:cs typeface="Fira Sans Extra Condensed Medium"/>
                  <a:sym typeface="Fira Sans Extra Condensed Medium"/>
                </a:rPr>
                <a:t>Circular 09 -2008</a:t>
              </a:r>
              <a:endParaRPr dirty="0">
                <a:solidFill>
                  <a:srgbClr val="FFFFFF"/>
                </a:solidFill>
                <a:ea typeface="Fira Sans Extra Condensed Medium"/>
                <a:cs typeface="Fira Sans Extra Condensed Medium"/>
                <a:sym typeface="Fira Sans Extra Condensed Medium"/>
              </a:endParaRPr>
            </a:p>
          </p:txBody>
        </p:sp>
      </p:grpSp>
      <p:grpSp>
        <p:nvGrpSpPr>
          <p:cNvPr id="356" name="Google Shape;356;p19"/>
          <p:cNvGrpSpPr/>
          <p:nvPr/>
        </p:nvGrpSpPr>
        <p:grpSpPr>
          <a:xfrm>
            <a:off x="6058933" y="244690"/>
            <a:ext cx="2771459" cy="1305996"/>
            <a:chOff x="2723278" y="1150750"/>
            <a:chExt cx="2078594" cy="979497"/>
          </a:xfrm>
        </p:grpSpPr>
        <p:sp>
          <p:nvSpPr>
            <p:cNvPr id="357" name="Google Shape;357;p19"/>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8" name="Google Shape;358;p19"/>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59" name="Google Shape;359;p19"/>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60" name="Google Shape;360;p19"/>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121900" tIns="121900" rIns="121900" bIns="121900" anchor="ctr" anchorCtr="0">
              <a:noAutofit/>
            </a:bodyPr>
            <a:lstStyle/>
            <a:p>
              <a:pPr algn="ctr"/>
              <a:endParaRPr sz="2400" dirty="0">
                <a:ea typeface="Fira Sans Extra Condensed"/>
                <a:cs typeface="Fira Sans Extra Condensed"/>
                <a:sym typeface="Fira Sans Extra Condensed"/>
              </a:endParaRPr>
            </a:p>
          </p:txBody>
        </p:sp>
        <p:sp>
          <p:nvSpPr>
            <p:cNvPr id="361" name="Google Shape;361;p19"/>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62" name="Google Shape;362;p19"/>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63" name="Google Shape;363;p19"/>
            <p:cNvSpPr txBox="1"/>
            <p:nvPr/>
          </p:nvSpPr>
          <p:spPr>
            <a:xfrm>
              <a:off x="3265722" y="1475500"/>
              <a:ext cx="1390200" cy="5349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ea typeface="Roboto"/>
                  <a:cs typeface="Roboto"/>
                  <a:sym typeface="Roboto"/>
                </a:rPr>
                <a:t>Art. 14: V.F. Ordinarias</a:t>
              </a:r>
              <a:endParaRPr sz="1600" dirty="0">
                <a:solidFill>
                  <a:srgbClr val="434343"/>
                </a:solidFill>
                <a:ea typeface="Roboto"/>
                <a:cs typeface="Roboto"/>
                <a:sym typeface="Roboto"/>
              </a:endParaRPr>
            </a:p>
          </p:txBody>
        </p:sp>
        <p:sp>
          <p:nvSpPr>
            <p:cNvPr id="364" name="Google Shape;364;p19"/>
            <p:cNvSpPr txBox="1"/>
            <p:nvPr/>
          </p:nvSpPr>
          <p:spPr>
            <a:xfrm>
              <a:off x="3195450" y="1150750"/>
              <a:ext cx="1469700" cy="25590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ea typeface="Fira Sans Extra Condensed Medium"/>
                  <a:cs typeface="Fira Sans Extra Condensed Medium"/>
                  <a:sym typeface="Fira Sans Extra Condensed Medium"/>
                </a:rPr>
                <a:t>Decr. 714-1996</a:t>
              </a:r>
              <a:endParaRPr dirty="0">
                <a:solidFill>
                  <a:srgbClr val="FFFFFF"/>
                </a:solidFill>
                <a:ea typeface="Fira Sans Extra Condensed Medium"/>
                <a:cs typeface="Fira Sans Extra Condensed Medium"/>
                <a:sym typeface="Fira Sans Extra Condensed Medium"/>
              </a:endParaRPr>
            </a:p>
          </p:txBody>
        </p:sp>
      </p:grpSp>
      <p:grpSp>
        <p:nvGrpSpPr>
          <p:cNvPr id="365" name="Google Shape;365;p19"/>
          <p:cNvGrpSpPr/>
          <p:nvPr/>
        </p:nvGrpSpPr>
        <p:grpSpPr>
          <a:xfrm>
            <a:off x="3673014" y="965925"/>
            <a:ext cx="2773295" cy="1305395"/>
            <a:chOff x="933838" y="532900"/>
            <a:chExt cx="2079971" cy="979046"/>
          </a:xfrm>
        </p:grpSpPr>
        <p:sp>
          <p:nvSpPr>
            <p:cNvPr id="366"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67"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68"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69"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70"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71"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121900" tIns="121900" rIns="121900" bIns="121900" anchor="ctr" anchorCtr="0">
              <a:noAutofit/>
            </a:bodyPr>
            <a:lstStyle/>
            <a:p>
              <a:pPr algn="ctr"/>
              <a:endParaRPr sz="1733">
                <a:ea typeface="Fira Sans Extra Condensed"/>
                <a:cs typeface="Fira Sans Extra Condensed"/>
                <a:sym typeface="Fira Sans Extra Condensed"/>
              </a:endParaRPr>
            </a:p>
          </p:txBody>
        </p:sp>
        <p:sp>
          <p:nvSpPr>
            <p:cNvPr id="372" name="Google Shape;372;p19"/>
            <p:cNvSpPr txBox="1"/>
            <p:nvPr/>
          </p:nvSpPr>
          <p:spPr>
            <a:xfrm>
              <a:off x="1081172" y="857225"/>
              <a:ext cx="1390200" cy="5349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ea typeface="Roboto"/>
                  <a:cs typeface="Roboto"/>
                  <a:sym typeface="Roboto"/>
                </a:rPr>
                <a:t>Art. 12: V.F Ordinarias</a:t>
              </a:r>
              <a:endParaRPr sz="1600" dirty="0">
                <a:solidFill>
                  <a:srgbClr val="434343"/>
                </a:solidFill>
                <a:ea typeface="Roboto"/>
                <a:cs typeface="Roboto"/>
                <a:sym typeface="Roboto"/>
              </a:endParaRPr>
            </a:p>
          </p:txBody>
        </p:sp>
        <p:sp>
          <p:nvSpPr>
            <p:cNvPr id="373" name="Google Shape;373;p19"/>
            <p:cNvSpPr txBox="1"/>
            <p:nvPr/>
          </p:nvSpPr>
          <p:spPr>
            <a:xfrm>
              <a:off x="1071825" y="532900"/>
              <a:ext cx="1469700" cy="2559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FFFFFF"/>
                  </a:solidFill>
                  <a:ea typeface="Fira Sans Extra Condensed Medium"/>
                  <a:cs typeface="Fira Sans Extra Condensed Medium"/>
                  <a:sym typeface="Fira Sans Extra Condensed Medium"/>
                </a:rPr>
                <a:t>Ley 819-2003</a:t>
              </a:r>
              <a:endParaRPr sz="2000" dirty="0">
                <a:solidFill>
                  <a:srgbClr val="FFFFFF"/>
                </a:solidFill>
                <a:ea typeface="Fira Sans Extra Condensed Medium"/>
                <a:cs typeface="Fira Sans Extra Condensed Medium"/>
                <a:sym typeface="Fira Sans Extra Condensed Medium"/>
              </a:endParaRPr>
            </a:p>
          </p:txBody>
        </p:sp>
      </p:grpSp>
      <p:grpSp>
        <p:nvGrpSpPr>
          <p:cNvPr id="374" name="Google Shape;374;p19"/>
          <p:cNvGrpSpPr/>
          <p:nvPr/>
        </p:nvGrpSpPr>
        <p:grpSpPr>
          <a:xfrm>
            <a:off x="3673014" y="2392956"/>
            <a:ext cx="2773295" cy="1305437"/>
            <a:chOff x="933838" y="1769089"/>
            <a:chExt cx="2079971" cy="979077"/>
          </a:xfrm>
        </p:grpSpPr>
        <p:sp>
          <p:nvSpPr>
            <p:cNvPr id="375" name="Google Shape;375;p19"/>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76" name="Google Shape;376;p19"/>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77" name="Google Shape;377;p19"/>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78" name="Google Shape;378;p19"/>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79" name="Google Shape;379;p19"/>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0" name="Google Shape;380;p19"/>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1" name="Google Shape;381;p19"/>
            <p:cNvSpPr txBox="1"/>
            <p:nvPr/>
          </p:nvSpPr>
          <p:spPr>
            <a:xfrm>
              <a:off x="1081172" y="2097663"/>
              <a:ext cx="1390200" cy="5349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ea typeface="Roboto"/>
                  <a:cs typeface="Roboto"/>
                  <a:sym typeface="Roboto"/>
                </a:rPr>
                <a:t>V.F Excepcionales</a:t>
              </a:r>
            </a:p>
            <a:p>
              <a:pPr algn="ctr"/>
              <a:r>
                <a:rPr lang="en" sz="1600" dirty="0">
                  <a:solidFill>
                    <a:srgbClr val="434343"/>
                  </a:solidFill>
                  <a:ea typeface="Roboto"/>
                  <a:cs typeface="Roboto"/>
                  <a:sym typeface="Roboto"/>
                </a:rPr>
                <a:t>Entidades Territoriales</a:t>
              </a:r>
              <a:endParaRPr sz="1600" dirty="0">
                <a:solidFill>
                  <a:srgbClr val="434343"/>
                </a:solidFill>
                <a:ea typeface="Roboto"/>
                <a:cs typeface="Roboto"/>
                <a:sym typeface="Roboto"/>
              </a:endParaRPr>
            </a:p>
          </p:txBody>
        </p:sp>
        <p:sp>
          <p:nvSpPr>
            <p:cNvPr id="382" name="Google Shape;382;p19"/>
            <p:cNvSpPr txBox="1"/>
            <p:nvPr/>
          </p:nvSpPr>
          <p:spPr>
            <a:xfrm>
              <a:off x="1071825" y="1769313"/>
              <a:ext cx="1469700" cy="255900"/>
            </a:xfrm>
            <a:prstGeom prst="rect">
              <a:avLst/>
            </a:prstGeom>
            <a:noFill/>
            <a:ln>
              <a:noFill/>
            </a:ln>
          </p:spPr>
          <p:txBody>
            <a:bodyPr spcFirstLastPara="1" wrap="square" lIns="121900" tIns="121900" rIns="121900" bIns="121900" anchor="ctr" anchorCtr="0">
              <a:noAutofit/>
            </a:bodyPr>
            <a:lstStyle/>
            <a:p>
              <a:pPr algn="ctr"/>
              <a:r>
                <a:rPr lang="es-CO" sz="2000" dirty="0">
                  <a:solidFill>
                    <a:srgbClr val="FFFFFF"/>
                  </a:solidFill>
                  <a:ea typeface="Fira Sans Extra Condensed Medium"/>
                  <a:cs typeface="Fira Sans Extra Condensed Medium"/>
                  <a:sym typeface="Fira Sans Extra Condensed Medium"/>
                </a:rPr>
                <a:t>L</a:t>
              </a:r>
              <a:r>
                <a:rPr lang="en" sz="2000" dirty="0">
                  <a:solidFill>
                    <a:srgbClr val="FFFFFF"/>
                  </a:solidFill>
                  <a:ea typeface="Fira Sans Extra Condensed Medium"/>
                  <a:cs typeface="Fira Sans Extra Condensed Medium"/>
                  <a:sym typeface="Fira Sans Extra Condensed Medium"/>
                </a:rPr>
                <a:t>ey 1483-2011</a:t>
              </a:r>
              <a:endParaRPr sz="2000" dirty="0">
                <a:solidFill>
                  <a:srgbClr val="FFFFFF"/>
                </a:solidFill>
                <a:ea typeface="Fira Sans Extra Condensed Medium"/>
                <a:cs typeface="Fira Sans Extra Condensed Medium"/>
                <a:sym typeface="Fira Sans Extra Condensed Medium"/>
              </a:endParaRPr>
            </a:p>
          </p:txBody>
        </p:sp>
      </p:grpSp>
      <p:grpSp>
        <p:nvGrpSpPr>
          <p:cNvPr id="383" name="Google Shape;383;p19"/>
          <p:cNvGrpSpPr/>
          <p:nvPr/>
        </p:nvGrpSpPr>
        <p:grpSpPr>
          <a:xfrm>
            <a:off x="3673014" y="3850343"/>
            <a:ext cx="2773295" cy="1305395"/>
            <a:chOff x="933838" y="3005721"/>
            <a:chExt cx="2079971" cy="979046"/>
          </a:xfrm>
        </p:grpSpPr>
        <p:sp>
          <p:nvSpPr>
            <p:cNvPr id="384" name="Google Shape;384;p19"/>
            <p:cNvSpPr/>
            <p:nvPr/>
          </p:nvSpPr>
          <p:spPr>
            <a:xfrm>
              <a:off x="1033115" y="3023886"/>
              <a:ext cx="1980694" cy="960881"/>
            </a:xfrm>
            <a:custGeom>
              <a:avLst/>
              <a:gdLst/>
              <a:ahLst/>
              <a:cxnLst/>
              <a:rect l="l" t="t" r="r" b="b"/>
              <a:pathLst>
                <a:path w="51793" h="25126" extrusionOk="0">
                  <a:moveTo>
                    <a:pt x="33544" y="0"/>
                  </a:moveTo>
                  <a:cubicBezTo>
                    <a:pt x="33507" y="0"/>
                    <a:pt x="33470" y="1"/>
                    <a:pt x="33433" y="2"/>
                  </a:cubicBezTo>
                  <a:lnTo>
                    <a:pt x="3537" y="990"/>
                  </a:lnTo>
                  <a:cubicBezTo>
                    <a:pt x="1548" y="1050"/>
                    <a:pt x="0" y="2693"/>
                    <a:pt x="60" y="4657"/>
                  </a:cubicBezTo>
                  <a:lnTo>
                    <a:pt x="620" y="21695"/>
                  </a:lnTo>
                  <a:cubicBezTo>
                    <a:pt x="690" y="23611"/>
                    <a:pt x="2284" y="25126"/>
                    <a:pt x="4211" y="25126"/>
                  </a:cubicBezTo>
                  <a:cubicBezTo>
                    <a:pt x="4248" y="25126"/>
                    <a:pt x="4285" y="25125"/>
                    <a:pt x="4322" y="25124"/>
                  </a:cubicBezTo>
                  <a:lnTo>
                    <a:pt x="34231" y="24136"/>
                  </a:lnTo>
                  <a:cubicBezTo>
                    <a:pt x="36207" y="24076"/>
                    <a:pt x="37767" y="22433"/>
                    <a:pt x="37696" y="20469"/>
                  </a:cubicBezTo>
                  <a:lnTo>
                    <a:pt x="37636" y="18540"/>
                  </a:lnTo>
                  <a:cubicBezTo>
                    <a:pt x="37600" y="17409"/>
                    <a:pt x="38493" y="16468"/>
                    <a:pt x="39636" y="16433"/>
                  </a:cubicBezTo>
                  <a:lnTo>
                    <a:pt x="42982" y="16325"/>
                  </a:lnTo>
                  <a:cubicBezTo>
                    <a:pt x="43004" y="16325"/>
                    <a:pt x="43026" y="16324"/>
                    <a:pt x="43049" y="16324"/>
                  </a:cubicBezTo>
                  <a:cubicBezTo>
                    <a:pt x="43772" y="16324"/>
                    <a:pt x="44422" y="16700"/>
                    <a:pt x="44792" y="17266"/>
                  </a:cubicBezTo>
                  <a:cubicBezTo>
                    <a:pt x="45460" y="18291"/>
                    <a:pt x="46628" y="18959"/>
                    <a:pt x="47943" y="18959"/>
                  </a:cubicBezTo>
                  <a:cubicBezTo>
                    <a:pt x="47988" y="18959"/>
                    <a:pt x="48033" y="18958"/>
                    <a:pt x="48078" y="18957"/>
                  </a:cubicBezTo>
                  <a:cubicBezTo>
                    <a:pt x="50162" y="18885"/>
                    <a:pt x="51793" y="17159"/>
                    <a:pt x="51721" y="15099"/>
                  </a:cubicBezTo>
                  <a:cubicBezTo>
                    <a:pt x="51663" y="13076"/>
                    <a:pt x="49974" y="11490"/>
                    <a:pt x="47940" y="11490"/>
                  </a:cubicBezTo>
                  <a:cubicBezTo>
                    <a:pt x="47903" y="11490"/>
                    <a:pt x="47865" y="11490"/>
                    <a:pt x="47828" y="11491"/>
                  </a:cubicBezTo>
                  <a:cubicBezTo>
                    <a:pt x="46459" y="11539"/>
                    <a:pt x="45292" y="12301"/>
                    <a:pt x="44661" y="13396"/>
                  </a:cubicBezTo>
                  <a:cubicBezTo>
                    <a:pt x="44327" y="14004"/>
                    <a:pt x="43673" y="14432"/>
                    <a:pt x="42911" y="14456"/>
                  </a:cubicBezTo>
                  <a:lnTo>
                    <a:pt x="39577" y="14575"/>
                  </a:lnTo>
                  <a:cubicBezTo>
                    <a:pt x="39555" y="14576"/>
                    <a:pt x="39533" y="14576"/>
                    <a:pt x="39511" y="14576"/>
                  </a:cubicBezTo>
                  <a:cubicBezTo>
                    <a:pt x="38397" y="14576"/>
                    <a:pt x="37480" y="13696"/>
                    <a:pt x="37434" y="12599"/>
                  </a:cubicBezTo>
                  <a:lnTo>
                    <a:pt x="37136" y="3431"/>
                  </a:lnTo>
                  <a:cubicBezTo>
                    <a:pt x="37078" y="1515"/>
                    <a:pt x="35472" y="0"/>
                    <a:pt x="33544"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5" name="Google Shape;385;p19"/>
            <p:cNvSpPr/>
            <p:nvPr/>
          </p:nvSpPr>
          <p:spPr>
            <a:xfrm>
              <a:off x="933838" y="3261739"/>
              <a:ext cx="177598" cy="256061"/>
            </a:xfrm>
            <a:custGeom>
              <a:avLst/>
              <a:gdLst/>
              <a:ahLst/>
              <a:cxnLst/>
              <a:rect l="l" t="t" r="r" b="b"/>
              <a:pathLst>
                <a:path w="4644" h="6014" extrusionOk="0">
                  <a:moveTo>
                    <a:pt x="3001" y="1"/>
                  </a:moveTo>
                  <a:cubicBezTo>
                    <a:pt x="2168" y="1"/>
                    <a:pt x="1417" y="334"/>
                    <a:pt x="882" y="882"/>
                  </a:cubicBezTo>
                  <a:cubicBezTo>
                    <a:pt x="334" y="1417"/>
                    <a:pt x="1" y="2179"/>
                    <a:pt x="1" y="3001"/>
                  </a:cubicBezTo>
                  <a:cubicBezTo>
                    <a:pt x="1" y="4668"/>
                    <a:pt x="1346" y="6013"/>
                    <a:pt x="3001" y="6013"/>
                  </a:cubicBezTo>
                  <a:lnTo>
                    <a:pt x="4644" y="6013"/>
                  </a:lnTo>
                  <a:lnTo>
                    <a:pt x="4644" y="1"/>
                  </a:lnTo>
                  <a:close/>
                </a:path>
              </a:pathLst>
            </a:custGeom>
            <a:solidFill>
              <a:srgbClr val="00B050"/>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6" name="Google Shape;386;p19"/>
            <p:cNvSpPr/>
            <p:nvPr/>
          </p:nvSpPr>
          <p:spPr>
            <a:xfrm>
              <a:off x="1071816" y="3005721"/>
              <a:ext cx="1939277" cy="923901"/>
            </a:xfrm>
            <a:custGeom>
              <a:avLst/>
              <a:gdLst/>
              <a:ahLst/>
              <a:cxnLst/>
              <a:rect l="l" t="t" r="r" b="b"/>
              <a:pathLst>
                <a:path w="50710" h="24159" extrusionOk="0">
                  <a:moveTo>
                    <a:pt x="3549" y="1"/>
                  </a:moveTo>
                  <a:cubicBezTo>
                    <a:pt x="1584" y="1"/>
                    <a:pt x="1" y="1596"/>
                    <a:pt x="1" y="3561"/>
                  </a:cubicBezTo>
                  <a:lnTo>
                    <a:pt x="1" y="20610"/>
                  </a:lnTo>
                  <a:cubicBezTo>
                    <a:pt x="1" y="22563"/>
                    <a:pt x="1584" y="24158"/>
                    <a:pt x="3549" y="24158"/>
                  </a:cubicBezTo>
                  <a:lnTo>
                    <a:pt x="33124" y="24158"/>
                  </a:lnTo>
                  <a:cubicBezTo>
                    <a:pt x="35088" y="24158"/>
                    <a:pt x="36684" y="22563"/>
                    <a:pt x="36684" y="20610"/>
                  </a:cubicBezTo>
                  <a:lnTo>
                    <a:pt x="36684" y="18670"/>
                  </a:lnTo>
                  <a:cubicBezTo>
                    <a:pt x="36684" y="17550"/>
                    <a:pt x="37600" y="16634"/>
                    <a:pt x="38720" y="16634"/>
                  </a:cubicBezTo>
                  <a:lnTo>
                    <a:pt x="42030" y="16634"/>
                  </a:lnTo>
                  <a:cubicBezTo>
                    <a:pt x="42780" y="16634"/>
                    <a:pt x="43435" y="17039"/>
                    <a:pt x="43792" y="17634"/>
                  </a:cubicBezTo>
                  <a:cubicBezTo>
                    <a:pt x="44447" y="18705"/>
                    <a:pt x="45625" y="19432"/>
                    <a:pt x="46983" y="19432"/>
                  </a:cubicBezTo>
                  <a:cubicBezTo>
                    <a:pt x="49042" y="19432"/>
                    <a:pt x="50709" y="17765"/>
                    <a:pt x="50709" y="15693"/>
                  </a:cubicBezTo>
                  <a:cubicBezTo>
                    <a:pt x="50709" y="13633"/>
                    <a:pt x="49042" y="11966"/>
                    <a:pt x="46983" y="11966"/>
                  </a:cubicBezTo>
                  <a:cubicBezTo>
                    <a:pt x="45625" y="11966"/>
                    <a:pt x="44447" y="12693"/>
                    <a:pt x="43792" y="13764"/>
                  </a:cubicBezTo>
                  <a:cubicBezTo>
                    <a:pt x="43435" y="14360"/>
                    <a:pt x="42780" y="14764"/>
                    <a:pt x="42030" y="14764"/>
                  </a:cubicBezTo>
                  <a:lnTo>
                    <a:pt x="38720" y="14764"/>
                  </a:lnTo>
                  <a:cubicBezTo>
                    <a:pt x="37600" y="14764"/>
                    <a:pt x="36684" y="13848"/>
                    <a:pt x="36684" y="12728"/>
                  </a:cubicBezTo>
                  <a:lnTo>
                    <a:pt x="36684" y="3561"/>
                  </a:lnTo>
                  <a:cubicBezTo>
                    <a:pt x="36684" y="1596"/>
                    <a:pt x="35088" y="1"/>
                    <a:pt x="33124"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7" name="Google Shape;387;p19"/>
            <p:cNvSpPr/>
            <p:nvPr/>
          </p:nvSpPr>
          <p:spPr>
            <a:xfrm>
              <a:off x="2752419" y="3489753"/>
              <a:ext cx="232247" cy="232706"/>
            </a:xfrm>
            <a:custGeom>
              <a:avLst/>
              <a:gdLst/>
              <a:ahLst/>
              <a:cxnLst/>
              <a:rect l="l" t="t" r="r" b="b"/>
              <a:pathLst>
                <a:path w="6073" h="6085" extrusionOk="0">
                  <a:moveTo>
                    <a:pt x="3037" y="0"/>
                  </a:moveTo>
                  <a:cubicBezTo>
                    <a:pt x="1358" y="0"/>
                    <a:pt x="0" y="1369"/>
                    <a:pt x="0" y="3036"/>
                  </a:cubicBezTo>
                  <a:cubicBezTo>
                    <a:pt x="0" y="4715"/>
                    <a:pt x="1358" y="6084"/>
                    <a:pt x="3037" y="6084"/>
                  </a:cubicBezTo>
                  <a:cubicBezTo>
                    <a:pt x="4715" y="6084"/>
                    <a:pt x="6073" y="4715"/>
                    <a:pt x="6073" y="3036"/>
                  </a:cubicBezTo>
                  <a:cubicBezTo>
                    <a:pt x="6073" y="1369"/>
                    <a:pt x="4715" y="0"/>
                    <a:pt x="3037" y="0"/>
                  </a:cubicBezTo>
                  <a:close/>
                </a:path>
              </a:pathLst>
            </a:custGeom>
            <a:solidFill>
              <a:schemeClr val="accent6"/>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8" name="Google Shape;388;p19"/>
            <p:cNvSpPr/>
            <p:nvPr/>
          </p:nvSpPr>
          <p:spPr>
            <a:xfrm>
              <a:off x="935214" y="3035660"/>
              <a:ext cx="1606414" cy="369104"/>
            </a:xfrm>
            <a:custGeom>
              <a:avLst/>
              <a:gdLst/>
              <a:ahLst/>
              <a:cxnLst/>
              <a:rect l="l" t="t" r="r" b="b"/>
              <a:pathLst>
                <a:path w="42006" h="8669" extrusionOk="0">
                  <a:moveTo>
                    <a:pt x="3001" y="0"/>
                  </a:moveTo>
                  <a:cubicBezTo>
                    <a:pt x="2168" y="0"/>
                    <a:pt x="1417" y="346"/>
                    <a:pt x="882" y="881"/>
                  </a:cubicBezTo>
                  <a:cubicBezTo>
                    <a:pt x="334" y="1429"/>
                    <a:pt x="1" y="2179"/>
                    <a:pt x="1" y="3013"/>
                  </a:cubicBezTo>
                  <a:lnTo>
                    <a:pt x="1" y="8311"/>
                  </a:lnTo>
                  <a:lnTo>
                    <a:pt x="24" y="8668"/>
                  </a:lnTo>
                  <a:cubicBezTo>
                    <a:pt x="108" y="7978"/>
                    <a:pt x="417" y="7370"/>
                    <a:pt x="882" y="6894"/>
                  </a:cubicBezTo>
                  <a:cubicBezTo>
                    <a:pt x="1417" y="6358"/>
                    <a:pt x="2168" y="6013"/>
                    <a:pt x="3001" y="6013"/>
                  </a:cubicBezTo>
                  <a:lnTo>
                    <a:pt x="39006" y="6013"/>
                  </a:lnTo>
                  <a:cubicBezTo>
                    <a:pt x="40660" y="6013"/>
                    <a:pt x="42006" y="4668"/>
                    <a:pt x="42006" y="3013"/>
                  </a:cubicBezTo>
                  <a:cubicBezTo>
                    <a:pt x="42006" y="2894"/>
                    <a:pt x="42006" y="2775"/>
                    <a:pt x="41982" y="2655"/>
                  </a:cubicBezTo>
                  <a:cubicBezTo>
                    <a:pt x="41815" y="1167"/>
                    <a:pt x="40541" y="0"/>
                    <a:pt x="3900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89" name="Google Shape;389;p19"/>
            <p:cNvSpPr/>
            <p:nvPr/>
          </p:nvSpPr>
          <p:spPr>
            <a:xfrm>
              <a:off x="935214" y="3005729"/>
              <a:ext cx="1606414" cy="383794"/>
            </a:xfrm>
            <a:custGeom>
              <a:avLst/>
              <a:gdLst/>
              <a:ahLst/>
              <a:cxnLst/>
              <a:rect l="l" t="t" r="r" b="b"/>
              <a:pathLst>
                <a:path w="42006" h="9014" extrusionOk="0">
                  <a:moveTo>
                    <a:pt x="3001" y="1"/>
                  </a:moveTo>
                  <a:cubicBezTo>
                    <a:pt x="2168" y="1"/>
                    <a:pt x="1417" y="334"/>
                    <a:pt x="882" y="882"/>
                  </a:cubicBezTo>
                  <a:cubicBezTo>
                    <a:pt x="334" y="1418"/>
                    <a:pt x="1" y="2168"/>
                    <a:pt x="1" y="3001"/>
                  </a:cubicBezTo>
                  <a:lnTo>
                    <a:pt x="1" y="9014"/>
                  </a:lnTo>
                  <a:cubicBezTo>
                    <a:pt x="1" y="8192"/>
                    <a:pt x="334" y="7430"/>
                    <a:pt x="882" y="6895"/>
                  </a:cubicBezTo>
                  <a:cubicBezTo>
                    <a:pt x="1417" y="6347"/>
                    <a:pt x="2168" y="6014"/>
                    <a:pt x="3001" y="6014"/>
                  </a:cubicBezTo>
                  <a:lnTo>
                    <a:pt x="39006" y="6014"/>
                  </a:lnTo>
                  <a:cubicBezTo>
                    <a:pt x="40660" y="6014"/>
                    <a:pt x="42006" y="4668"/>
                    <a:pt x="42006" y="3001"/>
                  </a:cubicBezTo>
                  <a:cubicBezTo>
                    <a:pt x="42006" y="1346"/>
                    <a:pt x="40660" y="1"/>
                    <a:pt x="39006" y="1"/>
                  </a:cubicBezTo>
                  <a:close/>
                </a:path>
              </a:pathLst>
            </a:custGeom>
            <a:solidFill>
              <a:schemeClr val="accent6"/>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390" name="Google Shape;390;p19"/>
            <p:cNvSpPr txBox="1"/>
            <p:nvPr/>
          </p:nvSpPr>
          <p:spPr>
            <a:xfrm>
              <a:off x="1081172" y="3338113"/>
              <a:ext cx="1390200" cy="5349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ea typeface="Roboto"/>
                  <a:cs typeface="Roboto"/>
                  <a:sym typeface="Roboto"/>
                </a:rPr>
                <a:t>V.F. Excepcionales</a:t>
              </a:r>
              <a:endParaRPr sz="1600" dirty="0">
                <a:solidFill>
                  <a:srgbClr val="434343"/>
                </a:solidFill>
                <a:ea typeface="Roboto"/>
                <a:cs typeface="Roboto"/>
                <a:sym typeface="Roboto"/>
              </a:endParaRPr>
            </a:p>
          </p:txBody>
        </p:sp>
        <p:sp>
          <p:nvSpPr>
            <p:cNvPr id="391" name="Google Shape;391;p19"/>
            <p:cNvSpPr txBox="1"/>
            <p:nvPr/>
          </p:nvSpPr>
          <p:spPr>
            <a:xfrm>
              <a:off x="1071825" y="3005788"/>
              <a:ext cx="1469700" cy="25590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ea typeface="Fira Sans Extra Condensed Medium"/>
                  <a:cs typeface="Fira Sans Extra Condensed Medium"/>
                  <a:sym typeface="Fira Sans Extra Condensed Medium"/>
                </a:rPr>
                <a:t>Decr. 2767-2012</a:t>
              </a:r>
              <a:endParaRPr dirty="0">
                <a:solidFill>
                  <a:srgbClr val="FFFFFF"/>
                </a:solidFill>
                <a:ea typeface="Fira Sans Extra Condensed Medium"/>
                <a:cs typeface="Fira Sans Extra Condensed Medium"/>
                <a:sym typeface="Fira Sans Extra Condensed Medium"/>
              </a:endParaRPr>
            </a:p>
          </p:txBody>
        </p:sp>
      </p:grpSp>
      <p:sp>
        <p:nvSpPr>
          <p:cNvPr id="4" name="CuadroTexto 3">
            <a:extLst>
              <a:ext uri="{FF2B5EF4-FFF2-40B4-BE49-F238E27FC236}">
                <a16:creationId xmlns:a16="http://schemas.microsoft.com/office/drawing/2014/main" id="{D32FD727-8E6C-47E7-9F51-AC34353F1A83}"/>
              </a:ext>
            </a:extLst>
          </p:cNvPr>
          <p:cNvSpPr txBox="1"/>
          <p:nvPr/>
        </p:nvSpPr>
        <p:spPr>
          <a:xfrm>
            <a:off x="326475" y="673480"/>
            <a:ext cx="2085386" cy="584775"/>
          </a:xfrm>
          <a:prstGeom prst="rect">
            <a:avLst/>
          </a:prstGeom>
          <a:noFill/>
        </p:spPr>
        <p:txBody>
          <a:bodyPr wrap="square" rtlCol="0">
            <a:spAutoFit/>
          </a:bodyPr>
          <a:lstStyle/>
          <a:p>
            <a:pPr algn="ctr"/>
            <a:r>
              <a:rPr lang="es-CO" sz="3200" dirty="0">
                <a:solidFill>
                  <a:srgbClr val="E3022E"/>
                </a:solidFill>
                <a:effectLst>
                  <a:outerShdw blurRad="38100" dist="38100" dir="2700000" algn="tl">
                    <a:srgbClr val="000000">
                      <a:alpha val="43137"/>
                    </a:srgbClr>
                  </a:outerShdw>
                </a:effectLst>
              </a:rPr>
              <a:t>Nacional</a:t>
            </a:r>
          </a:p>
        </p:txBody>
      </p:sp>
      <p:sp>
        <p:nvSpPr>
          <p:cNvPr id="62" name="CuadroTexto 61">
            <a:extLst>
              <a:ext uri="{FF2B5EF4-FFF2-40B4-BE49-F238E27FC236}">
                <a16:creationId xmlns:a16="http://schemas.microsoft.com/office/drawing/2014/main" id="{F88C60BD-C0E6-43A0-A16C-9D403827F16C}"/>
              </a:ext>
            </a:extLst>
          </p:cNvPr>
          <p:cNvSpPr txBox="1"/>
          <p:nvPr/>
        </p:nvSpPr>
        <p:spPr>
          <a:xfrm>
            <a:off x="10143565" y="460590"/>
            <a:ext cx="2085386" cy="584775"/>
          </a:xfrm>
          <a:prstGeom prst="rect">
            <a:avLst/>
          </a:prstGeom>
          <a:noFill/>
        </p:spPr>
        <p:txBody>
          <a:bodyPr wrap="square" rtlCol="0">
            <a:spAutoFit/>
          </a:bodyPr>
          <a:lstStyle/>
          <a:p>
            <a:pPr algn="ctr"/>
            <a:r>
              <a:rPr lang="es-CO" sz="3200" dirty="0">
                <a:solidFill>
                  <a:srgbClr val="E3022E"/>
                </a:solidFill>
                <a:effectLst>
                  <a:outerShdw blurRad="38100" dist="38100" dir="2700000" algn="tl">
                    <a:srgbClr val="000000">
                      <a:alpha val="43137"/>
                    </a:srgbClr>
                  </a:outerShdw>
                </a:effectLst>
              </a:rPr>
              <a:t>Distrital</a:t>
            </a:r>
          </a:p>
        </p:txBody>
      </p:sp>
      <p:grpSp>
        <p:nvGrpSpPr>
          <p:cNvPr id="63" name="Google Shape;338;p19">
            <a:extLst>
              <a:ext uri="{FF2B5EF4-FFF2-40B4-BE49-F238E27FC236}">
                <a16:creationId xmlns:a16="http://schemas.microsoft.com/office/drawing/2014/main" id="{5308AD00-A9C4-4BCD-9D0F-252F8F79147E}"/>
              </a:ext>
            </a:extLst>
          </p:cNvPr>
          <p:cNvGrpSpPr/>
          <p:nvPr/>
        </p:nvGrpSpPr>
        <p:grpSpPr>
          <a:xfrm>
            <a:off x="6075869" y="4810690"/>
            <a:ext cx="2771459" cy="1305996"/>
            <a:chOff x="2723278" y="3623609"/>
            <a:chExt cx="2078594" cy="979497"/>
          </a:xfrm>
        </p:grpSpPr>
        <p:sp>
          <p:nvSpPr>
            <p:cNvPr id="64" name="Google Shape;339;p19">
              <a:extLst>
                <a:ext uri="{FF2B5EF4-FFF2-40B4-BE49-F238E27FC236}">
                  <a16:creationId xmlns:a16="http://schemas.microsoft.com/office/drawing/2014/main" id="{27789119-36DE-4688-88F3-0AD097F9DCF1}"/>
                </a:ext>
              </a:extLst>
            </p:cNvPr>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65" name="Google Shape;340;p19">
              <a:extLst>
                <a:ext uri="{FF2B5EF4-FFF2-40B4-BE49-F238E27FC236}">
                  <a16:creationId xmlns:a16="http://schemas.microsoft.com/office/drawing/2014/main" id="{EB6EE0B9-413F-4BC3-BEEA-A1686980DEFD}"/>
                </a:ext>
              </a:extLst>
            </p:cNvPr>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C00000"/>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66" name="Google Shape;341;p19">
              <a:extLst>
                <a:ext uri="{FF2B5EF4-FFF2-40B4-BE49-F238E27FC236}">
                  <a16:creationId xmlns:a16="http://schemas.microsoft.com/office/drawing/2014/main" id="{E58803EB-B608-4598-AD5C-5472BEAE664B}"/>
                </a:ext>
              </a:extLst>
            </p:cNvPr>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67" name="Google Shape;342;p19">
              <a:extLst>
                <a:ext uri="{FF2B5EF4-FFF2-40B4-BE49-F238E27FC236}">
                  <a16:creationId xmlns:a16="http://schemas.microsoft.com/office/drawing/2014/main" id="{7B41B09D-0503-4B5E-B6F9-2E74AF9E388F}"/>
                </a:ext>
              </a:extLst>
            </p:cNvPr>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C00000"/>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68" name="Google Shape;343;p19">
              <a:extLst>
                <a:ext uri="{FF2B5EF4-FFF2-40B4-BE49-F238E27FC236}">
                  <a16:creationId xmlns:a16="http://schemas.microsoft.com/office/drawing/2014/main" id="{A8514B90-B2EC-4B29-AAAA-F76EC46E85FA}"/>
                </a:ext>
              </a:extLst>
            </p:cNvPr>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69" name="Google Shape;344;p19">
              <a:extLst>
                <a:ext uri="{FF2B5EF4-FFF2-40B4-BE49-F238E27FC236}">
                  <a16:creationId xmlns:a16="http://schemas.microsoft.com/office/drawing/2014/main" id="{824FAB99-AF88-4300-B68B-C02C42142A08}"/>
                </a:ext>
              </a:extLst>
            </p:cNvPr>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C00000"/>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70" name="Google Shape;345;p19">
              <a:extLst>
                <a:ext uri="{FF2B5EF4-FFF2-40B4-BE49-F238E27FC236}">
                  <a16:creationId xmlns:a16="http://schemas.microsoft.com/office/drawing/2014/main" id="{60A837D2-6BEB-46EF-9F81-304F31B8054D}"/>
                </a:ext>
              </a:extLst>
            </p:cNvPr>
            <p:cNvSpPr txBox="1"/>
            <p:nvPr/>
          </p:nvSpPr>
          <p:spPr>
            <a:xfrm>
              <a:off x="3265722" y="3955988"/>
              <a:ext cx="1390200" cy="534900"/>
            </a:xfrm>
            <a:prstGeom prst="rect">
              <a:avLst/>
            </a:prstGeom>
            <a:noFill/>
            <a:ln>
              <a:noFill/>
            </a:ln>
          </p:spPr>
          <p:txBody>
            <a:bodyPr spcFirstLastPara="1" wrap="square" lIns="121900" tIns="121900" rIns="121900" bIns="121900" anchor="ctr" anchorCtr="0">
              <a:noAutofit/>
            </a:bodyPr>
            <a:lstStyle/>
            <a:p>
              <a:pPr algn="ctr"/>
              <a:r>
                <a:rPr lang="es-CO" sz="1600" dirty="0">
                  <a:solidFill>
                    <a:srgbClr val="434343"/>
                  </a:solidFill>
                  <a:ea typeface="Roboto"/>
                  <a:cs typeface="Roboto"/>
                  <a:sym typeface="Roboto"/>
                </a:rPr>
                <a:t>Art. 19 a 23</a:t>
              </a:r>
            </a:p>
          </p:txBody>
        </p:sp>
        <p:sp>
          <p:nvSpPr>
            <p:cNvPr id="71" name="Google Shape;346;p19">
              <a:extLst>
                <a:ext uri="{FF2B5EF4-FFF2-40B4-BE49-F238E27FC236}">
                  <a16:creationId xmlns:a16="http://schemas.microsoft.com/office/drawing/2014/main" id="{4CA100EC-983E-40E7-8D05-82FF93420B01}"/>
                </a:ext>
              </a:extLst>
            </p:cNvPr>
            <p:cNvSpPr txBox="1"/>
            <p:nvPr/>
          </p:nvSpPr>
          <p:spPr>
            <a:xfrm>
              <a:off x="3195450" y="3623825"/>
              <a:ext cx="1469700" cy="255900"/>
            </a:xfrm>
            <a:prstGeom prst="rect">
              <a:avLst/>
            </a:prstGeom>
            <a:solidFill>
              <a:srgbClr val="C00000"/>
            </a:solidFill>
            <a:ln>
              <a:noFill/>
            </a:ln>
          </p:spPr>
          <p:txBody>
            <a:bodyPr spcFirstLastPara="1" wrap="square" lIns="121900" tIns="121900" rIns="121900" bIns="121900" anchor="ctr" anchorCtr="0">
              <a:noAutofit/>
            </a:bodyPr>
            <a:lstStyle/>
            <a:p>
              <a:pPr algn="ctr"/>
              <a:r>
                <a:rPr lang="en" dirty="0">
                  <a:solidFill>
                    <a:srgbClr val="FFFFFF"/>
                  </a:solidFill>
                  <a:ea typeface="Fira Sans Extra Condensed Medium"/>
                  <a:cs typeface="Fira Sans Extra Condensed Medium"/>
                  <a:sym typeface="Fira Sans Extra Condensed Medium"/>
                </a:rPr>
                <a:t>Decr. 192-2021</a:t>
              </a:r>
              <a:endParaRPr dirty="0">
                <a:solidFill>
                  <a:srgbClr val="FFFFFF"/>
                </a:solidFill>
                <a:ea typeface="Fira Sans Extra Condensed Medium"/>
                <a:cs typeface="Fira Sans Extra Condensed Medium"/>
                <a:sym typeface="Fira Sans Extra Condensed Medium"/>
              </a:endParaRPr>
            </a:p>
          </p:txBody>
        </p:sp>
      </p:grpSp>
      <p:sp>
        <p:nvSpPr>
          <p:cNvPr id="73" name="Rectángulo: esquinas redondeadas 72">
            <a:extLst>
              <a:ext uri="{FF2B5EF4-FFF2-40B4-BE49-F238E27FC236}">
                <a16:creationId xmlns:a16="http://schemas.microsoft.com/office/drawing/2014/main" id="{2D9EBFD7-2CFE-443B-891B-48B6DD7147B4}"/>
              </a:ext>
            </a:extLst>
          </p:cNvPr>
          <p:cNvSpPr/>
          <p:nvPr/>
        </p:nvSpPr>
        <p:spPr>
          <a:xfrm>
            <a:off x="9085807" y="1189870"/>
            <a:ext cx="2779718" cy="491648"/>
          </a:xfrm>
          <a:prstGeom prst="round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CO" sz="1500" i="1" dirty="0"/>
              <a:t>Estatuto Orgánico del Presupuesto Distrital</a:t>
            </a:r>
          </a:p>
        </p:txBody>
      </p:sp>
      <p:sp>
        <p:nvSpPr>
          <p:cNvPr id="74" name="Rectángulo: esquinas redondeadas 73">
            <a:extLst>
              <a:ext uri="{FF2B5EF4-FFF2-40B4-BE49-F238E27FC236}">
                <a16:creationId xmlns:a16="http://schemas.microsoft.com/office/drawing/2014/main" id="{1A4464F0-9E5A-4514-A3AC-6131D36B4456}"/>
              </a:ext>
            </a:extLst>
          </p:cNvPr>
          <p:cNvSpPr/>
          <p:nvPr/>
        </p:nvSpPr>
        <p:spPr>
          <a:xfrm>
            <a:off x="-436346" y="6511"/>
            <a:ext cx="7141778" cy="6509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rgbClr val="E3022E"/>
                </a:solidFill>
              </a:rPr>
              <a:t>RÉGIMEN LEGAL – PRESUPUESTO ANUAL </a:t>
            </a:r>
          </a:p>
        </p:txBody>
      </p:sp>
      <p:sp>
        <p:nvSpPr>
          <p:cNvPr id="75" name="CuadroTexto 74">
            <a:extLst>
              <a:ext uri="{FF2B5EF4-FFF2-40B4-BE49-F238E27FC236}">
                <a16:creationId xmlns:a16="http://schemas.microsoft.com/office/drawing/2014/main" id="{6FCB8064-410E-49E7-AF63-F6E2EB2060A5}"/>
              </a:ext>
            </a:extLst>
          </p:cNvPr>
          <p:cNvSpPr txBox="1"/>
          <p:nvPr/>
        </p:nvSpPr>
        <p:spPr>
          <a:xfrm>
            <a:off x="184254" y="1357954"/>
            <a:ext cx="3336857" cy="1015663"/>
          </a:xfrm>
          <a:prstGeom prst="rect">
            <a:avLst/>
          </a:prstGeom>
          <a:noFill/>
        </p:spPr>
        <p:txBody>
          <a:bodyPr wrap="square">
            <a:spAutoFit/>
          </a:bodyPr>
          <a:lstStyle/>
          <a:p>
            <a:pPr algn="just"/>
            <a:r>
              <a:rPr lang="es-ES" sz="1500" b="0" i="1" dirty="0">
                <a:solidFill>
                  <a:srgbClr val="4B4949"/>
                </a:solidFill>
                <a:effectLst/>
              </a:rPr>
              <a:t>Por la cual se dictan normas orgánicas en materia de presupuesto, responsabilidad y transparencia fiscal y se dictan otras disposiciones.</a:t>
            </a:r>
            <a:endParaRPr lang="es-CO" sz="1500" i="1" dirty="0"/>
          </a:p>
        </p:txBody>
      </p:sp>
      <p:sp>
        <p:nvSpPr>
          <p:cNvPr id="76" name="CuadroTexto 75">
            <a:extLst>
              <a:ext uri="{FF2B5EF4-FFF2-40B4-BE49-F238E27FC236}">
                <a16:creationId xmlns:a16="http://schemas.microsoft.com/office/drawing/2014/main" id="{9ACFA443-4ADF-46D9-9502-3133866BCBE8}"/>
              </a:ext>
            </a:extLst>
          </p:cNvPr>
          <p:cNvSpPr txBox="1"/>
          <p:nvPr/>
        </p:nvSpPr>
        <p:spPr>
          <a:xfrm>
            <a:off x="206899" y="2730979"/>
            <a:ext cx="3202591" cy="1015663"/>
          </a:xfrm>
          <a:prstGeom prst="rect">
            <a:avLst/>
          </a:prstGeom>
          <a:noFill/>
        </p:spPr>
        <p:txBody>
          <a:bodyPr wrap="square">
            <a:spAutoFit/>
          </a:bodyPr>
          <a:lstStyle/>
          <a:p>
            <a:pPr algn="just"/>
            <a:r>
              <a:rPr lang="es-ES" sz="1500" b="0" i="1" dirty="0">
                <a:solidFill>
                  <a:srgbClr val="4B4949"/>
                </a:solidFill>
                <a:effectLst/>
              </a:rPr>
              <a:t>Por medio de la cual se dictan normas orgánicas en materia de presupuesto, responsabilidad y transparencia fiscal para las entidades territoriales.</a:t>
            </a:r>
            <a:endParaRPr lang="es-CO" sz="1500" i="1" dirty="0"/>
          </a:p>
        </p:txBody>
      </p:sp>
      <p:sp>
        <p:nvSpPr>
          <p:cNvPr id="77" name="CuadroTexto 76">
            <a:extLst>
              <a:ext uri="{FF2B5EF4-FFF2-40B4-BE49-F238E27FC236}">
                <a16:creationId xmlns:a16="http://schemas.microsoft.com/office/drawing/2014/main" id="{399E9F21-5136-4348-A208-C326B1ADD11C}"/>
              </a:ext>
            </a:extLst>
          </p:cNvPr>
          <p:cNvSpPr txBox="1"/>
          <p:nvPr/>
        </p:nvSpPr>
        <p:spPr>
          <a:xfrm>
            <a:off x="312238" y="4238151"/>
            <a:ext cx="3095055" cy="553998"/>
          </a:xfrm>
          <a:prstGeom prst="rect">
            <a:avLst/>
          </a:prstGeom>
          <a:noFill/>
        </p:spPr>
        <p:txBody>
          <a:bodyPr wrap="square">
            <a:spAutoFit/>
          </a:bodyPr>
          <a:lstStyle/>
          <a:p>
            <a:pPr algn="just"/>
            <a:r>
              <a:rPr lang="es-ES" sz="1500" i="1" dirty="0">
                <a:solidFill>
                  <a:srgbClr val="333333"/>
                </a:solidFill>
                <a:effectLst/>
              </a:rPr>
              <a:t>Por el cual se reglamenta parcialmente la Ley</a:t>
            </a:r>
            <a:r>
              <a:rPr lang="es-ES" sz="1500" i="1" dirty="0">
                <a:effectLst/>
              </a:rPr>
              <a:t> </a:t>
            </a:r>
            <a:r>
              <a:rPr lang="es-ES" sz="1500" i="1" u="none" strike="noStrike" dirty="0">
                <a:effectLst/>
              </a:rPr>
              <a:t>1483</a:t>
            </a:r>
            <a:r>
              <a:rPr lang="es-ES" sz="1500" i="1" dirty="0">
                <a:effectLst/>
              </a:rPr>
              <a:t> </a:t>
            </a:r>
            <a:r>
              <a:rPr lang="es-ES" sz="1500" i="1" dirty="0">
                <a:solidFill>
                  <a:srgbClr val="333333"/>
                </a:solidFill>
                <a:effectLst/>
              </a:rPr>
              <a:t>de 2011.</a:t>
            </a:r>
            <a:endParaRPr lang="es-CO" sz="1500" i="1" dirty="0"/>
          </a:p>
        </p:txBody>
      </p:sp>
      <p:sp>
        <p:nvSpPr>
          <p:cNvPr id="78" name="Rectángulo: esquinas redondeadas 77">
            <a:extLst>
              <a:ext uri="{FF2B5EF4-FFF2-40B4-BE49-F238E27FC236}">
                <a16:creationId xmlns:a16="http://schemas.microsoft.com/office/drawing/2014/main" id="{6CA6962C-A271-4C6D-B421-46E7E99F50A5}"/>
              </a:ext>
            </a:extLst>
          </p:cNvPr>
          <p:cNvSpPr/>
          <p:nvPr/>
        </p:nvSpPr>
        <p:spPr>
          <a:xfrm>
            <a:off x="8996456" y="3747546"/>
            <a:ext cx="2883306" cy="491648"/>
          </a:xfrm>
          <a:prstGeom prst="round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CO" sz="1500" i="1" dirty="0"/>
              <a:t>Manual Operativo Presupuestal del Distrito Capital</a:t>
            </a:r>
          </a:p>
        </p:txBody>
      </p:sp>
      <p:sp>
        <p:nvSpPr>
          <p:cNvPr id="79" name="CuadroTexto 78">
            <a:extLst>
              <a:ext uri="{FF2B5EF4-FFF2-40B4-BE49-F238E27FC236}">
                <a16:creationId xmlns:a16="http://schemas.microsoft.com/office/drawing/2014/main" id="{604BB86C-4BDF-46B8-B6F5-F5D8E395A0F2}"/>
              </a:ext>
            </a:extLst>
          </p:cNvPr>
          <p:cNvSpPr txBox="1"/>
          <p:nvPr/>
        </p:nvSpPr>
        <p:spPr>
          <a:xfrm>
            <a:off x="9005243" y="5006726"/>
            <a:ext cx="2935072" cy="1015663"/>
          </a:xfrm>
          <a:prstGeom prst="rect">
            <a:avLst/>
          </a:prstGeom>
          <a:noFill/>
        </p:spPr>
        <p:txBody>
          <a:bodyPr wrap="square">
            <a:spAutoFit/>
          </a:bodyPr>
          <a:lstStyle/>
          <a:p>
            <a:pPr algn="just"/>
            <a:r>
              <a:rPr lang="es-ES" sz="1500" i="1" dirty="0">
                <a:solidFill>
                  <a:srgbClr val="333333"/>
                </a:solidFill>
                <a:effectLst/>
              </a:rPr>
              <a:t>Por medio del cual se reglamenta el Estatuto Orgánico del Presupuesto Distrital y se dictan otras disposiciones</a:t>
            </a:r>
            <a:endParaRPr lang="es-CO" sz="1500" dirty="0"/>
          </a:p>
        </p:txBody>
      </p:sp>
      <p:sp>
        <p:nvSpPr>
          <p:cNvPr id="82" name="Google Shape;354;p19">
            <a:extLst>
              <a:ext uri="{FF2B5EF4-FFF2-40B4-BE49-F238E27FC236}">
                <a16:creationId xmlns:a16="http://schemas.microsoft.com/office/drawing/2014/main" id="{2468D57B-F054-40F6-A0DC-FE4B803F558D}"/>
              </a:ext>
            </a:extLst>
          </p:cNvPr>
          <p:cNvSpPr txBox="1"/>
          <p:nvPr/>
        </p:nvSpPr>
        <p:spPr>
          <a:xfrm>
            <a:off x="6822196" y="3760654"/>
            <a:ext cx="1853600" cy="7132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ea typeface="Roboto"/>
                <a:cs typeface="Roboto"/>
                <a:sym typeface="Roboto"/>
              </a:rPr>
              <a:t>Módulo I: V.F Ordinarias- Excepcionales</a:t>
            </a:r>
            <a:endParaRPr sz="1600" dirty="0">
              <a:solidFill>
                <a:srgbClr val="434343"/>
              </a:solidFill>
              <a:ea typeface="Roboto"/>
              <a:cs typeface="Roboto"/>
              <a:sym typeface="Roboto"/>
            </a:endParaRPr>
          </a:p>
        </p:txBody>
      </p:sp>
      <p:sp>
        <p:nvSpPr>
          <p:cNvPr id="83" name="Rectángulo: esquinas redondeadas 82">
            <a:extLst>
              <a:ext uri="{FF2B5EF4-FFF2-40B4-BE49-F238E27FC236}">
                <a16:creationId xmlns:a16="http://schemas.microsoft.com/office/drawing/2014/main" id="{C5B83910-6915-4531-AED1-C5C2DAD9731D}"/>
              </a:ext>
            </a:extLst>
          </p:cNvPr>
          <p:cNvSpPr/>
          <p:nvPr/>
        </p:nvSpPr>
        <p:spPr>
          <a:xfrm>
            <a:off x="9168075" y="2467179"/>
            <a:ext cx="2779718" cy="491648"/>
          </a:xfrm>
          <a:prstGeom prst="round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CO" sz="1500" i="1" dirty="0"/>
              <a:t>Procedimiento para la solicitud de Vigencias Futuras</a:t>
            </a:r>
          </a:p>
        </p:txBody>
      </p:sp>
      <p:sp>
        <p:nvSpPr>
          <p:cNvPr id="6" name="Elipse 5">
            <a:extLst>
              <a:ext uri="{FF2B5EF4-FFF2-40B4-BE49-F238E27FC236}">
                <a16:creationId xmlns:a16="http://schemas.microsoft.com/office/drawing/2014/main" id="{F039DE0D-E848-4B07-8966-AE2218C95476}"/>
              </a:ext>
            </a:extLst>
          </p:cNvPr>
          <p:cNvSpPr/>
          <p:nvPr/>
        </p:nvSpPr>
        <p:spPr>
          <a:xfrm>
            <a:off x="6024314" y="787169"/>
            <a:ext cx="470928" cy="397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5" name="Elipse 84">
            <a:extLst>
              <a:ext uri="{FF2B5EF4-FFF2-40B4-BE49-F238E27FC236}">
                <a16:creationId xmlns:a16="http://schemas.microsoft.com/office/drawing/2014/main" id="{83103400-891E-4EAB-BCB7-64DB65FB71A8}"/>
              </a:ext>
            </a:extLst>
          </p:cNvPr>
          <p:cNvSpPr/>
          <p:nvPr/>
        </p:nvSpPr>
        <p:spPr>
          <a:xfrm>
            <a:off x="6058183" y="1584885"/>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6" name="Elipse 85">
            <a:extLst>
              <a:ext uri="{FF2B5EF4-FFF2-40B4-BE49-F238E27FC236}">
                <a16:creationId xmlns:a16="http://schemas.microsoft.com/office/drawing/2014/main" id="{21603DA5-4ABE-4756-96D8-11E1F1B10EDA}"/>
              </a:ext>
            </a:extLst>
          </p:cNvPr>
          <p:cNvSpPr/>
          <p:nvPr/>
        </p:nvSpPr>
        <p:spPr>
          <a:xfrm>
            <a:off x="6004516" y="2993480"/>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7" name="Elipse 86">
            <a:extLst>
              <a:ext uri="{FF2B5EF4-FFF2-40B4-BE49-F238E27FC236}">
                <a16:creationId xmlns:a16="http://schemas.microsoft.com/office/drawing/2014/main" id="{94A01819-EFAF-49A0-9AB9-E38EF0CEAB12}"/>
              </a:ext>
            </a:extLst>
          </p:cNvPr>
          <p:cNvSpPr/>
          <p:nvPr/>
        </p:nvSpPr>
        <p:spPr>
          <a:xfrm>
            <a:off x="6024317" y="2346894"/>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8" name="Elipse 87">
            <a:extLst>
              <a:ext uri="{FF2B5EF4-FFF2-40B4-BE49-F238E27FC236}">
                <a16:creationId xmlns:a16="http://schemas.microsoft.com/office/drawing/2014/main" id="{D5BF1355-56C9-4B1E-8BE3-62F83D52B71F}"/>
              </a:ext>
            </a:extLst>
          </p:cNvPr>
          <p:cNvSpPr/>
          <p:nvPr/>
        </p:nvSpPr>
        <p:spPr>
          <a:xfrm>
            <a:off x="6007384" y="3853959"/>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9" name="Elipse 88">
            <a:extLst>
              <a:ext uri="{FF2B5EF4-FFF2-40B4-BE49-F238E27FC236}">
                <a16:creationId xmlns:a16="http://schemas.microsoft.com/office/drawing/2014/main" id="{B1742360-A585-4470-ADA3-9B34C3387564}"/>
              </a:ext>
            </a:extLst>
          </p:cNvPr>
          <p:cNvSpPr/>
          <p:nvPr/>
        </p:nvSpPr>
        <p:spPr>
          <a:xfrm>
            <a:off x="6041250" y="4438803"/>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0" name="Elipse 89">
            <a:extLst>
              <a:ext uri="{FF2B5EF4-FFF2-40B4-BE49-F238E27FC236}">
                <a16:creationId xmlns:a16="http://schemas.microsoft.com/office/drawing/2014/main" id="{0B2A5F1B-4919-4EFE-B48C-1CD6FF10B9AD}"/>
              </a:ext>
            </a:extLst>
          </p:cNvPr>
          <p:cNvSpPr/>
          <p:nvPr/>
        </p:nvSpPr>
        <p:spPr>
          <a:xfrm>
            <a:off x="6007384" y="5361017"/>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1" name="Google Shape;383;p19">
            <a:extLst>
              <a:ext uri="{FF2B5EF4-FFF2-40B4-BE49-F238E27FC236}">
                <a16:creationId xmlns:a16="http://schemas.microsoft.com/office/drawing/2014/main" id="{A99EAC9E-1F1D-4E65-B447-DEB0A1BDEC91}"/>
              </a:ext>
            </a:extLst>
          </p:cNvPr>
          <p:cNvGrpSpPr/>
          <p:nvPr/>
        </p:nvGrpSpPr>
        <p:grpSpPr>
          <a:xfrm>
            <a:off x="3741006" y="5385518"/>
            <a:ext cx="2773295" cy="1305395"/>
            <a:chOff x="933838" y="3005721"/>
            <a:chExt cx="2079971" cy="979046"/>
          </a:xfrm>
        </p:grpSpPr>
        <p:sp>
          <p:nvSpPr>
            <p:cNvPr id="92" name="Google Shape;384;p19">
              <a:extLst>
                <a:ext uri="{FF2B5EF4-FFF2-40B4-BE49-F238E27FC236}">
                  <a16:creationId xmlns:a16="http://schemas.microsoft.com/office/drawing/2014/main" id="{CF41C305-657D-4411-839D-37E1E8E24054}"/>
                </a:ext>
              </a:extLst>
            </p:cNvPr>
            <p:cNvSpPr/>
            <p:nvPr/>
          </p:nvSpPr>
          <p:spPr>
            <a:xfrm>
              <a:off x="1033115" y="3023886"/>
              <a:ext cx="1980694" cy="960881"/>
            </a:xfrm>
            <a:custGeom>
              <a:avLst/>
              <a:gdLst/>
              <a:ahLst/>
              <a:cxnLst/>
              <a:rect l="l" t="t" r="r" b="b"/>
              <a:pathLst>
                <a:path w="51793" h="25126" extrusionOk="0">
                  <a:moveTo>
                    <a:pt x="33544" y="0"/>
                  </a:moveTo>
                  <a:cubicBezTo>
                    <a:pt x="33507" y="0"/>
                    <a:pt x="33470" y="1"/>
                    <a:pt x="33433" y="2"/>
                  </a:cubicBezTo>
                  <a:lnTo>
                    <a:pt x="3537" y="990"/>
                  </a:lnTo>
                  <a:cubicBezTo>
                    <a:pt x="1548" y="1050"/>
                    <a:pt x="0" y="2693"/>
                    <a:pt x="60" y="4657"/>
                  </a:cubicBezTo>
                  <a:lnTo>
                    <a:pt x="620" y="21695"/>
                  </a:lnTo>
                  <a:cubicBezTo>
                    <a:pt x="690" y="23611"/>
                    <a:pt x="2284" y="25126"/>
                    <a:pt x="4211" y="25126"/>
                  </a:cubicBezTo>
                  <a:cubicBezTo>
                    <a:pt x="4248" y="25126"/>
                    <a:pt x="4285" y="25125"/>
                    <a:pt x="4322" y="25124"/>
                  </a:cubicBezTo>
                  <a:lnTo>
                    <a:pt x="34231" y="24136"/>
                  </a:lnTo>
                  <a:cubicBezTo>
                    <a:pt x="36207" y="24076"/>
                    <a:pt x="37767" y="22433"/>
                    <a:pt x="37696" y="20469"/>
                  </a:cubicBezTo>
                  <a:lnTo>
                    <a:pt x="37636" y="18540"/>
                  </a:lnTo>
                  <a:cubicBezTo>
                    <a:pt x="37600" y="17409"/>
                    <a:pt x="38493" y="16468"/>
                    <a:pt x="39636" y="16433"/>
                  </a:cubicBezTo>
                  <a:lnTo>
                    <a:pt x="42982" y="16325"/>
                  </a:lnTo>
                  <a:cubicBezTo>
                    <a:pt x="43004" y="16325"/>
                    <a:pt x="43026" y="16324"/>
                    <a:pt x="43049" y="16324"/>
                  </a:cubicBezTo>
                  <a:cubicBezTo>
                    <a:pt x="43772" y="16324"/>
                    <a:pt x="44422" y="16700"/>
                    <a:pt x="44792" y="17266"/>
                  </a:cubicBezTo>
                  <a:cubicBezTo>
                    <a:pt x="45460" y="18291"/>
                    <a:pt x="46628" y="18959"/>
                    <a:pt x="47943" y="18959"/>
                  </a:cubicBezTo>
                  <a:cubicBezTo>
                    <a:pt x="47988" y="18959"/>
                    <a:pt x="48033" y="18958"/>
                    <a:pt x="48078" y="18957"/>
                  </a:cubicBezTo>
                  <a:cubicBezTo>
                    <a:pt x="50162" y="18885"/>
                    <a:pt x="51793" y="17159"/>
                    <a:pt x="51721" y="15099"/>
                  </a:cubicBezTo>
                  <a:cubicBezTo>
                    <a:pt x="51663" y="13076"/>
                    <a:pt x="49974" y="11490"/>
                    <a:pt x="47940" y="11490"/>
                  </a:cubicBezTo>
                  <a:cubicBezTo>
                    <a:pt x="47903" y="11490"/>
                    <a:pt x="47865" y="11490"/>
                    <a:pt x="47828" y="11491"/>
                  </a:cubicBezTo>
                  <a:cubicBezTo>
                    <a:pt x="46459" y="11539"/>
                    <a:pt x="45292" y="12301"/>
                    <a:pt x="44661" y="13396"/>
                  </a:cubicBezTo>
                  <a:cubicBezTo>
                    <a:pt x="44327" y="14004"/>
                    <a:pt x="43673" y="14432"/>
                    <a:pt x="42911" y="14456"/>
                  </a:cubicBezTo>
                  <a:lnTo>
                    <a:pt x="39577" y="14575"/>
                  </a:lnTo>
                  <a:cubicBezTo>
                    <a:pt x="39555" y="14576"/>
                    <a:pt x="39533" y="14576"/>
                    <a:pt x="39511" y="14576"/>
                  </a:cubicBezTo>
                  <a:cubicBezTo>
                    <a:pt x="38397" y="14576"/>
                    <a:pt x="37480" y="13696"/>
                    <a:pt x="37434" y="12599"/>
                  </a:cubicBezTo>
                  <a:lnTo>
                    <a:pt x="37136" y="3431"/>
                  </a:lnTo>
                  <a:cubicBezTo>
                    <a:pt x="37078" y="1515"/>
                    <a:pt x="35472" y="0"/>
                    <a:pt x="33544"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93" name="Google Shape;385;p19">
              <a:extLst>
                <a:ext uri="{FF2B5EF4-FFF2-40B4-BE49-F238E27FC236}">
                  <a16:creationId xmlns:a16="http://schemas.microsoft.com/office/drawing/2014/main" id="{8B05438C-5D04-4028-91F1-5C2868924D72}"/>
                </a:ext>
              </a:extLst>
            </p:cNvPr>
            <p:cNvSpPr/>
            <p:nvPr/>
          </p:nvSpPr>
          <p:spPr>
            <a:xfrm>
              <a:off x="933838" y="3261739"/>
              <a:ext cx="177598" cy="256061"/>
            </a:xfrm>
            <a:custGeom>
              <a:avLst/>
              <a:gdLst/>
              <a:ahLst/>
              <a:cxnLst/>
              <a:rect l="l" t="t" r="r" b="b"/>
              <a:pathLst>
                <a:path w="4644" h="6014" extrusionOk="0">
                  <a:moveTo>
                    <a:pt x="3001" y="1"/>
                  </a:moveTo>
                  <a:cubicBezTo>
                    <a:pt x="2168" y="1"/>
                    <a:pt x="1417" y="334"/>
                    <a:pt x="882" y="882"/>
                  </a:cubicBezTo>
                  <a:cubicBezTo>
                    <a:pt x="334" y="1417"/>
                    <a:pt x="1" y="2179"/>
                    <a:pt x="1" y="3001"/>
                  </a:cubicBezTo>
                  <a:cubicBezTo>
                    <a:pt x="1" y="4668"/>
                    <a:pt x="1346" y="6013"/>
                    <a:pt x="3001" y="6013"/>
                  </a:cubicBezTo>
                  <a:lnTo>
                    <a:pt x="4644" y="6013"/>
                  </a:lnTo>
                  <a:lnTo>
                    <a:pt x="4644" y="1"/>
                  </a:lnTo>
                  <a:close/>
                </a:path>
              </a:pathLst>
            </a:custGeom>
            <a:solidFill>
              <a:schemeClr val="accent2"/>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94" name="Google Shape;386;p19">
              <a:extLst>
                <a:ext uri="{FF2B5EF4-FFF2-40B4-BE49-F238E27FC236}">
                  <a16:creationId xmlns:a16="http://schemas.microsoft.com/office/drawing/2014/main" id="{AEECCB62-ADC7-44CC-A576-415DC808C896}"/>
                </a:ext>
              </a:extLst>
            </p:cNvPr>
            <p:cNvSpPr/>
            <p:nvPr/>
          </p:nvSpPr>
          <p:spPr>
            <a:xfrm>
              <a:off x="1071816" y="3005721"/>
              <a:ext cx="1939277" cy="923901"/>
            </a:xfrm>
            <a:custGeom>
              <a:avLst/>
              <a:gdLst/>
              <a:ahLst/>
              <a:cxnLst/>
              <a:rect l="l" t="t" r="r" b="b"/>
              <a:pathLst>
                <a:path w="50710" h="24159" extrusionOk="0">
                  <a:moveTo>
                    <a:pt x="3549" y="1"/>
                  </a:moveTo>
                  <a:cubicBezTo>
                    <a:pt x="1584" y="1"/>
                    <a:pt x="1" y="1596"/>
                    <a:pt x="1" y="3561"/>
                  </a:cubicBezTo>
                  <a:lnTo>
                    <a:pt x="1" y="20610"/>
                  </a:lnTo>
                  <a:cubicBezTo>
                    <a:pt x="1" y="22563"/>
                    <a:pt x="1584" y="24158"/>
                    <a:pt x="3549" y="24158"/>
                  </a:cubicBezTo>
                  <a:lnTo>
                    <a:pt x="33124" y="24158"/>
                  </a:lnTo>
                  <a:cubicBezTo>
                    <a:pt x="35088" y="24158"/>
                    <a:pt x="36684" y="22563"/>
                    <a:pt x="36684" y="20610"/>
                  </a:cubicBezTo>
                  <a:lnTo>
                    <a:pt x="36684" y="18670"/>
                  </a:lnTo>
                  <a:cubicBezTo>
                    <a:pt x="36684" y="17550"/>
                    <a:pt x="37600" y="16634"/>
                    <a:pt x="38720" y="16634"/>
                  </a:cubicBezTo>
                  <a:lnTo>
                    <a:pt x="42030" y="16634"/>
                  </a:lnTo>
                  <a:cubicBezTo>
                    <a:pt x="42780" y="16634"/>
                    <a:pt x="43435" y="17039"/>
                    <a:pt x="43792" y="17634"/>
                  </a:cubicBezTo>
                  <a:cubicBezTo>
                    <a:pt x="44447" y="18705"/>
                    <a:pt x="45625" y="19432"/>
                    <a:pt x="46983" y="19432"/>
                  </a:cubicBezTo>
                  <a:cubicBezTo>
                    <a:pt x="49042" y="19432"/>
                    <a:pt x="50709" y="17765"/>
                    <a:pt x="50709" y="15693"/>
                  </a:cubicBezTo>
                  <a:cubicBezTo>
                    <a:pt x="50709" y="13633"/>
                    <a:pt x="49042" y="11966"/>
                    <a:pt x="46983" y="11966"/>
                  </a:cubicBezTo>
                  <a:cubicBezTo>
                    <a:pt x="45625" y="11966"/>
                    <a:pt x="44447" y="12693"/>
                    <a:pt x="43792" y="13764"/>
                  </a:cubicBezTo>
                  <a:cubicBezTo>
                    <a:pt x="43435" y="14360"/>
                    <a:pt x="42780" y="14764"/>
                    <a:pt x="42030" y="14764"/>
                  </a:cubicBezTo>
                  <a:lnTo>
                    <a:pt x="38720" y="14764"/>
                  </a:lnTo>
                  <a:cubicBezTo>
                    <a:pt x="37600" y="14764"/>
                    <a:pt x="36684" y="13848"/>
                    <a:pt x="36684" y="12728"/>
                  </a:cubicBezTo>
                  <a:lnTo>
                    <a:pt x="36684" y="3561"/>
                  </a:lnTo>
                  <a:cubicBezTo>
                    <a:pt x="36684" y="1596"/>
                    <a:pt x="35088" y="1"/>
                    <a:pt x="33124"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95" name="Google Shape;387;p19">
              <a:extLst>
                <a:ext uri="{FF2B5EF4-FFF2-40B4-BE49-F238E27FC236}">
                  <a16:creationId xmlns:a16="http://schemas.microsoft.com/office/drawing/2014/main" id="{BD9C90D5-91DF-490E-B33E-75D446698964}"/>
                </a:ext>
              </a:extLst>
            </p:cNvPr>
            <p:cNvSpPr/>
            <p:nvPr/>
          </p:nvSpPr>
          <p:spPr>
            <a:xfrm>
              <a:off x="2752419" y="3489753"/>
              <a:ext cx="232247" cy="232706"/>
            </a:xfrm>
            <a:custGeom>
              <a:avLst/>
              <a:gdLst/>
              <a:ahLst/>
              <a:cxnLst/>
              <a:rect l="l" t="t" r="r" b="b"/>
              <a:pathLst>
                <a:path w="6073" h="6085" extrusionOk="0">
                  <a:moveTo>
                    <a:pt x="3037" y="0"/>
                  </a:moveTo>
                  <a:cubicBezTo>
                    <a:pt x="1358" y="0"/>
                    <a:pt x="0" y="1369"/>
                    <a:pt x="0" y="3036"/>
                  </a:cubicBezTo>
                  <a:cubicBezTo>
                    <a:pt x="0" y="4715"/>
                    <a:pt x="1358" y="6084"/>
                    <a:pt x="3037" y="6084"/>
                  </a:cubicBezTo>
                  <a:cubicBezTo>
                    <a:pt x="4715" y="6084"/>
                    <a:pt x="6073" y="4715"/>
                    <a:pt x="6073" y="3036"/>
                  </a:cubicBezTo>
                  <a:cubicBezTo>
                    <a:pt x="6073" y="1369"/>
                    <a:pt x="4715" y="0"/>
                    <a:pt x="3037" y="0"/>
                  </a:cubicBezTo>
                  <a:close/>
                </a:path>
              </a:pathLst>
            </a:custGeom>
            <a:solidFill>
              <a:schemeClr val="accent6"/>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96" name="Google Shape;388;p19">
              <a:extLst>
                <a:ext uri="{FF2B5EF4-FFF2-40B4-BE49-F238E27FC236}">
                  <a16:creationId xmlns:a16="http://schemas.microsoft.com/office/drawing/2014/main" id="{F4CDFB95-0C72-4DA6-A2C6-D1BE67058117}"/>
                </a:ext>
              </a:extLst>
            </p:cNvPr>
            <p:cNvSpPr/>
            <p:nvPr/>
          </p:nvSpPr>
          <p:spPr>
            <a:xfrm>
              <a:off x="935214" y="3035660"/>
              <a:ext cx="1606414" cy="369104"/>
            </a:xfrm>
            <a:custGeom>
              <a:avLst/>
              <a:gdLst/>
              <a:ahLst/>
              <a:cxnLst/>
              <a:rect l="l" t="t" r="r" b="b"/>
              <a:pathLst>
                <a:path w="42006" h="8669" extrusionOk="0">
                  <a:moveTo>
                    <a:pt x="3001" y="0"/>
                  </a:moveTo>
                  <a:cubicBezTo>
                    <a:pt x="2168" y="0"/>
                    <a:pt x="1417" y="346"/>
                    <a:pt x="882" y="881"/>
                  </a:cubicBezTo>
                  <a:cubicBezTo>
                    <a:pt x="334" y="1429"/>
                    <a:pt x="1" y="2179"/>
                    <a:pt x="1" y="3013"/>
                  </a:cubicBezTo>
                  <a:lnTo>
                    <a:pt x="1" y="8311"/>
                  </a:lnTo>
                  <a:lnTo>
                    <a:pt x="24" y="8668"/>
                  </a:lnTo>
                  <a:cubicBezTo>
                    <a:pt x="108" y="7978"/>
                    <a:pt x="417" y="7370"/>
                    <a:pt x="882" y="6894"/>
                  </a:cubicBezTo>
                  <a:cubicBezTo>
                    <a:pt x="1417" y="6358"/>
                    <a:pt x="2168" y="6013"/>
                    <a:pt x="3001" y="6013"/>
                  </a:cubicBezTo>
                  <a:lnTo>
                    <a:pt x="39006" y="6013"/>
                  </a:lnTo>
                  <a:cubicBezTo>
                    <a:pt x="40660" y="6013"/>
                    <a:pt x="42006" y="4668"/>
                    <a:pt x="42006" y="3013"/>
                  </a:cubicBezTo>
                  <a:cubicBezTo>
                    <a:pt x="42006" y="2894"/>
                    <a:pt x="42006" y="2775"/>
                    <a:pt x="41982" y="2655"/>
                  </a:cubicBezTo>
                  <a:cubicBezTo>
                    <a:pt x="41815" y="1167"/>
                    <a:pt x="40541" y="0"/>
                    <a:pt x="3900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97" name="Google Shape;389;p19">
              <a:extLst>
                <a:ext uri="{FF2B5EF4-FFF2-40B4-BE49-F238E27FC236}">
                  <a16:creationId xmlns:a16="http://schemas.microsoft.com/office/drawing/2014/main" id="{68B8FAFA-238E-40AC-9749-2AD51FE591FD}"/>
                </a:ext>
              </a:extLst>
            </p:cNvPr>
            <p:cNvSpPr/>
            <p:nvPr/>
          </p:nvSpPr>
          <p:spPr>
            <a:xfrm>
              <a:off x="935214" y="3005729"/>
              <a:ext cx="1606414" cy="383794"/>
            </a:xfrm>
            <a:custGeom>
              <a:avLst/>
              <a:gdLst/>
              <a:ahLst/>
              <a:cxnLst/>
              <a:rect l="l" t="t" r="r" b="b"/>
              <a:pathLst>
                <a:path w="42006" h="9014" extrusionOk="0">
                  <a:moveTo>
                    <a:pt x="3001" y="1"/>
                  </a:moveTo>
                  <a:cubicBezTo>
                    <a:pt x="2168" y="1"/>
                    <a:pt x="1417" y="334"/>
                    <a:pt x="882" y="882"/>
                  </a:cubicBezTo>
                  <a:cubicBezTo>
                    <a:pt x="334" y="1418"/>
                    <a:pt x="1" y="2168"/>
                    <a:pt x="1" y="3001"/>
                  </a:cubicBezTo>
                  <a:lnTo>
                    <a:pt x="1" y="9014"/>
                  </a:lnTo>
                  <a:cubicBezTo>
                    <a:pt x="1" y="8192"/>
                    <a:pt x="334" y="7430"/>
                    <a:pt x="882" y="6895"/>
                  </a:cubicBezTo>
                  <a:cubicBezTo>
                    <a:pt x="1417" y="6347"/>
                    <a:pt x="2168" y="6014"/>
                    <a:pt x="3001" y="6014"/>
                  </a:cubicBezTo>
                  <a:lnTo>
                    <a:pt x="39006" y="6014"/>
                  </a:lnTo>
                  <a:cubicBezTo>
                    <a:pt x="40660" y="6014"/>
                    <a:pt x="42006" y="4668"/>
                    <a:pt x="42006" y="3001"/>
                  </a:cubicBezTo>
                  <a:cubicBezTo>
                    <a:pt x="42006" y="1346"/>
                    <a:pt x="40660" y="1"/>
                    <a:pt x="39006" y="1"/>
                  </a:cubicBezTo>
                  <a:close/>
                </a:path>
              </a:pathLst>
            </a:custGeom>
            <a:solidFill>
              <a:schemeClr val="accent2"/>
            </a:solidFill>
            <a:ln>
              <a:noFill/>
            </a:ln>
          </p:spPr>
          <p:txBody>
            <a:bodyPr spcFirstLastPara="1" wrap="square" lIns="121900" tIns="121900" rIns="121900" bIns="121900" anchor="ctr" anchorCtr="0">
              <a:noAutofit/>
            </a:bodyPr>
            <a:lstStyle/>
            <a:p>
              <a:pPr algn="ctr"/>
              <a:endParaRPr sz="2400">
                <a:ea typeface="Fira Sans Extra Condensed"/>
                <a:cs typeface="Fira Sans Extra Condensed"/>
                <a:sym typeface="Fira Sans Extra Condensed"/>
              </a:endParaRPr>
            </a:p>
          </p:txBody>
        </p:sp>
        <p:sp>
          <p:nvSpPr>
            <p:cNvPr id="98" name="Google Shape;390;p19">
              <a:extLst>
                <a:ext uri="{FF2B5EF4-FFF2-40B4-BE49-F238E27FC236}">
                  <a16:creationId xmlns:a16="http://schemas.microsoft.com/office/drawing/2014/main" id="{12F6C835-625B-45A2-8F43-03F24DD77E0F}"/>
                </a:ext>
              </a:extLst>
            </p:cNvPr>
            <p:cNvSpPr txBox="1"/>
            <p:nvPr/>
          </p:nvSpPr>
          <p:spPr>
            <a:xfrm>
              <a:off x="1081172" y="3338113"/>
              <a:ext cx="1390200" cy="534900"/>
            </a:xfrm>
            <a:prstGeom prst="rect">
              <a:avLst/>
            </a:prstGeom>
            <a:noFill/>
            <a:ln>
              <a:noFill/>
            </a:ln>
          </p:spPr>
          <p:txBody>
            <a:bodyPr spcFirstLastPara="1" wrap="square" lIns="121900" tIns="121900" rIns="121900" bIns="121900" anchor="ctr" anchorCtr="0">
              <a:noAutofit/>
            </a:bodyPr>
            <a:lstStyle/>
            <a:p>
              <a:pPr algn="ctr"/>
              <a:r>
                <a:rPr lang="en" sz="1500" dirty="0">
                  <a:solidFill>
                    <a:srgbClr val="434343"/>
                  </a:solidFill>
                  <a:ea typeface="Roboto"/>
                  <a:cs typeface="Roboto"/>
                  <a:sym typeface="Roboto"/>
                </a:rPr>
                <a:t>Art. 14 </a:t>
              </a:r>
            </a:p>
            <a:p>
              <a:pPr algn="ctr"/>
              <a:r>
                <a:rPr lang="en" sz="1500" dirty="0">
                  <a:solidFill>
                    <a:srgbClr val="434343"/>
                  </a:solidFill>
                  <a:ea typeface="Roboto"/>
                  <a:cs typeface="Roboto"/>
                  <a:sym typeface="Roboto"/>
                </a:rPr>
                <a:t>V.F Ordinarias aprobadas por Confis Distrital</a:t>
              </a:r>
              <a:endParaRPr sz="1500" dirty="0">
                <a:solidFill>
                  <a:srgbClr val="434343"/>
                </a:solidFill>
                <a:ea typeface="Roboto"/>
                <a:cs typeface="Roboto"/>
                <a:sym typeface="Roboto"/>
              </a:endParaRPr>
            </a:p>
          </p:txBody>
        </p:sp>
        <p:sp>
          <p:nvSpPr>
            <p:cNvPr id="99" name="Google Shape;391;p19">
              <a:extLst>
                <a:ext uri="{FF2B5EF4-FFF2-40B4-BE49-F238E27FC236}">
                  <a16:creationId xmlns:a16="http://schemas.microsoft.com/office/drawing/2014/main" id="{DE3A4A77-D565-47BC-BC78-86A9E78A7524}"/>
                </a:ext>
              </a:extLst>
            </p:cNvPr>
            <p:cNvSpPr txBox="1"/>
            <p:nvPr/>
          </p:nvSpPr>
          <p:spPr>
            <a:xfrm>
              <a:off x="1071825" y="3005788"/>
              <a:ext cx="1469700" cy="255900"/>
            </a:xfrm>
            <a:prstGeom prst="rect">
              <a:avLst/>
            </a:prstGeom>
            <a:solidFill>
              <a:schemeClr val="accent2"/>
            </a:solidFill>
            <a:ln>
              <a:noFill/>
            </a:ln>
          </p:spPr>
          <p:txBody>
            <a:bodyPr spcFirstLastPara="1" wrap="square" lIns="121900" tIns="121900" rIns="121900" bIns="121900" anchor="ctr" anchorCtr="0">
              <a:noAutofit/>
            </a:bodyPr>
            <a:lstStyle/>
            <a:p>
              <a:pPr algn="ctr"/>
              <a:r>
                <a:rPr lang="en" dirty="0">
                  <a:solidFill>
                    <a:srgbClr val="FFFFFF"/>
                  </a:solidFill>
                  <a:ea typeface="Fira Sans Extra Condensed Medium"/>
                  <a:cs typeface="Fira Sans Extra Condensed Medium"/>
                  <a:sym typeface="Fira Sans Extra Condensed Medium"/>
                </a:rPr>
                <a:t>Ley </a:t>
              </a:r>
              <a:r>
                <a:rPr lang="en" dirty="0">
                  <a:solidFill>
                    <a:srgbClr val="FFFFFF"/>
                  </a:solidFill>
                  <a:sym typeface="Fira Sans Extra Condensed Medium"/>
                </a:rPr>
                <a:t>2116-2021</a:t>
              </a:r>
              <a:endParaRPr dirty="0">
                <a:solidFill>
                  <a:srgbClr val="FFFFFF"/>
                </a:solidFill>
                <a:sym typeface="Fira Sans Extra Condensed Medium"/>
              </a:endParaRPr>
            </a:p>
          </p:txBody>
        </p:sp>
      </p:grpSp>
      <p:sp>
        <p:nvSpPr>
          <p:cNvPr id="100" name="Elipse 99">
            <a:extLst>
              <a:ext uri="{FF2B5EF4-FFF2-40B4-BE49-F238E27FC236}">
                <a16:creationId xmlns:a16="http://schemas.microsoft.com/office/drawing/2014/main" id="{7703F64D-14AB-46C2-B573-CC009305A7B7}"/>
              </a:ext>
            </a:extLst>
          </p:cNvPr>
          <p:cNvSpPr/>
          <p:nvPr/>
        </p:nvSpPr>
        <p:spPr>
          <a:xfrm>
            <a:off x="6075869" y="6022389"/>
            <a:ext cx="470928" cy="423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 name="Estrella: 6 puntas 101">
            <a:extLst>
              <a:ext uri="{FF2B5EF4-FFF2-40B4-BE49-F238E27FC236}">
                <a16:creationId xmlns:a16="http://schemas.microsoft.com/office/drawing/2014/main" id="{607AD4A4-D2BB-4FA8-8CA3-80E0DD7AC2F2}"/>
              </a:ext>
            </a:extLst>
          </p:cNvPr>
          <p:cNvSpPr/>
          <p:nvPr/>
        </p:nvSpPr>
        <p:spPr>
          <a:xfrm>
            <a:off x="9802105" y="6371118"/>
            <a:ext cx="257696" cy="289173"/>
          </a:xfrm>
          <a:prstGeom prst="star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a:extLst>
              <a:ext uri="{FF2B5EF4-FFF2-40B4-BE49-F238E27FC236}">
                <a16:creationId xmlns:a16="http://schemas.microsoft.com/office/drawing/2014/main" id="{4056DD88-95F0-4218-B28C-5663646940D2}"/>
              </a:ext>
            </a:extLst>
          </p:cNvPr>
          <p:cNvSpPr txBox="1"/>
          <p:nvPr/>
        </p:nvSpPr>
        <p:spPr>
          <a:xfrm>
            <a:off x="6819332" y="6384756"/>
            <a:ext cx="2883306" cy="276999"/>
          </a:xfrm>
          <a:prstGeom prst="rect">
            <a:avLst/>
          </a:prstGeom>
          <a:noFill/>
        </p:spPr>
        <p:txBody>
          <a:bodyPr wrap="square" rtlCol="0">
            <a:spAutoFit/>
          </a:bodyPr>
          <a:lstStyle/>
          <a:p>
            <a:pPr algn="r"/>
            <a:r>
              <a:rPr lang="es-CO" sz="1200" dirty="0">
                <a:latin typeface="Arial" panose="020B0604020202020204" pitchFamily="34" charset="0"/>
                <a:cs typeface="Arial" panose="020B0604020202020204" pitchFamily="34" charset="0"/>
              </a:rPr>
              <a:t>Modificar por ley 2116 de 2021</a:t>
            </a:r>
          </a:p>
        </p:txBody>
      </p:sp>
      <p:sp>
        <p:nvSpPr>
          <p:cNvPr id="104" name="Estrella: 6 puntas 103">
            <a:extLst>
              <a:ext uri="{FF2B5EF4-FFF2-40B4-BE49-F238E27FC236}">
                <a16:creationId xmlns:a16="http://schemas.microsoft.com/office/drawing/2014/main" id="{215C7DBE-A04F-4EF2-B707-66E7B0994B6C}"/>
              </a:ext>
            </a:extLst>
          </p:cNvPr>
          <p:cNvSpPr/>
          <p:nvPr/>
        </p:nvSpPr>
        <p:spPr>
          <a:xfrm>
            <a:off x="9111803" y="4657998"/>
            <a:ext cx="225942" cy="204446"/>
          </a:xfrm>
          <a:prstGeom prst="star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5" name="Estrella: 6 puntas 104">
            <a:extLst>
              <a:ext uri="{FF2B5EF4-FFF2-40B4-BE49-F238E27FC236}">
                <a16:creationId xmlns:a16="http://schemas.microsoft.com/office/drawing/2014/main" id="{5E04915C-2EF7-456E-ABCD-478B67DDF62D}"/>
              </a:ext>
            </a:extLst>
          </p:cNvPr>
          <p:cNvSpPr/>
          <p:nvPr/>
        </p:nvSpPr>
        <p:spPr>
          <a:xfrm>
            <a:off x="9012267" y="3415489"/>
            <a:ext cx="225942" cy="204446"/>
          </a:xfrm>
          <a:prstGeom prst="star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6" name="Estrella: 6 puntas 105">
            <a:extLst>
              <a:ext uri="{FF2B5EF4-FFF2-40B4-BE49-F238E27FC236}">
                <a16:creationId xmlns:a16="http://schemas.microsoft.com/office/drawing/2014/main" id="{09B7121E-5629-4957-8154-2F09467B215F}"/>
              </a:ext>
            </a:extLst>
          </p:cNvPr>
          <p:cNvSpPr/>
          <p:nvPr/>
        </p:nvSpPr>
        <p:spPr>
          <a:xfrm>
            <a:off x="9012267" y="2150125"/>
            <a:ext cx="225942" cy="204446"/>
          </a:xfrm>
          <a:prstGeom prst="star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7" name="CuadroTexto 106">
            <a:extLst>
              <a:ext uri="{FF2B5EF4-FFF2-40B4-BE49-F238E27FC236}">
                <a16:creationId xmlns:a16="http://schemas.microsoft.com/office/drawing/2014/main" id="{3D7539CB-CC62-4841-B48D-4314A3854B92}"/>
              </a:ext>
            </a:extLst>
          </p:cNvPr>
          <p:cNvSpPr txBox="1"/>
          <p:nvPr/>
        </p:nvSpPr>
        <p:spPr>
          <a:xfrm>
            <a:off x="322952" y="5585255"/>
            <a:ext cx="3235919" cy="784830"/>
          </a:xfrm>
          <a:prstGeom prst="rect">
            <a:avLst/>
          </a:prstGeom>
          <a:noFill/>
        </p:spPr>
        <p:txBody>
          <a:bodyPr wrap="square">
            <a:spAutoFit/>
          </a:bodyPr>
          <a:lstStyle/>
          <a:p>
            <a:pPr algn="just"/>
            <a:r>
              <a:rPr lang="es-ES" sz="1500" i="1" dirty="0">
                <a:solidFill>
                  <a:srgbClr val="333333"/>
                </a:solidFill>
              </a:rPr>
              <a:t>P</a:t>
            </a:r>
            <a:r>
              <a:rPr lang="es-ES" sz="1500" i="1" dirty="0">
                <a:solidFill>
                  <a:srgbClr val="333333"/>
                </a:solidFill>
                <a:effectLst/>
              </a:rPr>
              <a:t>or medio de la cual se modifica el decreto ley 1421 de 1993, referente al Estatuto </a:t>
            </a:r>
            <a:r>
              <a:rPr lang="es-ES" sz="1500" i="1" dirty="0">
                <a:solidFill>
                  <a:srgbClr val="333333"/>
                </a:solidFill>
              </a:rPr>
              <a:t>O</a:t>
            </a:r>
            <a:r>
              <a:rPr lang="es-ES" sz="1500" i="1" dirty="0">
                <a:solidFill>
                  <a:srgbClr val="333333"/>
                </a:solidFill>
                <a:effectLst/>
              </a:rPr>
              <a:t>rgánico de Bogotá</a:t>
            </a:r>
            <a:endParaRPr lang="es-CO" sz="1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circle(in)">
                                      <p:cBhvr>
                                        <p:cTn id="12" dur="20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circle(in)">
                                      <p:cBhvr>
                                        <p:cTn id="17" dur="20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circle(in)">
                                      <p:cBhvr>
                                        <p:cTn id="22"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animBg="1"/>
      <p:bldP spid="105" grpId="0" animBg="1"/>
      <p:bldP spid="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4 Rectángulo">
            <a:extLst>
              <a:ext uri="{FF2B5EF4-FFF2-40B4-BE49-F238E27FC236}">
                <a16:creationId xmlns:a16="http://schemas.microsoft.com/office/drawing/2014/main" id="{7D3344E5-9D70-4667-B9A6-B43727B03548}"/>
              </a:ext>
            </a:extLst>
          </p:cNvPr>
          <p:cNvSpPr>
            <a:spLocks noChangeArrowheads="1"/>
          </p:cNvSpPr>
          <p:nvPr/>
        </p:nvSpPr>
        <p:spPr bwMode="auto">
          <a:xfrm>
            <a:off x="1516063" y="227013"/>
            <a:ext cx="923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s-CO" b="1" dirty="0">
                <a:solidFill>
                  <a:schemeClr val="bg1"/>
                </a:solidFill>
                <a:latin typeface="Arial" panose="020B0604020202020204" pitchFamily="34" charset="0"/>
              </a:rPr>
              <a:t>EXCEPCIONES A LA ANUALIDAD</a:t>
            </a:r>
          </a:p>
        </p:txBody>
      </p:sp>
      <p:sp>
        <p:nvSpPr>
          <p:cNvPr id="6" name="Menos 5">
            <a:extLst>
              <a:ext uri="{FF2B5EF4-FFF2-40B4-BE49-F238E27FC236}">
                <a16:creationId xmlns:a16="http://schemas.microsoft.com/office/drawing/2014/main" id="{BA1029C8-F8AE-4184-A56A-EA7D233B76F7}"/>
              </a:ext>
            </a:extLst>
          </p:cNvPr>
          <p:cNvSpPr/>
          <p:nvPr/>
        </p:nvSpPr>
        <p:spPr>
          <a:xfrm>
            <a:off x="1585041" y="900403"/>
            <a:ext cx="11692465" cy="1003143"/>
          </a:xfrm>
          <a:prstGeom prst="mathMinus">
            <a:avLst/>
          </a:prstGeom>
          <a:solidFill>
            <a:srgbClr val="92D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s-CO"/>
          </a:p>
        </p:txBody>
      </p:sp>
      <p:cxnSp>
        <p:nvCxnSpPr>
          <p:cNvPr id="8" name="Conector recto 7">
            <a:extLst>
              <a:ext uri="{FF2B5EF4-FFF2-40B4-BE49-F238E27FC236}">
                <a16:creationId xmlns:a16="http://schemas.microsoft.com/office/drawing/2014/main" id="{236BD293-19FC-485F-8E42-2DD59D8CE901}"/>
              </a:ext>
            </a:extLst>
          </p:cNvPr>
          <p:cNvCxnSpPr/>
          <p:nvPr/>
        </p:nvCxnSpPr>
        <p:spPr>
          <a:xfrm>
            <a:off x="5948206" y="1245924"/>
            <a:ext cx="9525" cy="137160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F4677DC4-E66D-4431-9F93-332B432BCF2A}"/>
              </a:ext>
            </a:extLst>
          </p:cNvPr>
          <p:cNvCxnSpPr/>
          <p:nvPr/>
        </p:nvCxnSpPr>
        <p:spPr>
          <a:xfrm>
            <a:off x="9062881" y="1239574"/>
            <a:ext cx="9525" cy="137160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Menos 11">
            <a:extLst>
              <a:ext uri="{FF2B5EF4-FFF2-40B4-BE49-F238E27FC236}">
                <a16:creationId xmlns:a16="http://schemas.microsoft.com/office/drawing/2014/main" id="{EB1E8810-804F-4134-80FC-28EABAED5AE3}"/>
              </a:ext>
            </a:extLst>
          </p:cNvPr>
          <p:cNvSpPr/>
          <p:nvPr/>
        </p:nvSpPr>
        <p:spPr>
          <a:xfrm>
            <a:off x="1647481" y="3435893"/>
            <a:ext cx="11630025" cy="991663"/>
          </a:xfrm>
          <a:prstGeom prst="mathMinus">
            <a:avLst/>
          </a:prstGeom>
          <a:solidFill>
            <a:srgbClr val="92D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s-CO"/>
          </a:p>
        </p:txBody>
      </p:sp>
      <p:cxnSp>
        <p:nvCxnSpPr>
          <p:cNvPr id="13" name="Conector recto 12">
            <a:extLst>
              <a:ext uri="{FF2B5EF4-FFF2-40B4-BE49-F238E27FC236}">
                <a16:creationId xmlns:a16="http://schemas.microsoft.com/office/drawing/2014/main" id="{8379F976-9E5A-42F6-A4F3-743213399B17}"/>
              </a:ext>
            </a:extLst>
          </p:cNvPr>
          <p:cNvCxnSpPr>
            <a:cxnSpLocks/>
          </p:cNvCxnSpPr>
          <p:nvPr/>
        </p:nvCxnSpPr>
        <p:spPr>
          <a:xfrm>
            <a:off x="9042244" y="3777573"/>
            <a:ext cx="0" cy="115834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9559427-F3B7-406C-AA58-8734924B49FD}"/>
              </a:ext>
            </a:extLst>
          </p:cNvPr>
          <p:cNvCxnSpPr>
            <a:cxnSpLocks/>
          </p:cNvCxnSpPr>
          <p:nvPr/>
        </p:nvCxnSpPr>
        <p:spPr>
          <a:xfrm>
            <a:off x="5967256" y="3791221"/>
            <a:ext cx="0" cy="115834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56" name="CuadroTexto 14">
            <a:extLst>
              <a:ext uri="{FF2B5EF4-FFF2-40B4-BE49-F238E27FC236}">
                <a16:creationId xmlns:a16="http://schemas.microsoft.com/office/drawing/2014/main" id="{5D6BE05F-CA55-4F09-B485-03CEB3B7D7AE}"/>
              </a:ext>
            </a:extLst>
          </p:cNvPr>
          <p:cNvSpPr txBox="1">
            <a:spLocks noChangeArrowheads="1"/>
          </p:cNvSpPr>
          <p:nvPr/>
        </p:nvSpPr>
        <p:spPr bwMode="auto">
          <a:xfrm>
            <a:off x="3681256" y="1756494"/>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1800" dirty="0"/>
              <a:t>2021</a:t>
            </a:r>
          </a:p>
        </p:txBody>
      </p:sp>
      <p:sp>
        <p:nvSpPr>
          <p:cNvPr id="6157" name="CuadroTexto 16">
            <a:extLst>
              <a:ext uri="{FF2B5EF4-FFF2-40B4-BE49-F238E27FC236}">
                <a16:creationId xmlns:a16="http://schemas.microsoft.com/office/drawing/2014/main" id="{D6A1A9CA-9166-4A08-A9C9-AE0E337C1762}"/>
              </a:ext>
            </a:extLst>
          </p:cNvPr>
          <p:cNvSpPr txBox="1">
            <a:spLocks noChangeArrowheads="1"/>
          </p:cNvSpPr>
          <p:nvPr/>
        </p:nvSpPr>
        <p:spPr bwMode="auto">
          <a:xfrm>
            <a:off x="3741581" y="4414578"/>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1800" dirty="0"/>
              <a:t>2021</a:t>
            </a:r>
          </a:p>
        </p:txBody>
      </p:sp>
      <p:sp>
        <p:nvSpPr>
          <p:cNvPr id="6158" name="CuadroTexto 17">
            <a:extLst>
              <a:ext uri="{FF2B5EF4-FFF2-40B4-BE49-F238E27FC236}">
                <a16:creationId xmlns:a16="http://schemas.microsoft.com/office/drawing/2014/main" id="{E976CA7C-8C95-4957-A273-F880CABB6963}"/>
              </a:ext>
            </a:extLst>
          </p:cNvPr>
          <p:cNvSpPr txBox="1">
            <a:spLocks noChangeArrowheads="1"/>
          </p:cNvSpPr>
          <p:nvPr/>
        </p:nvSpPr>
        <p:spPr bwMode="auto">
          <a:xfrm>
            <a:off x="6310156" y="1788925"/>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1800" dirty="0"/>
              <a:t>2022</a:t>
            </a:r>
          </a:p>
        </p:txBody>
      </p:sp>
      <p:sp>
        <p:nvSpPr>
          <p:cNvPr id="6159" name="CuadroTexto 18">
            <a:extLst>
              <a:ext uri="{FF2B5EF4-FFF2-40B4-BE49-F238E27FC236}">
                <a16:creationId xmlns:a16="http://schemas.microsoft.com/office/drawing/2014/main" id="{C4658835-DD9E-43BB-A6B0-731BA2913A8D}"/>
              </a:ext>
            </a:extLst>
          </p:cNvPr>
          <p:cNvSpPr txBox="1">
            <a:spLocks noChangeArrowheads="1"/>
          </p:cNvSpPr>
          <p:nvPr/>
        </p:nvSpPr>
        <p:spPr bwMode="auto">
          <a:xfrm>
            <a:off x="6357781" y="4376478"/>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1800" dirty="0"/>
              <a:t>2022</a:t>
            </a:r>
          </a:p>
        </p:txBody>
      </p:sp>
      <p:sp>
        <p:nvSpPr>
          <p:cNvPr id="6160" name="CuadroTexto 19">
            <a:extLst>
              <a:ext uri="{FF2B5EF4-FFF2-40B4-BE49-F238E27FC236}">
                <a16:creationId xmlns:a16="http://schemas.microsoft.com/office/drawing/2014/main" id="{ACA0F869-8109-4F54-A383-9235EFDDD0C4}"/>
              </a:ext>
            </a:extLst>
          </p:cNvPr>
          <p:cNvSpPr txBox="1">
            <a:spLocks noChangeArrowheads="1"/>
          </p:cNvSpPr>
          <p:nvPr/>
        </p:nvSpPr>
        <p:spPr bwMode="auto">
          <a:xfrm>
            <a:off x="9324819" y="1780611"/>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1800" dirty="0"/>
              <a:t>2023</a:t>
            </a:r>
          </a:p>
        </p:txBody>
      </p:sp>
      <p:sp>
        <p:nvSpPr>
          <p:cNvPr id="6161" name="CuadroTexto 20">
            <a:extLst>
              <a:ext uri="{FF2B5EF4-FFF2-40B4-BE49-F238E27FC236}">
                <a16:creationId xmlns:a16="http://schemas.microsoft.com/office/drawing/2014/main" id="{F1D4FE90-E994-42F4-9C79-30129480D4F4}"/>
              </a:ext>
            </a:extLst>
          </p:cNvPr>
          <p:cNvSpPr txBox="1">
            <a:spLocks noChangeArrowheads="1"/>
          </p:cNvSpPr>
          <p:nvPr/>
        </p:nvSpPr>
        <p:spPr bwMode="auto">
          <a:xfrm>
            <a:off x="9324819" y="4397116"/>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1800" dirty="0"/>
              <a:t>2023</a:t>
            </a:r>
          </a:p>
        </p:txBody>
      </p:sp>
      <p:sp>
        <p:nvSpPr>
          <p:cNvPr id="6165" name="CuadroTexto 24">
            <a:extLst>
              <a:ext uri="{FF2B5EF4-FFF2-40B4-BE49-F238E27FC236}">
                <a16:creationId xmlns:a16="http://schemas.microsoft.com/office/drawing/2014/main" id="{35C43BCD-5A9F-4CBF-8FF9-F506A94EA061}"/>
              </a:ext>
            </a:extLst>
          </p:cNvPr>
          <p:cNvSpPr txBox="1">
            <a:spLocks noChangeArrowheads="1"/>
          </p:cNvSpPr>
          <p:nvPr/>
        </p:nvSpPr>
        <p:spPr bwMode="auto">
          <a:xfrm>
            <a:off x="3732056" y="5570278"/>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000" b="1" dirty="0"/>
              <a:t>Apropiación y Giro = 35%</a:t>
            </a:r>
          </a:p>
        </p:txBody>
      </p:sp>
      <p:sp>
        <p:nvSpPr>
          <p:cNvPr id="6166" name="CuadroTexto 25">
            <a:extLst>
              <a:ext uri="{FF2B5EF4-FFF2-40B4-BE49-F238E27FC236}">
                <a16:creationId xmlns:a16="http://schemas.microsoft.com/office/drawing/2014/main" id="{489CAD5B-5326-4376-AC3C-1A04C6BDD8D5}"/>
              </a:ext>
            </a:extLst>
          </p:cNvPr>
          <p:cNvSpPr txBox="1">
            <a:spLocks noChangeArrowheads="1"/>
          </p:cNvSpPr>
          <p:nvPr/>
        </p:nvSpPr>
        <p:spPr bwMode="auto">
          <a:xfrm>
            <a:off x="6349844" y="5570278"/>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000" b="1" dirty="0"/>
              <a:t>Apropiación  y Giro = 40%</a:t>
            </a:r>
          </a:p>
        </p:txBody>
      </p:sp>
      <p:sp>
        <p:nvSpPr>
          <p:cNvPr id="6167" name="CuadroTexto 26">
            <a:extLst>
              <a:ext uri="{FF2B5EF4-FFF2-40B4-BE49-F238E27FC236}">
                <a16:creationId xmlns:a16="http://schemas.microsoft.com/office/drawing/2014/main" id="{1603B9D5-FA53-43D5-87C5-B3FD6BDF8D60}"/>
              </a:ext>
            </a:extLst>
          </p:cNvPr>
          <p:cNvSpPr txBox="1">
            <a:spLocks noChangeArrowheads="1"/>
          </p:cNvSpPr>
          <p:nvPr/>
        </p:nvSpPr>
        <p:spPr bwMode="auto">
          <a:xfrm>
            <a:off x="9078139" y="551154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000" b="1" dirty="0"/>
              <a:t>Apropiación y Giro = 25%</a:t>
            </a:r>
          </a:p>
        </p:txBody>
      </p:sp>
      <p:sp>
        <p:nvSpPr>
          <p:cNvPr id="6168" name="CuadroTexto 27">
            <a:extLst>
              <a:ext uri="{FF2B5EF4-FFF2-40B4-BE49-F238E27FC236}">
                <a16:creationId xmlns:a16="http://schemas.microsoft.com/office/drawing/2014/main" id="{5E5C6088-1420-45AC-AD83-F1623F0A3D6A}"/>
              </a:ext>
            </a:extLst>
          </p:cNvPr>
          <p:cNvSpPr txBox="1">
            <a:spLocks noChangeArrowheads="1"/>
          </p:cNvSpPr>
          <p:nvPr/>
        </p:nvSpPr>
        <p:spPr bwMode="auto">
          <a:xfrm>
            <a:off x="1814209" y="5811172"/>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400" b="1" dirty="0"/>
              <a:t>$ 100 % :</a:t>
            </a:r>
          </a:p>
        </p:txBody>
      </p:sp>
      <p:sp>
        <p:nvSpPr>
          <p:cNvPr id="6169" name="CuadroTexto 28">
            <a:extLst>
              <a:ext uri="{FF2B5EF4-FFF2-40B4-BE49-F238E27FC236}">
                <a16:creationId xmlns:a16="http://schemas.microsoft.com/office/drawing/2014/main" id="{FBD3ED4A-7585-49E8-B33B-6AE8A62C8895}"/>
              </a:ext>
            </a:extLst>
          </p:cNvPr>
          <p:cNvSpPr txBox="1">
            <a:spLocks noChangeArrowheads="1"/>
          </p:cNvSpPr>
          <p:nvPr/>
        </p:nvSpPr>
        <p:spPr bwMode="auto">
          <a:xfrm>
            <a:off x="3342609" y="2618889"/>
            <a:ext cx="24849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000" b="1" dirty="0"/>
              <a:t>Compromisos = 100%  Giro = 35%</a:t>
            </a:r>
          </a:p>
        </p:txBody>
      </p:sp>
      <p:sp>
        <p:nvSpPr>
          <p:cNvPr id="6170" name="CuadroTexto 29">
            <a:extLst>
              <a:ext uri="{FF2B5EF4-FFF2-40B4-BE49-F238E27FC236}">
                <a16:creationId xmlns:a16="http://schemas.microsoft.com/office/drawing/2014/main" id="{DD6AB3B1-7C05-4177-B4EA-6AA74DDA2820}"/>
              </a:ext>
            </a:extLst>
          </p:cNvPr>
          <p:cNvSpPr txBox="1">
            <a:spLocks noChangeArrowheads="1"/>
          </p:cNvSpPr>
          <p:nvPr/>
        </p:nvSpPr>
        <p:spPr bwMode="auto">
          <a:xfrm>
            <a:off x="6502244" y="2576781"/>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000" b="1" dirty="0"/>
              <a:t>Reserva = 65%</a:t>
            </a:r>
          </a:p>
          <a:p>
            <a:pPr algn="ctr">
              <a:lnSpc>
                <a:spcPct val="100000"/>
              </a:lnSpc>
              <a:spcBef>
                <a:spcPct val="0"/>
              </a:spcBef>
              <a:buFontTx/>
              <a:buNone/>
            </a:pPr>
            <a:r>
              <a:rPr lang="es-CO" altLang="es-CO" sz="2000" b="1" dirty="0"/>
              <a:t>Giro = 40%</a:t>
            </a:r>
          </a:p>
        </p:txBody>
      </p:sp>
      <p:sp>
        <p:nvSpPr>
          <p:cNvPr id="6171" name="CuadroTexto 30">
            <a:extLst>
              <a:ext uri="{FF2B5EF4-FFF2-40B4-BE49-F238E27FC236}">
                <a16:creationId xmlns:a16="http://schemas.microsoft.com/office/drawing/2014/main" id="{DEA91FAD-F838-42A0-B4BB-6C67C3B499C1}"/>
              </a:ext>
            </a:extLst>
          </p:cNvPr>
          <p:cNvSpPr txBox="1">
            <a:spLocks noChangeArrowheads="1"/>
          </p:cNvSpPr>
          <p:nvPr/>
        </p:nvSpPr>
        <p:spPr bwMode="auto">
          <a:xfrm>
            <a:off x="9178769" y="2689493"/>
            <a:ext cx="265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CO" altLang="es-CO" sz="2000" b="1">
                <a:solidFill>
                  <a:srgbClr val="C00000"/>
                </a:solidFill>
              </a:rPr>
              <a:t>Pasivo exigible = 25%</a:t>
            </a:r>
          </a:p>
        </p:txBody>
      </p:sp>
      <p:sp>
        <p:nvSpPr>
          <p:cNvPr id="33" name="Flecha abajo 32">
            <a:extLst>
              <a:ext uri="{FF2B5EF4-FFF2-40B4-BE49-F238E27FC236}">
                <a16:creationId xmlns:a16="http://schemas.microsoft.com/office/drawing/2014/main" id="{C193BD95-5853-4410-B86F-934A4E9C8D58}"/>
              </a:ext>
            </a:extLst>
          </p:cNvPr>
          <p:cNvSpPr/>
          <p:nvPr/>
        </p:nvSpPr>
        <p:spPr>
          <a:xfrm>
            <a:off x="10104281" y="2167207"/>
            <a:ext cx="327025" cy="446087"/>
          </a:xfrm>
          <a:prstGeom prst="downArrow">
            <a:avLst/>
          </a:prstGeom>
          <a:ln>
            <a:solidFill>
              <a:srgbClr val="FFC0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CO"/>
          </a:p>
        </p:txBody>
      </p:sp>
      <p:sp>
        <p:nvSpPr>
          <p:cNvPr id="22" name="Flecha curvada hacia arriba 21">
            <a:extLst>
              <a:ext uri="{FF2B5EF4-FFF2-40B4-BE49-F238E27FC236}">
                <a16:creationId xmlns:a16="http://schemas.microsoft.com/office/drawing/2014/main" id="{C5258C08-81D3-4B66-9B65-80224226BF1C}"/>
              </a:ext>
            </a:extLst>
          </p:cNvPr>
          <p:cNvSpPr/>
          <p:nvPr/>
        </p:nvSpPr>
        <p:spPr>
          <a:xfrm>
            <a:off x="5327950" y="3026420"/>
            <a:ext cx="1393825" cy="465138"/>
          </a:xfrm>
          <a:prstGeom prst="curvedUpArrow">
            <a:avLst>
              <a:gd name="adj1" fmla="val 25000"/>
              <a:gd name="adj2" fmla="val 58629"/>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37" name="Flecha curvada hacia arriba 36">
            <a:extLst>
              <a:ext uri="{FF2B5EF4-FFF2-40B4-BE49-F238E27FC236}">
                <a16:creationId xmlns:a16="http://schemas.microsoft.com/office/drawing/2014/main" id="{B86D46FD-178B-4EAF-BA65-D37356BAF799}"/>
              </a:ext>
            </a:extLst>
          </p:cNvPr>
          <p:cNvSpPr/>
          <p:nvPr/>
        </p:nvSpPr>
        <p:spPr>
          <a:xfrm>
            <a:off x="8137369" y="3046681"/>
            <a:ext cx="1392237" cy="463550"/>
          </a:xfrm>
          <a:prstGeom prst="curvedUpArrow">
            <a:avLst>
              <a:gd name="adj1" fmla="val 25000"/>
              <a:gd name="adj2" fmla="val 58629"/>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cxnSp>
        <p:nvCxnSpPr>
          <p:cNvPr id="9" name="Conector recto 8">
            <a:extLst>
              <a:ext uri="{FF2B5EF4-FFF2-40B4-BE49-F238E27FC236}">
                <a16:creationId xmlns:a16="http://schemas.microsoft.com/office/drawing/2014/main" id="{E30DF3F7-7FBF-4A4B-ACD9-211901926173}"/>
              </a:ext>
            </a:extLst>
          </p:cNvPr>
          <p:cNvCxnSpPr>
            <a:cxnSpLocks/>
          </p:cNvCxnSpPr>
          <p:nvPr/>
        </p:nvCxnSpPr>
        <p:spPr>
          <a:xfrm flipH="1">
            <a:off x="4451195" y="4932632"/>
            <a:ext cx="5931948" cy="14816"/>
          </a:xfrm>
          <a:prstGeom prst="line">
            <a:avLst/>
          </a:prstGeom>
          <a:ln/>
        </p:spPr>
        <p:style>
          <a:lnRef idx="3">
            <a:schemeClr val="accent4"/>
          </a:lnRef>
          <a:fillRef idx="0">
            <a:schemeClr val="accent4"/>
          </a:fillRef>
          <a:effectRef idx="2">
            <a:schemeClr val="accent4"/>
          </a:effectRef>
          <a:fontRef idx="minor">
            <a:schemeClr val="tx1"/>
          </a:fontRef>
        </p:style>
      </p:cxnSp>
      <p:sp>
        <p:nvSpPr>
          <p:cNvPr id="36" name="4 Rectángulo">
            <a:extLst>
              <a:ext uri="{FF2B5EF4-FFF2-40B4-BE49-F238E27FC236}">
                <a16:creationId xmlns:a16="http://schemas.microsoft.com/office/drawing/2014/main" id="{7D8AE840-91C8-49F4-A4B2-B1DB933ABC7B}"/>
              </a:ext>
            </a:extLst>
          </p:cNvPr>
          <p:cNvSpPr>
            <a:spLocks noChangeArrowheads="1"/>
          </p:cNvSpPr>
          <p:nvPr/>
        </p:nvSpPr>
        <p:spPr bwMode="auto">
          <a:xfrm>
            <a:off x="1665288" y="150285"/>
            <a:ext cx="9236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s-CO" sz="3600" b="1" dirty="0">
                <a:solidFill>
                  <a:srgbClr val="E3022E"/>
                </a:solidFill>
                <a:latin typeface="+mn-lt"/>
              </a:rPr>
              <a:t>EXCEPCIONES A LA ANUALIDAD</a:t>
            </a:r>
          </a:p>
        </p:txBody>
      </p:sp>
      <p:sp>
        <p:nvSpPr>
          <p:cNvPr id="40" name="Flecha abajo 32">
            <a:extLst>
              <a:ext uri="{FF2B5EF4-FFF2-40B4-BE49-F238E27FC236}">
                <a16:creationId xmlns:a16="http://schemas.microsoft.com/office/drawing/2014/main" id="{5E66B3BF-8F40-49F8-9462-6ECA78D46269}"/>
              </a:ext>
            </a:extLst>
          </p:cNvPr>
          <p:cNvSpPr/>
          <p:nvPr/>
        </p:nvSpPr>
        <p:spPr>
          <a:xfrm>
            <a:off x="7033196" y="2149342"/>
            <a:ext cx="327025" cy="446087"/>
          </a:xfrm>
          <a:prstGeom prst="downArrow">
            <a:avLst/>
          </a:prstGeom>
          <a:ln>
            <a:solidFill>
              <a:srgbClr val="FFC0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CO"/>
          </a:p>
        </p:txBody>
      </p:sp>
      <p:sp>
        <p:nvSpPr>
          <p:cNvPr id="41" name="Flecha abajo 32">
            <a:extLst>
              <a:ext uri="{FF2B5EF4-FFF2-40B4-BE49-F238E27FC236}">
                <a16:creationId xmlns:a16="http://schemas.microsoft.com/office/drawing/2014/main" id="{9397DCC0-536A-4E39-9A04-1403C46AEF82}"/>
              </a:ext>
            </a:extLst>
          </p:cNvPr>
          <p:cNvSpPr/>
          <p:nvPr/>
        </p:nvSpPr>
        <p:spPr>
          <a:xfrm>
            <a:off x="4374565" y="2151106"/>
            <a:ext cx="327025" cy="446087"/>
          </a:xfrm>
          <a:prstGeom prst="downArrow">
            <a:avLst/>
          </a:prstGeom>
          <a:ln>
            <a:solidFill>
              <a:srgbClr val="FFC0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CO"/>
          </a:p>
        </p:txBody>
      </p:sp>
      <p:grpSp>
        <p:nvGrpSpPr>
          <p:cNvPr id="73" name="Google Shape;153;p17">
            <a:extLst>
              <a:ext uri="{FF2B5EF4-FFF2-40B4-BE49-F238E27FC236}">
                <a16:creationId xmlns:a16="http://schemas.microsoft.com/office/drawing/2014/main" id="{162D0337-86AA-4198-9B63-287ECC2C2929}"/>
              </a:ext>
            </a:extLst>
          </p:cNvPr>
          <p:cNvGrpSpPr/>
          <p:nvPr/>
        </p:nvGrpSpPr>
        <p:grpSpPr>
          <a:xfrm>
            <a:off x="97346" y="1935059"/>
            <a:ext cx="3044640" cy="1856160"/>
            <a:chOff x="1208202" y="1712947"/>
            <a:chExt cx="2685496" cy="1073465"/>
          </a:xfrm>
        </p:grpSpPr>
        <p:sp>
          <p:nvSpPr>
            <p:cNvPr id="74" name="Google Shape;154;p17">
              <a:extLst>
                <a:ext uri="{FF2B5EF4-FFF2-40B4-BE49-F238E27FC236}">
                  <a16:creationId xmlns:a16="http://schemas.microsoft.com/office/drawing/2014/main" id="{4AA5DF90-637A-4257-BD92-C3EDED10F9AA}"/>
                </a:ext>
              </a:extLst>
            </p:cNvPr>
            <p:cNvSpPr/>
            <p:nvPr/>
          </p:nvSpPr>
          <p:spPr>
            <a:xfrm rot="-5400000">
              <a:off x="2103263" y="973353"/>
              <a:ext cx="785100" cy="24753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p17">
              <a:extLst>
                <a:ext uri="{FF2B5EF4-FFF2-40B4-BE49-F238E27FC236}">
                  <a16:creationId xmlns:a16="http://schemas.microsoft.com/office/drawing/2014/main" id="{5851FC56-F15B-4757-982B-9F43934E2746}"/>
                </a:ext>
              </a:extLst>
            </p:cNvPr>
            <p:cNvSpPr txBox="1"/>
            <p:nvPr/>
          </p:nvSpPr>
          <p:spPr>
            <a:xfrm>
              <a:off x="1208202" y="1943253"/>
              <a:ext cx="1986114" cy="53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dirty="0">
                  <a:solidFill>
                    <a:srgbClr val="FFFFFF"/>
                  </a:solidFill>
                  <a:latin typeface="Calibri" panose="020F0502020204030204" pitchFamily="34" charset="0"/>
                  <a:ea typeface="Roboto"/>
                  <a:cs typeface="Calibri" panose="020F0502020204030204" pitchFamily="34" charset="0"/>
                  <a:sym typeface="Fira Sans Extra Condensed Medium"/>
                </a:rPr>
                <a:t>Reservas </a:t>
              </a:r>
              <a:r>
                <a:rPr lang="en" sz="2500" b="1" dirty="0">
                  <a:solidFill>
                    <a:srgbClr val="FFFFFF"/>
                  </a:solidFill>
                  <a:latin typeface="Calibri" panose="020F0502020204030204" pitchFamily="34" charset="0"/>
                  <a:ea typeface="Roboto"/>
                  <a:cs typeface="Calibri" panose="020F0502020204030204" pitchFamily="34" charset="0"/>
                  <a:sym typeface="Fira Sans Extra Condensed Medium"/>
                </a:rPr>
                <a:t>Presupuestales</a:t>
              </a:r>
              <a:endParaRPr sz="2500" b="1" dirty="0">
                <a:solidFill>
                  <a:srgbClr val="FFFFFF"/>
                </a:solidFill>
                <a:latin typeface="Calibri" panose="020F0502020204030204" pitchFamily="34" charset="0"/>
                <a:ea typeface="Roboto"/>
                <a:cs typeface="Calibri" panose="020F0502020204030204" pitchFamily="34" charset="0"/>
                <a:sym typeface="Roboto"/>
              </a:endParaRPr>
            </a:p>
          </p:txBody>
        </p:sp>
        <p:sp>
          <p:nvSpPr>
            <p:cNvPr id="76" name="Google Shape;156;p17">
              <a:extLst>
                <a:ext uri="{FF2B5EF4-FFF2-40B4-BE49-F238E27FC236}">
                  <a16:creationId xmlns:a16="http://schemas.microsoft.com/office/drawing/2014/main" id="{01D3E3DD-3FB5-4288-BE19-92D57F34D245}"/>
                </a:ext>
              </a:extLst>
            </p:cNvPr>
            <p:cNvSpPr txBox="1"/>
            <p:nvPr/>
          </p:nvSpPr>
          <p:spPr>
            <a:xfrm>
              <a:off x="3047669" y="1839795"/>
              <a:ext cx="636520" cy="59525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77" name="Google Shape;157;p17">
              <a:extLst>
                <a:ext uri="{FF2B5EF4-FFF2-40B4-BE49-F238E27FC236}">
                  <a16:creationId xmlns:a16="http://schemas.microsoft.com/office/drawing/2014/main" id="{B2251B87-E53A-470C-9625-4895C2810BFB}"/>
                </a:ext>
              </a:extLst>
            </p:cNvPr>
            <p:cNvGrpSpPr/>
            <p:nvPr/>
          </p:nvGrpSpPr>
          <p:grpSpPr>
            <a:xfrm>
              <a:off x="3262250" y="1712947"/>
              <a:ext cx="631448" cy="1073465"/>
              <a:chOff x="3262250" y="1712947"/>
              <a:chExt cx="631448" cy="1073465"/>
            </a:xfrm>
          </p:grpSpPr>
          <p:sp>
            <p:nvSpPr>
              <p:cNvPr id="78" name="Google Shape;158;p17">
                <a:extLst>
                  <a:ext uri="{FF2B5EF4-FFF2-40B4-BE49-F238E27FC236}">
                    <a16:creationId xmlns:a16="http://schemas.microsoft.com/office/drawing/2014/main" id="{53B5C900-AD3A-4B4E-8932-BF61056CCCA9}"/>
                  </a:ext>
                </a:extLst>
              </p:cNvPr>
              <p:cNvSpPr/>
              <p:nvPr/>
            </p:nvSpPr>
            <p:spPr>
              <a:xfrm rot="-5400000">
                <a:off x="3146823" y="1962184"/>
                <a:ext cx="996112" cy="497639"/>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rgbClr val="F3F3F3"/>
              </a:solidFill>
              <a:ln w="28575"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9;p17">
                <a:extLst>
                  <a:ext uri="{FF2B5EF4-FFF2-40B4-BE49-F238E27FC236}">
                    <a16:creationId xmlns:a16="http://schemas.microsoft.com/office/drawing/2014/main" id="{2F09C319-3F79-4CEF-8C70-D0A4E225A2C4}"/>
                  </a:ext>
                </a:extLst>
              </p:cNvPr>
              <p:cNvSpPr/>
              <p:nvPr/>
            </p:nvSpPr>
            <p:spPr>
              <a:xfrm rot="-5400000">
                <a:off x="3251750" y="2642113"/>
                <a:ext cx="154800" cy="133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303;p20">
            <a:extLst>
              <a:ext uri="{FF2B5EF4-FFF2-40B4-BE49-F238E27FC236}">
                <a16:creationId xmlns:a16="http://schemas.microsoft.com/office/drawing/2014/main" id="{3B42E486-F92B-48C4-9D8A-D80447B337E2}"/>
              </a:ext>
            </a:extLst>
          </p:cNvPr>
          <p:cNvSpPr/>
          <p:nvPr/>
        </p:nvSpPr>
        <p:spPr>
          <a:xfrm>
            <a:off x="2320469" y="2484037"/>
            <a:ext cx="480634" cy="581538"/>
          </a:xfrm>
          <a:custGeom>
            <a:avLst/>
            <a:gdLst/>
            <a:ahLst/>
            <a:cxnLst/>
            <a:rect l="l" t="t" r="r" b="b"/>
            <a:pathLst>
              <a:path w="15741" h="15515" extrusionOk="0">
                <a:moveTo>
                  <a:pt x="8943" y="596"/>
                </a:moveTo>
                <a:cubicBezTo>
                  <a:pt x="9383" y="596"/>
                  <a:pt x="9740" y="977"/>
                  <a:pt x="9740" y="1418"/>
                </a:cubicBezTo>
                <a:cubicBezTo>
                  <a:pt x="9740" y="1858"/>
                  <a:pt x="9383" y="2239"/>
                  <a:pt x="8943" y="2239"/>
                </a:cubicBezTo>
                <a:lnTo>
                  <a:pt x="1418" y="2239"/>
                </a:lnTo>
                <a:cubicBezTo>
                  <a:pt x="977" y="2239"/>
                  <a:pt x="620" y="1858"/>
                  <a:pt x="620" y="1418"/>
                </a:cubicBezTo>
                <a:cubicBezTo>
                  <a:pt x="620" y="977"/>
                  <a:pt x="977" y="596"/>
                  <a:pt x="1418" y="596"/>
                </a:cubicBezTo>
                <a:close/>
                <a:moveTo>
                  <a:pt x="12574" y="2834"/>
                </a:moveTo>
                <a:cubicBezTo>
                  <a:pt x="13014" y="2834"/>
                  <a:pt x="13372" y="3215"/>
                  <a:pt x="13372" y="3656"/>
                </a:cubicBezTo>
                <a:cubicBezTo>
                  <a:pt x="13372" y="4096"/>
                  <a:pt x="13014" y="4466"/>
                  <a:pt x="12574" y="4466"/>
                </a:cubicBezTo>
                <a:lnTo>
                  <a:pt x="5037" y="4466"/>
                </a:lnTo>
                <a:cubicBezTo>
                  <a:pt x="4597" y="4466"/>
                  <a:pt x="4240" y="4096"/>
                  <a:pt x="4240" y="3656"/>
                </a:cubicBezTo>
                <a:cubicBezTo>
                  <a:pt x="4240" y="3215"/>
                  <a:pt x="4597" y="2834"/>
                  <a:pt x="5037" y="2834"/>
                </a:cubicBezTo>
                <a:close/>
                <a:moveTo>
                  <a:pt x="10609" y="5061"/>
                </a:moveTo>
                <a:cubicBezTo>
                  <a:pt x="10728" y="5061"/>
                  <a:pt x="10848" y="5073"/>
                  <a:pt x="10955" y="5120"/>
                </a:cubicBezTo>
                <a:cubicBezTo>
                  <a:pt x="10812" y="5108"/>
                  <a:pt x="10657" y="5061"/>
                  <a:pt x="10514" y="5061"/>
                </a:cubicBezTo>
                <a:close/>
                <a:moveTo>
                  <a:pt x="10514" y="5061"/>
                </a:moveTo>
                <a:cubicBezTo>
                  <a:pt x="9074" y="5061"/>
                  <a:pt x="7764" y="5656"/>
                  <a:pt x="6811" y="6549"/>
                </a:cubicBezTo>
                <a:lnTo>
                  <a:pt x="3073" y="6549"/>
                </a:lnTo>
                <a:cubicBezTo>
                  <a:pt x="2632" y="6549"/>
                  <a:pt x="2275" y="6251"/>
                  <a:pt x="2275" y="5811"/>
                </a:cubicBezTo>
                <a:cubicBezTo>
                  <a:pt x="2275" y="5370"/>
                  <a:pt x="2632" y="5061"/>
                  <a:pt x="3073" y="5061"/>
                </a:cubicBezTo>
                <a:close/>
                <a:moveTo>
                  <a:pt x="6287" y="7299"/>
                </a:moveTo>
                <a:cubicBezTo>
                  <a:pt x="5942" y="7740"/>
                  <a:pt x="5668" y="8192"/>
                  <a:pt x="5502" y="8788"/>
                </a:cubicBezTo>
                <a:lnTo>
                  <a:pt x="3073" y="8788"/>
                </a:lnTo>
                <a:cubicBezTo>
                  <a:pt x="2632" y="8788"/>
                  <a:pt x="2275" y="8490"/>
                  <a:pt x="2275" y="8037"/>
                </a:cubicBezTo>
                <a:cubicBezTo>
                  <a:pt x="2275" y="7597"/>
                  <a:pt x="2632" y="7299"/>
                  <a:pt x="3073" y="7299"/>
                </a:cubicBezTo>
                <a:close/>
                <a:moveTo>
                  <a:pt x="5359" y="9383"/>
                </a:moveTo>
                <a:cubicBezTo>
                  <a:pt x="5311" y="9680"/>
                  <a:pt x="5287" y="9966"/>
                  <a:pt x="5287" y="10264"/>
                </a:cubicBezTo>
                <a:cubicBezTo>
                  <a:pt x="5287" y="10514"/>
                  <a:pt x="5311" y="10871"/>
                  <a:pt x="5335" y="11014"/>
                </a:cubicBezTo>
                <a:lnTo>
                  <a:pt x="3073" y="11014"/>
                </a:lnTo>
                <a:cubicBezTo>
                  <a:pt x="2632" y="11014"/>
                  <a:pt x="2275" y="10645"/>
                  <a:pt x="2275" y="10204"/>
                </a:cubicBezTo>
                <a:cubicBezTo>
                  <a:pt x="2275" y="9764"/>
                  <a:pt x="2632" y="9383"/>
                  <a:pt x="3073" y="9383"/>
                </a:cubicBezTo>
                <a:close/>
                <a:moveTo>
                  <a:pt x="5466" y="11609"/>
                </a:moveTo>
                <a:cubicBezTo>
                  <a:pt x="5621" y="12205"/>
                  <a:pt x="5871" y="12800"/>
                  <a:pt x="6204" y="13252"/>
                </a:cubicBezTo>
                <a:lnTo>
                  <a:pt x="3073" y="13252"/>
                </a:lnTo>
                <a:cubicBezTo>
                  <a:pt x="2632" y="13252"/>
                  <a:pt x="2275" y="12871"/>
                  <a:pt x="2275" y="12431"/>
                </a:cubicBezTo>
                <a:cubicBezTo>
                  <a:pt x="2275" y="11990"/>
                  <a:pt x="2632" y="11609"/>
                  <a:pt x="3073" y="11609"/>
                </a:cubicBezTo>
                <a:close/>
                <a:moveTo>
                  <a:pt x="10514" y="5692"/>
                </a:moveTo>
                <a:cubicBezTo>
                  <a:pt x="13050" y="5692"/>
                  <a:pt x="15122" y="7764"/>
                  <a:pt x="15122" y="10300"/>
                </a:cubicBezTo>
                <a:cubicBezTo>
                  <a:pt x="15122" y="12848"/>
                  <a:pt x="13050" y="14919"/>
                  <a:pt x="10514" y="14919"/>
                </a:cubicBezTo>
                <a:cubicBezTo>
                  <a:pt x="7966" y="14919"/>
                  <a:pt x="5906" y="12848"/>
                  <a:pt x="5906" y="10300"/>
                </a:cubicBezTo>
                <a:cubicBezTo>
                  <a:pt x="5906" y="7764"/>
                  <a:pt x="7966" y="5692"/>
                  <a:pt x="10514" y="5692"/>
                </a:cubicBezTo>
                <a:close/>
                <a:moveTo>
                  <a:pt x="1418" y="1"/>
                </a:moveTo>
                <a:cubicBezTo>
                  <a:pt x="632" y="1"/>
                  <a:pt x="1" y="644"/>
                  <a:pt x="1" y="1418"/>
                </a:cubicBezTo>
                <a:cubicBezTo>
                  <a:pt x="1" y="2203"/>
                  <a:pt x="632" y="2834"/>
                  <a:pt x="1418" y="2834"/>
                </a:cubicBezTo>
                <a:lnTo>
                  <a:pt x="3870" y="2834"/>
                </a:lnTo>
                <a:cubicBezTo>
                  <a:pt x="3716" y="2977"/>
                  <a:pt x="3632" y="3358"/>
                  <a:pt x="3632" y="3656"/>
                </a:cubicBezTo>
                <a:cubicBezTo>
                  <a:pt x="3632" y="3954"/>
                  <a:pt x="3716" y="4168"/>
                  <a:pt x="3870" y="4466"/>
                </a:cubicBezTo>
                <a:lnTo>
                  <a:pt x="3073" y="4466"/>
                </a:lnTo>
                <a:cubicBezTo>
                  <a:pt x="2299" y="4466"/>
                  <a:pt x="1656" y="5073"/>
                  <a:pt x="1656" y="5847"/>
                </a:cubicBezTo>
                <a:cubicBezTo>
                  <a:pt x="1656" y="6299"/>
                  <a:pt x="1870" y="6680"/>
                  <a:pt x="2192" y="6942"/>
                </a:cubicBezTo>
                <a:cubicBezTo>
                  <a:pt x="1870" y="7204"/>
                  <a:pt x="1656" y="7585"/>
                  <a:pt x="1656" y="8037"/>
                </a:cubicBezTo>
                <a:cubicBezTo>
                  <a:pt x="1656" y="8490"/>
                  <a:pt x="1870" y="8883"/>
                  <a:pt x="2192" y="9145"/>
                </a:cubicBezTo>
                <a:cubicBezTo>
                  <a:pt x="1870" y="9395"/>
                  <a:pt x="1656" y="9800"/>
                  <a:pt x="1656" y="10240"/>
                </a:cubicBezTo>
                <a:cubicBezTo>
                  <a:pt x="1656" y="10693"/>
                  <a:pt x="1870" y="11097"/>
                  <a:pt x="2192" y="11347"/>
                </a:cubicBezTo>
                <a:cubicBezTo>
                  <a:pt x="1870" y="11609"/>
                  <a:pt x="1656" y="12002"/>
                  <a:pt x="1656" y="12443"/>
                </a:cubicBezTo>
                <a:cubicBezTo>
                  <a:pt x="1656" y="13229"/>
                  <a:pt x="2299" y="13848"/>
                  <a:pt x="3073" y="13848"/>
                </a:cubicBezTo>
                <a:lnTo>
                  <a:pt x="6692" y="13848"/>
                </a:lnTo>
                <a:cubicBezTo>
                  <a:pt x="7657" y="14895"/>
                  <a:pt x="9014" y="15515"/>
                  <a:pt x="10514" y="15515"/>
                </a:cubicBezTo>
                <a:cubicBezTo>
                  <a:pt x="13395" y="15515"/>
                  <a:pt x="15741" y="13193"/>
                  <a:pt x="15741" y="10312"/>
                </a:cubicBezTo>
                <a:cubicBezTo>
                  <a:pt x="15741" y="7918"/>
                  <a:pt x="14110" y="5906"/>
                  <a:pt x="11907" y="5299"/>
                </a:cubicBezTo>
                <a:cubicBezTo>
                  <a:pt x="11871" y="5204"/>
                  <a:pt x="11824" y="5061"/>
                  <a:pt x="11776" y="5061"/>
                </a:cubicBezTo>
                <a:lnTo>
                  <a:pt x="12574" y="5061"/>
                </a:lnTo>
                <a:cubicBezTo>
                  <a:pt x="13348" y="5061"/>
                  <a:pt x="13991" y="4430"/>
                  <a:pt x="13991" y="3656"/>
                </a:cubicBezTo>
                <a:cubicBezTo>
                  <a:pt x="13991" y="2870"/>
                  <a:pt x="13348" y="2239"/>
                  <a:pt x="12574" y="2239"/>
                </a:cubicBezTo>
                <a:lnTo>
                  <a:pt x="10109" y="2239"/>
                </a:lnTo>
                <a:cubicBezTo>
                  <a:pt x="10264" y="1941"/>
                  <a:pt x="10359" y="1727"/>
                  <a:pt x="10359" y="1429"/>
                </a:cubicBezTo>
                <a:cubicBezTo>
                  <a:pt x="10359" y="656"/>
                  <a:pt x="9728" y="1"/>
                  <a:pt x="8943"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1;p20">
            <a:extLst>
              <a:ext uri="{FF2B5EF4-FFF2-40B4-BE49-F238E27FC236}">
                <a16:creationId xmlns:a16="http://schemas.microsoft.com/office/drawing/2014/main" id="{17EDE458-3448-4F84-BD0F-1B7D994F1A2E}"/>
              </a:ext>
            </a:extLst>
          </p:cNvPr>
          <p:cNvSpPr/>
          <p:nvPr/>
        </p:nvSpPr>
        <p:spPr>
          <a:xfrm>
            <a:off x="2577785" y="2805394"/>
            <a:ext cx="130450" cy="168470"/>
          </a:xfrm>
          <a:custGeom>
            <a:avLst/>
            <a:gdLst/>
            <a:ahLst/>
            <a:cxnLst/>
            <a:rect l="l" t="t" r="r" b="b"/>
            <a:pathLst>
              <a:path w="2573" h="5025" extrusionOk="0">
                <a:moveTo>
                  <a:pt x="1274" y="1"/>
                </a:moveTo>
                <a:cubicBezTo>
                  <a:pt x="1108" y="1"/>
                  <a:pt x="977" y="132"/>
                  <a:pt x="977" y="298"/>
                </a:cubicBezTo>
                <a:lnTo>
                  <a:pt x="977" y="465"/>
                </a:lnTo>
                <a:cubicBezTo>
                  <a:pt x="381" y="596"/>
                  <a:pt x="0" y="1060"/>
                  <a:pt x="0" y="1632"/>
                </a:cubicBezTo>
                <a:cubicBezTo>
                  <a:pt x="0" y="2287"/>
                  <a:pt x="572" y="2834"/>
                  <a:pt x="1286" y="2834"/>
                </a:cubicBezTo>
                <a:cubicBezTo>
                  <a:pt x="1655" y="2834"/>
                  <a:pt x="1965" y="3096"/>
                  <a:pt x="1965" y="3418"/>
                </a:cubicBezTo>
                <a:cubicBezTo>
                  <a:pt x="1965" y="3739"/>
                  <a:pt x="1655" y="4001"/>
                  <a:pt x="1286" y="4001"/>
                </a:cubicBezTo>
                <a:cubicBezTo>
                  <a:pt x="917" y="4001"/>
                  <a:pt x="608" y="3739"/>
                  <a:pt x="608" y="3418"/>
                </a:cubicBezTo>
                <a:cubicBezTo>
                  <a:pt x="608" y="3239"/>
                  <a:pt x="465" y="3108"/>
                  <a:pt x="298" y="3108"/>
                </a:cubicBezTo>
                <a:cubicBezTo>
                  <a:pt x="131" y="3108"/>
                  <a:pt x="0" y="3239"/>
                  <a:pt x="0" y="3418"/>
                </a:cubicBezTo>
                <a:cubicBezTo>
                  <a:pt x="0" y="3977"/>
                  <a:pt x="381" y="4454"/>
                  <a:pt x="977" y="4584"/>
                </a:cubicBezTo>
                <a:lnTo>
                  <a:pt x="977" y="4715"/>
                </a:lnTo>
                <a:cubicBezTo>
                  <a:pt x="977" y="4882"/>
                  <a:pt x="1108" y="5025"/>
                  <a:pt x="1274" y="5025"/>
                </a:cubicBezTo>
                <a:cubicBezTo>
                  <a:pt x="1453" y="5025"/>
                  <a:pt x="1572" y="4882"/>
                  <a:pt x="1572" y="4715"/>
                </a:cubicBezTo>
                <a:lnTo>
                  <a:pt x="1572" y="4584"/>
                </a:lnTo>
                <a:cubicBezTo>
                  <a:pt x="2167" y="4454"/>
                  <a:pt x="2572" y="3977"/>
                  <a:pt x="2572" y="3418"/>
                </a:cubicBezTo>
                <a:cubicBezTo>
                  <a:pt x="2572" y="2751"/>
                  <a:pt x="1989" y="2215"/>
                  <a:pt x="1286" y="2215"/>
                </a:cubicBezTo>
                <a:cubicBezTo>
                  <a:pt x="905" y="2215"/>
                  <a:pt x="608" y="1953"/>
                  <a:pt x="608" y="1632"/>
                </a:cubicBezTo>
                <a:cubicBezTo>
                  <a:pt x="608" y="1310"/>
                  <a:pt x="917" y="1048"/>
                  <a:pt x="1286" y="1048"/>
                </a:cubicBezTo>
                <a:cubicBezTo>
                  <a:pt x="1655" y="1048"/>
                  <a:pt x="1965" y="1310"/>
                  <a:pt x="1965" y="1632"/>
                </a:cubicBezTo>
                <a:cubicBezTo>
                  <a:pt x="1965" y="1798"/>
                  <a:pt x="2096" y="1941"/>
                  <a:pt x="2262" y="1941"/>
                </a:cubicBezTo>
                <a:cubicBezTo>
                  <a:pt x="2441" y="1941"/>
                  <a:pt x="2572" y="1798"/>
                  <a:pt x="2572" y="1632"/>
                </a:cubicBezTo>
                <a:cubicBezTo>
                  <a:pt x="2572" y="1060"/>
                  <a:pt x="2167" y="596"/>
                  <a:pt x="1572" y="465"/>
                </a:cubicBezTo>
                <a:lnTo>
                  <a:pt x="1572" y="298"/>
                </a:lnTo>
                <a:cubicBezTo>
                  <a:pt x="1572" y="132"/>
                  <a:pt x="1453" y="1"/>
                  <a:pt x="1274"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67;p17">
            <a:extLst>
              <a:ext uri="{FF2B5EF4-FFF2-40B4-BE49-F238E27FC236}">
                <a16:creationId xmlns:a16="http://schemas.microsoft.com/office/drawing/2014/main" id="{2110E98A-950D-4653-B8B8-5BBFE872125A}"/>
              </a:ext>
            </a:extLst>
          </p:cNvPr>
          <p:cNvGrpSpPr/>
          <p:nvPr/>
        </p:nvGrpSpPr>
        <p:grpSpPr>
          <a:xfrm>
            <a:off x="273969" y="4283451"/>
            <a:ext cx="3031533" cy="1687503"/>
            <a:chOff x="5410525" y="2708964"/>
            <a:chExt cx="2627713" cy="1073448"/>
          </a:xfrm>
          <a:solidFill>
            <a:srgbClr val="E3022E"/>
          </a:solidFill>
        </p:grpSpPr>
        <p:sp>
          <p:nvSpPr>
            <p:cNvPr id="97" name="Google Shape;168;p17">
              <a:extLst>
                <a:ext uri="{FF2B5EF4-FFF2-40B4-BE49-F238E27FC236}">
                  <a16:creationId xmlns:a16="http://schemas.microsoft.com/office/drawing/2014/main" id="{EAF1C880-ECD6-4D83-8216-D7971A3472F5}"/>
                </a:ext>
              </a:extLst>
            </p:cNvPr>
            <p:cNvSpPr/>
            <p:nvPr/>
          </p:nvSpPr>
          <p:spPr>
            <a:xfrm rot="-5400000">
              <a:off x="6408038" y="1969366"/>
              <a:ext cx="785100" cy="2475300"/>
            </a:xfrm>
            <a:prstGeom prst="roundRect">
              <a:avLst>
                <a:gd name="adj" fmla="val 50000"/>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p17">
              <a:extLst>
                <a:ext uri="{FF2B5EF4-FFF2-40B4-BE49-F238E27FC236}">
                  <a16:creationId xmlns:a16="http://schemas.microsoft.com/office/drawing/2014/main" id="{8CB3664E-E87B-4EE6-9B91-8F0B116206E7}"/>
                </a:ext>
              </a:extLst>
            </p:cNvPr>
            <p:cNvSpPr txBox="1"/>
            <p:nvPr/>
          </p:nvSpPr>
          <p:spPr>
            <a:xfrm>
              <a:off x="6223738" y="2939266"/>
              <a:ext cx="1685100" cy="53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dirty="0">
                  <a:solidFill>
                    <a:srgbClr val="FFFFFF"/>
                  </a:solidFill>
                  <a:ea typeface="Fira Sans Extra Condensed Medium"/>
                  <a:cs typeface="Calibri" panose="020F0502020204030204" pitchFamily="34" charset="0"/>
                  <a:sym typeface="Fira Sans Extra Condensed Medium"/>
                </a:rPr>
                <a:t>Vigencias</a:t>
              </a:r>
              <a:r>
                <a:rPr lang="en" sz="2800" b="1" dirty="0">
                  <a:solidFill>
                    <a:srgbClr val="FFFFFF"/>
                  </a:solidFill>
                  <a:ea typeface="Fira Sans Extra Condensed Medium"/>
                  <a:cs typeface="Fira Sans Extra Condensed Medium"/>
                  <a:sym typeface="Fira Sans Extra Condensed Medium"/>
                </a:rPr>
                <a:t> Futuras</a:t>
              </a:r>
              <a:endParaRPr sz="2800" b="1" dirty="0">
                <a:solidFill>
                  <a:srgbClr val="FFFFFF"/>
                </a:solidFill>
                <a:ea typeface="Roboto"/>
                <a:cs typeface="Roboto"/>
                <a:sym typeface="Roboto"/>
              </a:endParaRPr>
            </a:p>
          </p:txBody>
        </p:sp>
        <p:grpSp>
          <p:nvGrpSpPr>
            <p:cNvPr id="100" name="Google Shape;171;p17">
              <a:extLst>
                <a:ext uri="{FF2B5EF4-FFF2-40B4-BE49-F238E27FC236}">
                  <a16:creationId xmlns:a16="http://schemas.microsoft.com/office/drawing/2014/main" id="{E0ADA91E-15EA-429E-8505-1DDF1E82E38B}"/>
                </a:ext>
              </a:extLst>
            </p:cNvPr>
            <p:cNvGrpSpPr/>
            <p:nvPr/>
          </p:nvGrpSpPr>
          <p:grpSpPr>
            <a:xfrm>
              <a:off x="5410525" y="2708964"/>
              <a:ext cx="632175" cy="1073448"/>
              <a:chOff x="5410525" y="2708964"/>
              <a:chExt cx="632175" cy="1073448"/>
            </a:xfrm>
            <a:grpFill/>
          </p:grpSpPr>
          <p:sp>
            <p:nvSpPr>
              <p:cNvPr id="101" name="Google Shape;172;p17">
                <a:extLst>
                  <a:ext uri="{FF2B5EF4-FFF2-40B4-BE49-F238E27FC236}">
                    <a16:creationId xmlns:a16="http://schemas.microsoft.com/office/drawing/2014/main" id="{0EC6303A-4E1F-4D54-827D-A521108D9B0B}"/>
                  </a:ext>
                </a:extLst>
              </p:cNvPr>
              <p:cNvSpPr/>
              <p:nvPr/>
            </p:nvSpPr>
            <p:spPr>
              <a:xfrm rot="-5400000">
                <a:off x="5161673" y="2957816"/>
                <a:ext cx="996089" cy="498385"/>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grpFill/>
              <a:ln w="28575" cap="rnd" cmpd="sng">
                <a:solidFill>
                  <a:srgbClr val="C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3;p17">
                <a:extLst>
                  <a:ext uri="{FF2B5EF4-FFF2-40B4-BE49-F238E27FC236}">
                    <a16:creationId xmlns:a16="http://schemas.microsoft.com/office/drawing/2014/main" id="{52828169-5DAE-427A-BB65-9CD05C848AE5}"/>
                  </a:ext>
                </a:extLst>
              </p:cNvPr>
              <p:cNvSpPr/>
              <p:nvPr/>
            </p:nvSpPr>
            <p:spPr>
              <a:xfrm rot="5400000">
                <a:off x="5898400" y="3638113"/>
                <a:ext cx="154800" cy="133800"/>
              </a:xfrm>
              <a:prstGeom prst="triangle">
                <a:avLst>
                  <a:gd name="adj" fmla="val 50000"/>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 name="Google Shape;712;p23">
            <a:extLst>
              <a:ext uri="{FF2B5EF4-FFF2-40B4-BE49-F238E27FC236}">
                <a16:creationId xmlns:a16="http://schemas.microsoft.com/office/drawing/2014/main" id="{FC1295CB-1EBF-4CBB-B805-F58A7D10176A}"/>
              </a:ext>
            </a:extLst>
          </p:cNvPr>
          <p:cNvSpPr/>
          <p:nvPr/>
        </p:nvSpPr>
        <p:spPr>
          <a:xfrm>
            <a:off x="665651" y="4719213"/>
            <a:ext cx="824931" cy="718323"/>
          </a:xfrm>
          <a:custGeom>
            <a:avLst/>
            <a:gdLst/>
            <a:ahLst/>
            <a:cxnLst/>
            <a:rect l="l" t="t" r="r" b="b"/>
            <a:pathLst>
              <a:path w="26183" h="26195" extrusionOk="0">
                <a:moveTo>
                  <a:pt x="13086" y="1"/>
                </a:moveTo>
                <a:cubicBezTo>
                  <a:pt x="5859" y="1"/>
                  <a:pt x="1" y="5871"/>
                  <a:pt x="1" y="13098"/>
                </a:cubicBezTo>
                <a:cubicBezTo>
                  <a:pt x="1" y="20325"/>
                  <a:pt x="5859" y="26195"/>
                  <a:pt x="13086" y="26195"/>
                </a:cubicBezTo>
                <a:cubicBezTo>
                  <a:pt x="20325" y="26195"/>
                  <a:pt x="26183" y="20325"/>
                  <a:pt x="26183" y="13098"/>
                </a:cubicBezTo>
                <a:cubicBezTo>
                  <a:pt x="26183" y="5871"/>
                  <a:pt x="20325" y="1"/>
                  <a:pt x="13086" y="1"/>
                </a:cubicBezTo>
                <a:close/>
              </a:path>
            </a:pathLst>
          </a:custGeom>
          <a:no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17;p23">
            <a:extLst>
              <a:ext uri="{FF2B5EF4-FFF2-40B4-BE49-F238E27FC236}">
                <a16:creationId xmlns:a16="http://schemas.microsoft.com/office/drawing/2014/main" id="{0D3B535A-F549-4C68-BAFA-117B693A4F6C}"/>
              </a:ext>
            </a:extLst>
          </p:cNvPr>
          <p:cNvSpPr/>
          <p:nvPr/>
        </p:nvSpPr>
        <p:spPr>
          <a:xfrm>
            <a:off x="840302" y="4909467"/>
            <a:ext cx="443291" cy="419817"/>
          </a:xfrm>
          <a:custGeom>
            <a:avLst/>
            <a:gdLst/>
            <a:ahLst/>
            <a:cxnLst/>
            <a:rect l="l" t="t" r="r" b="b"/>
            <a:pathLst>
              <a:path w="17730" h="14424" extrusionOk="0">
                <a:moveTo>
                  <a:pt x="8597" y="5237"/>
                </a:moveTo>
                <a:cubicBezTo>
                  <a:pt x="8990" y="5260"/>
                  <a:pt x="9383" y="5284"/>
                  <a:pt x="9776" y="5296"/>
                </a:cubicBezTo>
                <a:cubicBezTo>
                  <a:pt x="10943" y="5356"/>
                  <a:pt x="11276" y="5368"/>
                  <a:pt x="11514" y="6558"/>
                </a:cubicBezTo>
                <a:cubicBezTo>
                  <a:pt x="11657" y="7296"/>
                  <a:pt x="11538" y="8213"/>
                  <a:pt x="11550" y="8975"/>
                </a:cubicBezTo>
                <a:cubicBezTo>
                  <a:pt x="11574" y="10475"/>
                  <a:pt x="11586" y="11976"/>
                  <a:pt x="11609" y="13464"/>
                </a:cubicBezTo>
                <a:cubicBezTo>
                  <a:pt x="10514" y="13464"/>
                  <a:pt x="9407" y="13464"/>
                  <a:pt x="8311" y="13476"/>
                </a:cubicBezTo>
                <a:cubicBezTo>
                  <a:pt x="8311" y="11964"/>
                  <a:pt x="8311" y="10452"/>
                  <a:pt x="8311" y="8951"/>
                </a:cubicBezTo>
                <a:cubicBezTo>
                  <a:pt x="8311" y="8166"/>
                  <a:pt x="8228" y="7332"/>
                  <a:pt x="8311" y="6558"/>
                </a:cubicBezTo>
                <a:cubicBezTo>
                  <a:pt x="8228" y="6082"/>
                  <a:pt x="8335" y="5641"/>
                  <a:pt x="8597" y="5237"/>
                </a:cubicBezTo>
                <a:close/>
                <a:moveTo>
                  <a:pt x="3849" y="7372"/>
                </a:moveTo>
                <a:cubicBezTo>
                  <a:pt x="4045" y="7372"/>
                  <a:pt x="4267" y="7400"/>
                  <a:pt x="4513" y="7416"/>
                </a:cubicBezTo>
                <a:cubicBezTo>
                  <a:pt x="4593" y="7419"/>
                  <a:pt x="4674" y="7419"/>
                  <a:pt x="4754" y="7419"/>
                </a:cubicBezTo>
                <a:cubicBezTo>
                  <a:pt x="4776" y="7419"/>
                  <a:pt x="4797" y="7419"/>
                  <a:pt x="4819" y="7419"/>
                </a:cubicBezTo>
                <a:cubicBezTo>
                  <a:pt x="5254" y="7419"/>
                  <a:pt x="5670" y="7430"/>
                  <a:pt x="5883" y="7904"/>
                </a:cubicBezTo>
                <a:cubicBezTo>
                  <a:pt x="6109" y="8392"/>
                  <a:pt x="5918" y="9475"/>
                  <a:pt x="5930" y="10023"/>
                </a:cubicBezTo>
                <a:cubicBezTo>
                  <a:pt x="5954" y="11142"/>
                  <a:pt x="5978" y="12261"/>
                  <a:pt x="6002" y="13369"/>
                </a:cubicBezTo>
                <a:cubicBezTo>
                  <a:pt x="5239" y="13440"/>
                  <a:pt x="4470" y="13477"/>
                  <a:pt x="3700" y="13477"/>
                </a:cubicBezTo>
                <a:cubicBezTo>
                  <a:pt x="3435" y="13477"/>
                  <a:pt x="3171" y="13473"/>
                  <a:pt x="2906" y="13464"/>
                </a:cubicBezTo>
                <a:cubicBezTo>
                  <a:pt x="2930" y="12261"/>
                  <a:pt x="2954" y="11059"/>
                  <a:pt x="2966" y="9856"/>
                </a:cubicBezTo>
                <a:cubicBezTo>
                  <a:pt x="2977" y="9321"/>
                  <a:pt x="2846" y="8535"/>
                  <a:pt x="3001" y="8023"/>
                </a:cubicBezTo>
                <a:cubicBezTo>
                  <a:pt x="3168" y="7483"/>
                  <a:pt x="3456" y="7372"/>
                  <a:pt x="3849" y="7372"/>
                </a:cubicBezTo>
                <a:close/>
                <a:moveTo>
                  <a:pt x="14455" y="3653"/>
                </a:moveTo>
                <a:cubicBezTo>
                  <a:pt x="14574" y="6975"/>
                  <a:pt x="14598" y="10309"/>
                  <a:pt x="14503" y="13631"/>
                </a:cubicBezTo>
                <a:cubicBezTo>
                  <a:pt x="14217" y="13595"/>
                  <a:pt x="13955" y="13559"/>
                  <a:pt x="13741" y="13535"/>
                </a:cubicBezTo>
                <a:cubicBezTo>
                  <a:pt x="13765" y="11392"/>
                  <a:pt x="13788" y="9237"/>
                  <a:pt x="13860" y="7094"/>
                </a:cubicBezTo>
                <a:cubicBezTo>
                  <a:pt x="13884" y="6368"/>
                  <a:pt x="13622" y="4665"/>
                  <a:pt x="13967" y="4046"/>
                </a:cubicBezTo>
                <a:cubicBezTo>
                  <a:pt x="14074" y="3844"/>
                  <a:pt x="14241" y="3725"/>
                  <a:pt x="14455" y="3653"/>
                </a:cubicBezTo>
                <a:close/>
                <a:moveTo>
                  <a:pt x="16527" y="3713"/>
                </a:moveTo>
                <a:lnTo>
                  <a:pt x="16527" y="3713"/>
                </a:lnTo>
                <a:cubicBezTo>
                  <a:pt x="16670" y="3736"/>
                  <a:pt x="16813" y="3772"/>
                  <a:pt x="16932" y="3784"/>
                </a:cubicBezTo>
                <a:cubicBezTo>
                  <a:pt x="16943" y="5975"/>
                  <a:pt x="16943" y="8154"/>
                  <a:pt x="16943" y="10333"/>
                </a:cubicBezTo>
                <a:cubicBezTo>
                  <a:pt x="16932" y="10785"/>
                  <a:pt x="17229" y="13333"/>
                  <a:pt x="16920" y="13607"/>
                </a:cubicBezTo>
                <a:cubicBezTo>
                  <a:pt x="16908" y="13619"/>
                  <a:pt x="16896" y="13619"/>
                  <a:pt x="16896" y="13631"/>
                </a:cubicBezTo>
                <a:cubicBezTo>
                  <a:pt x="16765" y="10321"/>
                  <a:pt x="16646" y="7023"/>
                  <a:pt x="16527" y="3713"/>
                </a:cubicBezTo>
                <a:close/>
                <a:moveTo>
                  <a:pt x="15141" y="3554"/>
                </a:moveTo>
                <a:cubicBezTo>
                  <a:pt x="15252" y="3554"/>
                  <a:pt x="15366" y="3560"/>
                  <a:pt x="15479" y="3570"/>
                </a:cubicBezTo>
                <a:cubicBezTo>
                  <a:pt x="15515" y="6963"/>
                  <a:pt x="15562" y="10356"/>
                  <a:pt x="15598" y="13750"/>
                </a:cubicBezTo>
                <a:cubicBezTo>
                  <a:pt x="15324" y="13726"/>
                  <a:pt x="15027" y="13690"/>
                  <a:pt x="14741" y="13666"/>
                </a:cubicBezTo>
                <a:cubicBezTo>
                  <a:pt x="14836" y="10309"/>
                  <a:pt x="14812" y="6951"/>
                  <a:pt x="14693" y="3594"/>
                </a:cubicBezTo>
                <a:cubicBezTo>
                  <a:pt x="14833" y="3566"/>
                  <a:pt x="14984" y="3554"/>
                  <a:pt x="15141" y="3554"/>
                </a:cubicBezTo>
                <a:close/>
                <a:moveTo>
                  <a:pt x="15717" y="3594"/>
                </a:moveTo>
                <a:lnTo>
                  <a:pt x="15717" y="3594"/>
                </a:lnTo>
                <a:cubicBezTo>
                  <a:pt x="15908" y="3606"/>
                  <a:pt x="16110" y="3641"/>
                  <a:pt x="16289" y="3677"/>
                </a:cubicBezTo>
                <a:lnTo>
                  <a:pt x="16658" y="13714"/>
                </a:lnTo>
                <a:cubicBezTo>
                  <a:pt x="16494" y="13750"/>
                  <a:pt x="16289" y="13766"/>
                  <a:pt x="16057" y="13766"/>
                </a:cubicBezTo>
                <a:cubicBezTo>
                  <a:pt x="15986" y="13766"/>
                  <a:pt x="15912" y="13764"/>
                  <a:pt x="15836" y="13762"/>
                </a:cubicBezTo>
                <a:cubicBezTo>
                  <a:pt x="15800" y="10368"/>
                  <a:pt x="15753" y="6975"/>
                  <a:pt x="15717" y="3594"/>
                </a:cubicBezTo>
                <a:close/>
                <a:moveTo>
                  <a:pt x="403" y="1"/>
                </a:moveTo>
                <a:cubicBezTo>
                  <a:pt x="343" y="1"/>
                  <a:pt x="281" y="40"/>
                  <a:pt x="275" y="117"/>
                </a:cubicBezTo>
                <a:cubicBezTo>
                  <a:pt x="1" y="4784"/>
                  <a:pt x="168" y="9523"/>
                  <a:pt x="489" y="14178"/>
                </a:cubicBezTo>
                <a:cubicBezTo>
                  <a:pt x="489" y="14238"/>
                  <a:pt x="537" y="14297"/>
                  <a:pt x="608" y="14297"/>
                </a:cubicBezTo>
                <a:cubicBezTo>
                  <a:pt x="1442" y="14250"/>
                  <a:pt x="2275" y="14214"/>
                  <a:pt x="3108" y="14178"/>
                </a:cubicBezTo>
                <a:cubicBezTo>
                  <a:pt x="3305" y="14183"/>
                  <a:pt x="3501" y="14186"/>
                  <a:pt x="3696" y="14186"/>
                </a:cubicBezTo>
                <a:cubicBezTo>
                  <a:pt x="4437" y="14186"/>
                  <a:pt x="5174" y="14151"/>
                  <a:pt x="5918" y="14095"/>
                </a:cubicBezTo>
                <a:cubicBezTo>
                  <a:pt x="6442" y="14083"/>
                  <a:pt x="6978" y="14071"/>
                  <a:pt x="7502" y="14059"/>
                </a:cubicBezTo>
                <a:cubicBezTo>
                  <a:pt x="7561" y="14131"/>
                  <a:pt x="7645" y="14178"/>
                  <a:pt x="7764" y="14178"/>
                </a:cubicBezTo>
                <a:lnTo>
                  <a:pt x="11979" y="14178"/>
                </a:lnTo>
                <a:cubicBezTo>
                  <a:pt x="12074" y="14178"/>
                  <a:pt x="12157" y="14131"/>
                  <a:pt x="12229" y="14059"/>
                </a:cubicBezTo>
                <a:cubicBezTo>
                  <a:pt x="12526" y="14071"/>
                  <a:pt x="12836" y="14071"/>
                  <a:pt x="13133" y="14083"/>
                </a:cubicBezTo>
                <a:cubicBezTo>
                  <a:pt x="13157" y="14095"/>
                  <a:pt x="13181" y="14107"/>
                  <a:pt x="13205" y="14119"/>
                </a:cubicBezTo>
                <a:cubicBezTo>
                  <a:pt x="13264" y="14166"/>
                  <a:pt x="13324" y="14202"/>
                  <a:pt x="13419" y="14214"/>
                </a:cubicBezTo>
                <a:cubicBezTo>
                  <a:pt x="14181" y="14250"/>
                  <a:pt x="14943" y="14285"/>
                  <a:pt x="15705" y="14321"/>
                </a:cubicBezTo>
                <a:cubicBezTo>
                  <a:pt x="15948" y="14336"/>
                  <a:pt x="16365" y="14424"/>
                  <a:pt x="16731" y="14424"/>
                </a:cubicBezTo>
                <a:cubicBezTo>
                  <a:pt x="16939" y="14424"/>
                  <a:pt x="17131" y="14396"/>
                  <a:pt x="17265" y="14309"/>
                </a:cubicBezTo>
                <a:cubicBezTo>
                  <a:pt x="17729" y="14000"/>
                  <a:pt x="17622" y="13535"/>
                  <a:pt x="17634" y="13011"/>
                </a:cubicBezTo>
                <a:cubicBezTo>
                  <a:pt x="17694" y="9844"/>
                  <a:pt x="17658" y="6665"/>
                  <a:pt x="17634" y="3486"/>
                </a:cubicBezTo>
                <a:cubicBezTo>
                  <a:pt x="17634" y="3284"/>
                  <a:pt x="17479" y="3153"/>
                  <a:pt x="17289" y="3129"/>
                </a:cubicBezTo>
                <a:cubicBezTo>
                  <a:pt x="16379" y="3036"/>
                  <a:pt x="15330" y="2779"/>
                  <a:pt x="14366" y="2779"/>
                </a:cubicBezTo>
                <a:cubicBezTo>
                  <a:pt x="14106" y="2779"/>
                  <a:pt x="13853" y="2798"/>
                  <a:pt x="13610" y="2844"/>
                </a:cubicBezTo>
                <a:cubicBezTo>
                  <a:pt x="13491" y="2867"/>
                  <a:pt x="13395" y="2986"/>
                  <a:pt x="13360" y="3094"/>
                </a:cubicBezTo>
                <a:cubicBezTo>
                  <a:pt x="12931" y="4570"/>
                  <a:pt x="13157" y="6487"/>
                  <a:pt x="13122" y="8011"/>
                </a:cubicBezTo>
                <a:cubicBezTo>
                  <a:pt x="13074" y="9952"/>
                  <a:pt x="13038" y="11892"/>
                  <a:pt x="13026" y="13821"/>
                </a:cubicBezTo>
                <a:cubicBezTo>
                  <a:pt x="13026" y="13833"/>
                  <a:pt x="13038" y="13833"/>
                  <a:pt x="13038" y="13845"/>
                </a:cubicBezTo>
                <a:cubicBezTo>
                  <a:pt x="12800" y="13833"/>
                  <a:pt x="12562" y="13833"/>
                  <a:pt x="12324" y="13821"/>
                </a:cubicBezTo>
                <a:cubicBezTo>
                  <a:pt x="12288" y="11297"/>
                  <a:pt x="12252" y="8773"/>
                  <a:pt x="12217" y="6249"/>
                </a:cubicBezTo>
                <a:cubicBezTo>
                  <a:pt x="12193" y="4356"/>
                  <a:pt x="11598" y="4689"/>
                  <a:pt x="9776" y="4594"/>
                </a:cubicBezTo>
                <a:cubicBezTo>
                  <a:pt x="9405" y="4573"/>
                  <a:pt x="9085" y="4548"/>
                  <a:pt x="8813" y="4548"/>
                </a:cubicBezTo>
                <a:cubicBezTo>
                  <a:pt x="8000" y="4548"/>
                  <a:pt x="7615" y="4768"/>
                  <a:pt x="7597" y="5963"/>
                </a:cubicBezTo>
                <a:cubicBezTo>
                  <a:pt x="7573" y="8475"/>
                  <a:pt x="7597" y="10999"/>
                  <a:pt x="7597" y="13511"/>
                </a:cubicBezTo>
                <a:cubicBezTo>
                  <a:pt x="7490" y="13571"/>
                  <a:pt x="7430" y="13690"/>
                  <a:pt x="7430" y="13821"/>
                </a:cubicBezTo>
                <a:cubicBezTo>
                  <a:pt x="7180" y="13821"/>
                  <a:pt x="6942" y="13821"/>
                  <a:pt x="6704" y="13833"/>
                </a:cubicBezTo>
                <a:cubicBezTo>
                  <a:pt x="6716" y="13797"/>
                  <a:pt x="6716" y="13773"/>
                  <a:pt x="6716" y="13726"/>
                </a:cubicBezTo>
                <a:cubicBezTo>
                  <a:pt x="6680" y="11714"/>
                  <a:pt x="6776" y="9642"/>
                  <a:pt x="6597" y="7642"/>
                </a:cubicBezTo>
                <a:cubicBezTo>
                  <a:pt x="6511" y="6787"/>
                  <a:pt x="6015" y="6705"/>
                  <a:pt x="5353" y="6705"/>
                </a:cubicBezTo>
                <a:cubicBezTo>
                  <a:pt x="5198" y="6705"/>
                  <a:pt x="5033" y="6710"/>
                  <a:pt x="4862" y="6710"/>
                </a:cubicBezTo>
                <a:cubicBezTo>
                  <a:pt x="4748" y="6710"/>
                  <a:pt x="4632" y="6708"/>
                  <a:pt x="4513" y="6701"/>
                </a:cubicBezTo>
                <a:cubicBezTo>
                  <a:pt x="4210" y="6684"/>
                  <a:pt x="3874" y="6641"/>
                  <a:pt x="3556" y="6641"/>
                </a:cubicBezTo>
                <a:cubicBezTo>
                  <a:pt x="2986" y="6641"/>
                  <a:pt x="2475" y="6779"/>
                  <a:pt x="2323" y="7451"/>
                </a:cubicBezTo>
                <a:cubicBezTo>
                  <a:pt x="2108" y="8356"/>
                  <a:pt x="2263" y="9451"/>
                  <a:pt x="2251" y="10380"/>
                </a:cubicBezTo>
                <a:cubicBezTo>
                  <a:pt x="2227" y="11440"/>
                  <a:pt x="2215" y="12488"/>
                  <a:pt x="2192" y="13535"/>
                </a:cubicBezTo>
                <a:cubicBezTo>
                  <a:pt x="2192" y="13726"/>
                  <a:pt x="2299" y="13833"/>
                  <a:pt x="2430" y="13869"/>
                </a:cubicBezTo>
                <a:cubicBezTo>
                  <a:pt x="2442" y="13916"/>
                  <a:pt x="2454" y="13964"/>
                  <a:pt x="2489" y="14012"/>
                </a:cubicBezTo>
                <a:cubicBezTo>
                  <a:pt x="2216" y="14048"/>
                  <a:pt x="1916" y="14088"/>
                  <a:pt x="1659" y="14088"/>
                </a:cubicBezTo>
                <a:cubicBezTo>
                  <a:pt x="1491" y="14088"/>
                  <a:pt x="1340" y="14071"/>
                  <a:pt x="1227" y="14023"/>
                </a:cubicBezTo>
                <a:cubicBezTo>
                  <a:pt x="489" y="13738"/>
                  <a:pt x="668" y="13476"/>
                  <a:pt x="632" y="12738"/>
                </a:cubicBezTo>
                <a:cubicBezTo>
                  <a:pt x="406" y="8547"/>
                  <a:pt x="263" y="4308"/>
                  <a:pt x="513" y="117"/>
                </a:cubicBezTo>
                <a:cubicBezTo>
                  <a:pt x="519" y="40"/>
                  <a:pt x="462" y="1"/>
                  <a:pt x="403" y="1"/>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18;p23">
            <a:extLst>
              <a:ext uri="{FF2B5EF4-FFF2-40B4-BE49-F238E27FC236}">
                <a16:creationId xmlns:a16="http://schemas.microsoft.com/office/drawing/2014/main" id="{5DCF66C0-F8B1-4AC9-8156-ECED1E6A8AB1}"/>
              </a:ext>
            </a:extLst>
          </p:cNvPr>
          <p:cNvSpPr/>
          <p:nvPr/>
        </p:nvSpPr>
        <p:spPr>
          <a:xfrm>
            <a:off x="889625" y="4859681"/>
            <a:ext cx="369827" cy="108931"/>
          </a:xfrm>
          <a:custGeom>
            <a:avLst/>
            <a:gdLst/>
            <a:ahLst/>
            <a:cxnLst/>
            <a:rect l="l" t="t" r="r" b="b"/>
            <a:pathLst>
              <a:path w="14153" h="4988" extrusionOk="0">
                <a:moveTo>
                  <a:pt x="11069" y="0"/>
                </a:moveTo>
                <a:cubicBezTo>
                  <a:pt x="10926" y="0"/>
                  <a:pt x="10929" y="227"/>
                  <a:pt x="11080" y="239"/>
                </a:cubicBezTo>
                <a:cubicBezTo>
                  <a:pt x="11335" y="239"/>
                  <a:pt x="12298" y="385"/>
                  <a:pt x="12914" y="385"/>
                </a:cubicBezTo>
                <a:cubicBezTo>
                  <a:pt x="13104" y="385"/>
                  <a:pt x="13262" y="371"/>
                  <a:pt x="13354" y="334"/>
                </a:cubicBezTo>
                <a:lnTo>
                  <a:pt x="13354" y="334"/>
                </a:lnTo>
                <a:cubicBezTo>
                  <a:pt x="13069" y="465"/>
                  <a:pt x="12021" y="644"/>
                  <a:pt x="11723" y="727"/>
                </a:cubicBezTo>
                <a:cubicBezTo>
                  <a:pt x="10426" y="1120"/>
                  <a:pt x="9116" y="1513"/>
                  <a:pt x="7818" y="1917"/>
                </a:cubicBezTo>
                <a:cubicBezTo>
                  <a:pt x="5211" y="2751"/>
                  <a:pt x="2639" y="3680"/>
                  <a:pt x="127" y="4763"/>
                </a:cubicBezTo>
                <a:cubicBezTo>
                  <a:pt x="1" y="4815"/>
                  <a:pt x="87" y="4988"/>
                  <a:pt x="199" y="4988"/>
                </a:cubicBezTo>
                <a:cubicBezTo>
                  <a:pt x="214" y="4988"/>
                  <a:pt x="230" y="4985"/>
                  <a:pt x="246" y="4977"/>
                </a:cubicBezTo>
                <a:cubicBezTo>
                  <a:pt x="4544" y="3108"/>
                  <a:pt x="9021" y="1763"/>
                  <a:pt x="13509" y="453"/>
                </a:cubicBezTo>
                <a:lnTo>
                  <a:pt x="13509" y="453"/>
                </a:lnTo>
                <a:cubicBezTo>
                  <a:pt x="13009" y="894"/>
                  <a:pt x="12473" y="1263"/>
                  <a:pt x="11890" y="1584"/>
                </a:cubicBezTo>
                <a:cubicBezTo>
                  <a:pt x="11768" y="1645"/>
                  <a:pt x="11837" y="1802"/>
                  <a:pt x="11949" y="1802"/>
                </a:cubicBezTo>
                <a:cubicBezTo>
                  <a:pt x="11968" y="1802"/>
                  <a:pt x="11988" y="1797"/>
                  <a:pt x="12009" y="1787"/>
                </a:cubicBezTo>
                <a:cubicBezTo>
                  <a:pt x="12747" y="1382"/>
                  <a:pt x="13438" y="882"/>
                  <a:pt x="14045" y="298"/>
                </a:cubicBezTo>
                <a:cubicBezTo>
                  <a:pt x="14152" y="239"/>
                  <a:pt x="14128" y="72"/>
                  <a:pt x="13997" y="72"/>
                </a:cubicBezTo>
                <a:cubicBezTo>
                  <a:pt x="13021" y="48"/>
                  <a:pt x="12057" y="24"/>
                  <a:pt x="11080" y="1"/>
                </a:cubicBezTo>
                <a:cubicBezTo>
                  <a:pt x="11077" y="0"/>
                  <a:pt x="11073" y="0"/>
                  <a:pt x="11069" y="0"/>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Flecha abajo 32">
            <a:extLst>
              <a:ext uri="{FF2B5EF4-FFF2-40B4-BE49-F238E27FC236}">
                <a16:creationId xmlns:a16="http://schemas.microsoft.com/office/drawing/2014/main" id="{4E1758BE-84C3-4832-9919-0EA163FC77FF}"/>
              </a:ext>
            </a:extLst>
          </p:cNvPr>
          <p:cNvSpPr/>
          <p:nvPr/>
        </p:nvSpPr>
        <p:spPr>
          <a:xfrm>
            <a:off x="4403896" y="4947448"/>
            <a:ext cx="327025" cy="446087"/>
          </a:xfrm>
          <a:prstGeom prst="downArrow">
            <a:avLst/>
          </a:prstGeom>
          <a:ln>
            <a:solidFill>
              <a:srgbClr val="FFC0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CO"/>
          </a:p>
        </p:txBody>
      </p:sp>
      <p:sp>
        <p:nvSpPr>
          <p:cNvPr id="111" name="Flecha abajo 32">
            <a:extLst>
              <a:ext uri="{FF2B5EF4-FFF2-40B4-BE49-F238E27FC236}">
                <a16:creationId xmlns:a16="http://schemas.microsoft.com/office/drawing/2014/main" id="{C0F09B68-19D4-47B1-B897-E36ADD6A55DB}"/>
              </a:ext>
            </a:extLst>
          </p:cNvPr>
          <p:cNvSpPr/>
          <p:nvPr/>
        </p:nvSpPr>
        <p:spPr>
          <a:xfrm>
            <a:off x="7108668" y="4948236"/>
            <a:ext cx="327025" cy="446087"/>
          </a:xfrm>
          <a:prstGeom prst="downArrow">
            <a:avLst/>
          </a:prstGeom>
          <a:ln>
            <a:solidFill>
              <a:srgbClr val="FFC0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CO"/>
          </a:p>
        </p:txBody>
      </p:sp>
      <p:sp>
        <p:nvSpPr>
          <p:cNvPr id="112" name="Flecha abajo 32">
            <a:extLst>
              <a:ext uri="{FF2B5EF4-FFF2-40B4-BE49-F238E27FC236}">
                <a16:creationId xmlns:a16="http://schemas.microsoft.com/office/drawing/2014/main" id="{CEAB186C-C858-4C6F-830F-97C5245F4D68}"/>
              </a:ext>
            </a:extLst>
          </p:cNvPr>
          <p:cNvSpPr/>
          <p:nvPr/>
        </p:nvSpPr>
        <p:spPr>
          <a:xfrm>
            <a:off x="10105116" y="4930404"/>
            <a:ext cx="327025" cy="446087"/>
          </a:xfrm>
          <a:prstGeom prst="downArrow">
            <a:avLst/>
          </a:prstGeom>
          <a:ln>
            <a:solidFill>
              <a:srgbClr val="FFC00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397250310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ítulo 2">
            <a:extLst>
              <a:ext uri="{FF2B5EF4-FFF2-40B4-BE49-F238E27FC236}">
                <a16:creationId xmlns:a16="http://schemas.microsoft.com/office/drawing/2014/main" id="{6CAB6724-EBF6-454B-83EA-04981784D3AE}"/>
              </a:ext>
            </a:extLst>
          </p:cNvPr>
          <p:cNvSpPr txBox="1">
            <a:spLocks/>
          </p:cNvSpPr>
          <p:nvPr/>
        </p:nvSpPr>
        <p:spPr>
          <a:xfrm>
            <a:off x="1360554" y="2735538"/>
            <a:ext cx="4066462" cy="539999"/>
          </a:xfrm>
          <a:prstGeom prst="rect">
            <a:avLst/>
          </a:prstGeom>
          <a:ln/>
        </p:spPr>
        <p:style>
          <a:lnRef idx="0">
            <a:schemeClr val="accent6"/>
          </a:lnRef>
          <a:fillRef idx="3">
            <a:schemeClr val="accent6"/>
          </a:fillRef>
          <a:effectRef idx="3">
            <a:schemeClr val="accent6"/>
          </a:effectRef>
          <a:fontRef idx="minor">
            <a:schemeClr val="lt1"/>
          </a:fontRef>
        </p:style>
        <p:txBody>
          <a:bodyPr vert="horz" lIns="648000" tIns="45708" rIns="0" bIns="45708" rtlCol="0" anchor="ctr" anchorCtr="0">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r>
              <a:rPr lang="es-ES" sz="2800" dirty="0">
                <a:solidFill>
                  <a:schemeClr val="bg1"/>
                </a:solidFill>
              </a:rPr>
              <a:t>     Ordinarias</a:t>
            </a:r>
          </a:p>
        </p:txBody>
      </p:sp>
      <p:sp>
        <p:nvSpPr>
          <p:cNvPr id="51" name="Título 2">
            <a:extLst>
              <a:ext uri="{FF2B5EF4-FFF2-40B4-BE49-F238E27FC236}">
                <a16:creationId xmlns:a16="http://schemas.microsoft.com/office/drawing/2014/main" id="{FB198237-1713-40B2-85DA-4868E69CEFD3}"/>
              </a:ext>
            </a:extLst>
          </p:cNvPr>
          <p:cNvSpPr txBox="1">
            <a:spLocks/>
          </p:cNvSpPr>
          <p:nvPr/>
        </p:nvSpPr>
        <p:spPr>
          <a:xfrm>
            <a:off x="6619806" y="2711226"/>
            <a:ext cx="4211639" cy="539858"/>
          </a:xfrm>
          <a:prstGeom prst="rect">
            <a:avLst/>
          </a:prstGeom>
        </p:spPr>
        <p:style>
          <a:lnRef idx="0">
            <a:schemeClr val="accent6"/>
          </a:lnRef>
          <a:fillRef idx="3">
            <a:schemeClr val="accent6"/>
          </a:fillRef>
          <a:effectRef idx="3">
            <a:schemeClr val="accent6"/>
          </a:effectRef>
          <a:fontRef idx="minor">
            <a:schemeClr val="lt1"/>
          </a:fontRef>
        </p:style>
        <p:txBody>
          <a:bodyPr vert="horz" lIns="360000" tIns="45720" rIns="0" bIns="45720" rtlCol="0" anchor="b" anchorCtr="0">
            <a:noAutofit/>
          </a:bodyPr>
          <a:lstStyle>
            <a:lvl1pPr algn="l" defTabSz="914400" rtl="0" eaLnBrk="1" latinLnBrk="0" hangingPunct="1">
              <a:lnSpc>
                <a:spcPct val="90000"/>
              </a:lnSpc>
              <a:spcBef>
                <a:spcPct val="0"/>
              </a:spcBef>
              <a:buNone/>
              <a:defRPr sz="3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s-ES" sz="2800" dirty="0">
                <a:solidFill>
                  <a:schemeClr val="bg1"/>
                </a:solidFill>
              </a:rPr>
            </a:br>
            <a:r>
              <a:rPr lang="es-ES" sz="2800" dirty="0">
                <a:solidFill>
                  <a:schemeClr val="bg1"/>
                </a:solidFill>
              </a:rPr>
              <a:t>        Excepcionales</a:t>
            </a:r>
          </a:p>
        </p:txBody>
      </p:sp>
      <p:sp>
        <p:nvSpPr>
          <p:cNvPr id="54" name="Título 2">
            <a:extLst>
              <a:ext uri="{FF2B5EF4-FFF2-40B4-BE49-F238E27FC236}">
                <a16:creationId xmlns:a16="http://schemas.microsoft.com/office/drawing/2014/main" id="{270CA513-FE01-45BE-98E8-BD7D0AB10019}"/>
              </a:ext>
            </a:extLst>
          </p:cNvPr>
          <p:cNvSpPr txBox="1">
            <a:spLocks/>
          </p:cNvSpPr>
          <p:nvPr/>
        </p:nvSpPr>
        <p:spPr>
          <a:xfrm>
            <a:off x="706294" y="460850"/>
            <a:ext cx="10707939" cy="539858"/>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360000" tIns="45720" rIns="0" bIns="45720" rtlCol="0" anchor="b" anchorCtr="0">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s-ES" sz="3600" dirty="0">
                <a:solidFill>
                  <a:srgbClr val="E3022E"/>
                </a:solidFill>
                <a:latin typeface="+mn-lt"/>
                <a:ea typeface="+mn-ea"/>
                <a:cs typeface="+mn-cs"/>
              </a:rPr>
              <a:t>¿QUÉ SON LAS VIGENCIAS FUTURAS?</a:t>
            </a:r>
          </a:p>
        </p:txBody>
      </p:sp>
      <p:sp>
        <p:nvSpPr>
          <p:cNvPr id="55" name="CuadroTexto 54">
            <a:extLst>
              <a:ext uri="{FF2B5EF4-FFF2-40B4-BE49-F238E27FC236}">
                <a16:creationId xmlns:a16="http://schemas.microsoft.com/office/drawing/2014/main" id="{D97B77DB-A51F-4740-9F9B-57E6763D5004}"/>
              </a:ext>
            </a:extLst>
          </p:cNvPr>
          <p:cNvSpPr txBox="1"/>
          <p:nvPr/>
        </p:nvSpPr>
        <p:spPr>
          <a:xfrm>
            <a:off x="338668" y="1140977"/>
            <a:ext cx="11430000" cy="1323439"/>
          </a:xfrm>
          <a:prstGeom prst="rect">
            <a:avLst/>
          </a:prstGeom>
          <a:noFill/>
        </p:spPr>
        <p:txBody>
          <a:bodyPr wrap="square" rtlCol="0">
            <a:spAutoFit/>
          </a:bodyPr>
          <a:lstStyle/>
          <a:p>
            <a:pPr algn="just"/>
            <a:r>
              <a:rPr lang="es-ES_tradnl" sz="2000" dirty="0">
                <a:effectLst/>
                <a:ea typeface="Calibri" panose="020F0502020204030204" pitchFamily="34" charset="0"/>
                <a:cs typeface="Times New Roman" panose="02020603050405020304" pitchFamily="18" charset="0"/>
              </a:rPr>
              <a:t>Instrumento de planeación y ejecución presupuestal que permite a las entidades asumir compromisos que afectan los presupuestos de vigencias fiscales siguientes, con el objetivo de financiar proyectos de inversión, gastos de funcionamiento, gastos de operación o de servicio de la deuda, que por su estructura y formulación requieren comprometer presupuestos de varios años.</a:t>
            </a:r>
            <a:r>
              <a:rPr lang="es-CO" sz="2000" dirty="0">
                <a:solidFill>
                  <a:schemeClr val="bg1"/>
                </a:solidFill>
              </a:rPr>
              <a:t>e</a:t>
            </a:r>
            <a:endParaRPr lang="es-CO" sz="2000" dirty="0">
              <a:solidFill>
                <a:schemeClr val="tx2">
                  <a:lumMod val="90000"/>
                  <a:lumOff val="10000"/>
                </a:schemeClr>
              </a:solidFill>
              <a:cs typeface="Calibri" panose="020F0502020204030204" pitchFamily="34" charset="0"/>
            </a:endParaRPr>
          </a:p>
        </p:txBody>
      </p:sp>
      <p:grpSp>
        <p:nvGrpSpPr>
          <p:cNvPr id="56" name="Grupo 55">
            <a:extLst>
              <a:ext uri="{FF2B5EF4-FFF2-40B4-BE49-F238E27FC236}">
                <a16:creationId xmlns:a16="http://schemas.microsoft.com/office/drawing/2014/main" id="{9F8B435D-62D3-4548-AC2E-0D8C891A1C5C}"/>
              </a:ext>
            </a:extLst>
          </p:cNvPr>
          <p:cNvGrpSpPr/>
          <p:nvPr/>
        </p:nvGrpSpPr>
        <p:grpSpPr>
          <a:xfrm>
            <a:off x="1336197" y="3475651"/>
            <a:ext cx="4066462" cy="618103"/>
            <a:chOff x="872478" y="1196749"/>
            <a:chExt cx="10393017" cy="803749"/>
          </a:xfrm>
        </p:grpSpPr>
        <p:sp>
          <p:nvSpPr>
            <p:cNvPr id="57" name="Rectángulo: esquinas redondeadas 56">
              <a:extLst>
                <a:ext uri="{FF2B5EF4-FFF2-40B4-BE49-F238E27FC236}">
                  <a16:creationId xmlns:a16="http://schemas.microsoft.com/office/drawing/2014/main" id="{A945EBC3-D86E-467D-A3D4-CE868F82B51A}"/>
                </a:ext>
              </a:extLst>
            </p:cNvPr>
            <p:cNvSpPr/>
            <p:nvPr/>
          </p:nvSpPr>
          <p:spPr>
            <a:xfrm>
              <a:off x="872478" y="1196749"/>
              <a:ext cx="10393017" cy="803749"/>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58" name="Rectángulo: esquinas redondeadas 4">
              <a:extLst>
                <a:ext uri="{FF2B5EF4-FFF2-40B4-BE49-F238E27FC236}">
                  <a16:creationId xmlns:a16="http://schemas.microsoft.com/office/drawing/2014/main" id="{5158A3DF-F2AC-4203-8C60-ABFD4BE2BA04}"/>
                </a:ext>
              </a:extLst>
            </p:cNvPr>
            <p:cNvSpPr txBox="1"/>
            <p:nvPr/>
          </p:nvSpPr>
          <p:spPr>
            <a:xfrm>
              <a:off x="911721" y="1235992"/>
              <a:ext cx="10314531" cy="7252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kern="1200" dirty="0"/>
                <a:t>Autorizadas por </a:t>
              </a:r>
              <a:r>
                <a:rPr lang="es-CO" kern="1200" dirty="0" err="1"/>
                <a:t>Confis</a:t>
              </a:r>
              <a:r>
                <a:rPr lang="es-CO" kern="1200" dirty="0"/>
                <a:t>.</a:t>
              </a:r>
            </a:p>
          </p:txBody>
        </p:sp>
      </p:grpSp>
      <p:grpSp>
        <p:nvGrpSpPr>
          <p:cNvPr id="59" name="Grupo 58">
            <a:extLst>
              <a:ext uri="{FF2B5EF4-FFF2-40B4-BE49-F238E27FC236}">
                <a16:creationId xmlns:a16="http://schemas.microsoft.com/office/drawing/2014/main" id="{E5A82A15-FAB5-45E1-8965-CB8D93ECBADD}"/>
              </a:ext>
            </a:extLst>
          </p:cNvPr>
          <p:cNvGrpSpPr/>
          <p:nvPr/>
        </p:nvGrpSpPr>
        <p:grpSpPr>
          <a:xfrm>
            <a:off x="1320843" y="4212086"/>
            <a:ext cx="4066462" cy="739777"/>
            <a:chOff x="886765" y="2154719"/>
            <a:chExt cx="10267648" cy="739777"/>
          </a:xfrm>
        </p:grpSpPr>
        <p:sp>
          <p:nvSpPr>
            <p:cNvPr id="60" name="Rectángulo: esquinas redondeadas 59">
              <a:extLst>
                <a:ext uri="{FF2B5EF4-FFF2-40B4-BE49-F238E27FC236}">
                  <a16:creationId xmlns:a16="http://schemas.microsoft.com/office/drawing/2014/main" id="{412DCCDC-1327-4921-B36A-CCA7153E1491}"/>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61" name="Rectángulo: esquinas redondeadas 4">
              <a:extLst>
                <a:ext uri="{FF2B5EF4-FFF2-40B4-BE49-F238E27FC236}">
                  <a16:creationId xmlns:a16="http://schemas.microsoft.com/office/drawing/2014/main" id="{51D70074-8185-4DCA-A9F5-ACE521E5F7E0}"/>
                </a:ext>
              </a:extLst>
            </p:cNvPr>
            <p:cNvSpPr txBox="1"/>
            <p:nvPr/>
          </p:nvSpPr>
          <p:spPr>
            <a:xfrm>
              <a:off x="922884" y="2190838"/>
              <a:ext cx="10195410"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kern="1200" dirty="0"/>
                <a:t>Mínimo </a:t>
              </a:r>
              <a:r>
                <a:rPr lang="es-CO" b="1" kern="1200" dirty="0"/>
                <a:t>15%</a:t>
              </a:r>
              <a:r>
                <a:rPr lang="es-CO" kern="1200" dirty="0"/>
                <a:t> de </a:t>
              </a:r>
              <a:r>
                <a:rPr lang="es-CO" b="1" kern="1200" dirty="0"/>
                <a:t>apropiación</a:t>
              </a:r>
              <a:r>
                <a:rPr lang="es-CO" kern="1200" dirty="0"/>
                <a:t> en el año en que se concede la autorización.</a:t>
              </a:r>
            </a:p>
          </p:txBody>
        </p:sp>
      </p:grpSp>
      <p:sp>
        <p:nvSpPr>
          <p:cNvPr id="62" name="Rectángulo: esquinas redondeadas 61">
            <a:extLst>
              <a:ext uri="{FF2B5EF4-FFF2-40B4-BE49-F238E27FC236}">
                <a16:creationId xmlns:a16="http://schemas.microsoft.com/office/drawing/2014/main" id="{533EB00E-9B51-4770-A6B4-D36D85BA02B0}"/>
              </a:ext>
            </a:extLst>
          </p:cNvPr>
          <p:cNvSpPr/>
          <p:nvPr/>
        </p:nvSpPr>
        <p:spPr>
          <a:xfrm>
            <a:off x="785763" y="3671779"/>
            <a:ext cx="270528" cy="41149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Rectángulo: esquinas redondeadas 62">
            <a:extLst>
              <a:ext uri="{FF2B5EF4-FFF2-40B4-BE49-F238E27FC236}">
                <a16:creationId xmlns:a16="http://schemas.microsoft.com/office/drawing/2014/main" id="{AF9784A6-2B87-4B5F-A020-A92DF35DEBBF}"/>
              </a:ext>
            </a:extLst>
          </p:cNvPr>
          <p:cNvSpPr/>
          <p:nvPr/>
        </p:nvSpPr>
        <p:spPr>
          <a:xfrm>
            <a:off x="689743" y="4274051"/>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Rectángulo: esquinas redondeadas 63">
            <a:extLst>
              <a:ext uri="{FF2B5EF4-FFF2-40B4-BE49-F238E27FC236}">
                <a16:creationId xmlns:a16="http://schemas.microsoft.com/office/drawing/2014/main" id="{11FE40FC-4451-4940-952D-6837265E1A55}"/>
              </a:ext>
            </a:extLst>
          </p:cNvPr>
          <p:cNvSpPr/>
          <p:nvPr/>
        </p:nvSpPr>
        <p:spPr>
          <a:xfrm>
            <a:off x="706295" y="5178240"/>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5" name="Grupo 64">
            <a:extLst>
              <a:ext uri="{FF2B5EF4-FFF2-40B4-BE49-F238E27FC236}">
                <a16:creationId xmlns:a16="http://schemas.microsoft.com/office/drawing/2014/main" id="{E536B9BA-39FA-4EE0-BFFA-B7ED21E9FE9A}"/>
              </a:ext>
            </a:extLst>
          </p:cNvPr>
          <p:cNvGrpSpPr/>
          <p:nvPr/>
        </p:nvGrpSpPr>
        <p:grpSpPr>
          <a:xfrm>
            <a:off x="6619807" y="3475651"/>
            <a:ext cx="4248486" cy="803749"/>
            <a:chOff x="872478" y="1196749"/>
            <a:chExt cx="10393017" cy="803749"/>
          </a:xfrm>
        </p:grpSpPr>
        <p:sp>
          <p:nvSpPr>
            <p:cNvPr id="66" name="Rectángulo: esquinas redondeadas 65">
              <a:extLst>
                <a:ext uri="{FF2B5EF4-FFF2-40B4-BE49-F238E27FC236}">
                  <a16:creationId xmlns:a16="http://schemas.microsoft.com/office/drawing/2014/main" id="{461C0A24-D69B-4F13-BE60-AB988C616F95}"/>
                </a:ext>
              </a:extLst>
            </p:cNvPr>
            <p:cNvSpPr/>
            <p:nvPr/>
          </p:nvSpPr>
          <p:spPr>
            <a:xfrm>
              <a:off x="872478" y="1196749"/>
              <a:ext cx="10393017" cy="803749"/>
            </a:xfrm>
            <a:prstGeom prst="roundRect">
              <a:avLst>
                <a:gd name="adj" fmla="val 16670"/>
              </a:avLst>
            </a:prstGeom>
          </p:spPr>
          <p:style>
            <a:lnRef idx="2">
              <a:schemeClr val="accent4"/>
            </a:lnRef>
            <a:fillRef idx="1">
              <a:schemeClr val="lt1"/>
            </a:fillRef>
            <a:effectRef idx="0">
              <a:schemeClr val="accent4"/>
            </a:effectRef>
            <a:fontRef idx="minor">
              <a:schemeClr val="dk1"/>
            </a:fontRef>
          </p:style>
          <p:txBody>
            <a:bodyPr/>
            <a:lstStyle/>
            <a:p>
              <a:endParaRPr lang="es-CO"/>
            </a:p>
          </p:txBody>
        </p:sp>
        <p:sp>
          <p:nvSpPr>
            <p:cNvPr id="67" name="Rectángulo: esquinas redondeadas 4">
              <a:extLst>
                <a:ext uri="{FF2B5EF4-FFF2-40B4-BE49-F238E27FC236}">
                  <a16:creationId xmlns:a16="http://schemas.microsoft.com/office/drawing/2014/main" id="{883FBD20-65E3-406A-9FE4-6C6734AB3753}"/>
                </a:ext>
              </a:extLst>
            </p:cNvPr>
            <p:cNvSpPr txBox="1"/>
            <p:nvPr/>
          </p:nvSpPr>
          <p:spPr>
            <a:xfrm>
              <a:off x="911721" y="1235992"/>
              <a:ext cx="10314531" cy="7252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kern="1200" dirty="0"/>
                <a:t>Autorizadas por Concejo, previa aprobación </a:t>
              </a:r>
              <a:r>
                <a:rPr lang="es-CO" kern="1200" dirty="0" err="1"/>
                <a:t>Confis</a:t>
              </a:r>
              <a:r>
                <a:rPr lang="es-CO" kern="1200" dirty="0"/>
                <a:t>.</a:t>
              </a:r>
            </a:p>
          </p:txBody>
        </p:sp>
      </p:grpSp>
      <p:grpSp>
        <p:nvGrpSpPr>
          <p:cNvPr id="68" name="Grupo 67">
            <a:extLst>
              <a:ext uri="{FF2B5EF4-FFF2-40B4-BE49-F238E27FC236}">
                <a16:creationId xmlns:a16="http://schemas.microsoft.com/office/drawing/2014/main" id="{6E3B8B25-6F95-4069-ADA6-DE926095FD2E}"/>
              </a:ext>
            </a:extLst>
          </p:cNvPr>
          <p:cNvGrpSpPr/>
          <p:nvPr/>
        </p:nvGrpSpPr>
        <p:grpSpPr>
          <a:xfrm>
            <a:off x="6635849" y="4424257"/>
            <a:ext cx="4248486" cy="739777"/>
            <a:chOff x="886765" y="2154719"/>
            <a:chExt cx="10267648" cy="739777"/>
          </a:xfrm>
        </p:grpSpPr>
        <p:sp>
          <p:nvSpPr>
            <p:cNvPr id="69" name="Rectángulo: esquinas redondeadas 68">
              <a:extLst>
                <a:ext uri="{FF2B5EF4-FFF2-40B4-BE49-F238E27FC236}">
                  <a16:creationId xmlns:a16="http://schemas.microsoft.com/office/drawing/2014/main" id="{5D0235A5-C047-4CA4-BECE-0F96B0D77310}"/>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70" name="Rectángulo: esquinas redondeadas 4">
              <a:extLst>
                <a:ext uri="{FF2B5EF4-FFF2-40B4-BE49-F238E27FC236}">
                  <a16:creationId xmlns:a16="http://schemas.microsoft.com/office/drawing/2014/main" id="{2F7E9999-58B1-4DE7-ABF4-5916B176086E}"/>
                </a:ext>
              </a:extLst>
            </p:cNvPr>
            <p:cNvSpPr txBox="1"/>
            <p:nvPr/>
          </p:nvSpPr>
          <p:spPr>
            <a:xfrm>
              <a:off x="922885" y="2190838"/>
              <a:ext cx="10195409"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b="1" kern="1200" dirty="0"/>
                <a:t>No requiere apropiación </a:t>
              </a:r>
              <a:r>
                <a:rPr lang="es-CO" kern="1200" dirty="0"/>
                <a:t>en el año en que se concede la autorización.</a:t>
              </a:r>
              <a:endParaRPr lang="es-CO" b="1" kern="1200" dirty="0"/>
            </a:p>
          </p:txBody>
        </p:sp>
      </p:grpSp>
      <p:grpSp>
        <p:nvGrpSpPr>
          <p:cNvPr id="71" name="Grupo 70">
            <a:extLst>
              <a:ext uri="{FF2B5EF4-FFF2-40B4-BE49-F238E27FC236}">
                <a16:creationId xmlns:a16="http://schemas.microsoft.com/office/drawing/2014/main" id="{6785E23D-B7DC-43AF-9B7D-5DBAF3BCA6D6}"/>
              </a:ext>
            </a:extLst>
          </p:cNvPr>
          <p:cNvGrpSpPr/>
          <p:nvPr/>
        </p:nvGrpSpPr>
        <p:grpSpPr>
          <a:xfrm>
            <a:off x="6654943" y="5194123"/>
            <a:ext cx="4244338" cy="1287627"/>
            <a:chOff x="872986" y="2976026"/>
            <a:chExt cx="10279737" cy="642150"/>
          </a:xfrm>
        </p:grpSpPr>
        <p:sp>
          <p:nvSpPr>
            <p:cNvPr id="72" name="Rectángulo: esquinas redondeadas 71">
              <a:extLst>
                <a:ext uri="{FF2B5EF4-FFF2-40B4-BE49-F238E27FC236}">
                  <a16:creationId xmlns:a16="http://schemas.microsoft.com/office/drawing/2014/main" id="{447E1B2C-056F-4889-8BA7-622A85661865}"/>
                </a:ext>
              </a:extLst>
            </p:cNvPr>
            <p:cNvSpPr/>
            <p:nvPr/>
          </p:nvSpPr>
          <p:spPr>
            <a:xfrm>
              <a:off x="872986" y="3059999"/>
              <a:ext cx="10279737" cy="500625"/>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82" name="Rectángulo: esquinas redondeadas 4">
              <a:extLst>
                <a:ext uri="{FF2B5EF4-FFF2-40B4-BE49-F238E27FC236}">
                  <a16:creationId xmlns:a16="http://schemas.microsoft.com/office/drawing/2014/main" id="{4DDEC378-6335-473E-A262-0A0005D13B8C}"/>
                </a:ext>
              </a:extLst>
            </p:cNvPr>
            <p:cNvSpPr txBox="1"/>
            <p:nvPr/>
          </p:nvSpPr>
          <p:spPr>
            <a:xfrm>
              <a:off x="904339" y="2976026"/>
              <a:ext cx="10217032" cy="64215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altLang="es-CO" sz="1600" kern="1200" dirty="0">
                  <a:cs typeface="Calibri" panose="020F0502020204030204" pitchFamily="34" charset="0"/>
                </a:rPr>
                <a:t>Proyectos de infraestructura, energía, comunicaciones, y en gasto público social en los sectores de educación, salud, agua potable y saneamiento básico</a:t>
              </a:r>
              <a:r>
                <a:rPr lang="es-CO" altLang="es-CO" sz="1600" kern="1200" dirty="0"/>
                <a:t>.</a:t>
              </a:r>
              <a:endParaRPr lang="es-CO" sz="1600" kern="1200" dirty="0"/>
            </a:p>
          </p:txBody>
        </p:sp>
      </p:grpSp>
      <p:grpSp>
        <p:nvGrpSpPr>
          <p:cNvPr id="83" name="Grupo 82">
            <a:extLst>
              <a:ext uri="{FF2B5EF4-FFF2-40B4-BE49-F238E27FC236}">
                <a16:creationId xmlns:a16="http://schemas.microsoft.com/office/drawing/2014/main" id="{C5408B62-364D-4395-9F25-B32C6E0CBBCA}"/>
              </a:ext>
            </a:extLst>
          </p:cNvPr>
          <p:cNvGrpSpPr/>
          <p:nvPr/>
        </p:nvGrpSpPr>
        <p:grpSpPr>
          <a:xfrm>
            <a:off x="1306538" y="5048870"/>
            <a:ext cx="4066462" cy="739777"/>
            <a:chOff x="886765" y="2154719"/>
            <a:chExt cx="10267648" cy="739777"/>
          </a:xfrm>
        </p:grpSpPr>
        <p:sp>
          <p:nvSpPr>
            <p:cNvPr id="84" name="Rectángulo: esquinas redondeadas 83">
              <a:extLst>
                <a:ext uri="{FF2B5EF4-FFF2-40B4-BE49-F238E27FC236}">
                  <a16:creationId xmlns:a16="http://schemas.microsoft.com/office/drawing/2014/main" id="{25BA46D4-C886-4313-A80C-D6EF865ED6A3}"/>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85" name="Rectángulo: esquinas redondeadas 4">
              <a:extLst>
                <a:ext uri="{FF2B5EF4-FFF2-40B4-BE49-F238E27FC236}">
                  <a16:creationId xmlns:a16="http://schemas.microsoft.com/office/drawing/2014/main" id="{A63BAFDB-24A6-4C4D-86DD-CD1AE9AE4119}"/>
                </a:ext>
              </a:extLst>
            </p:cNvPr>
            <p:cNvSpPr txBox="1"/>
            <p:nvPr/>
          </p:nvSpPr>
          <p:spPr>
            <a:xfrm>
              <a:off x="922884" y="2190838"/>
              <a:ext cx="10195410"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CO" altLang="es-CO" sz="1800" dirty="0"/>
                <a:t>Su ejecución se inicia con presupuesto de la vigencia en curso.</a:t>
              </a:r>
              <a:endParaRPr lang="es-CO" sz="1800" dirty="0"/>
            </a:p>
          </p:txBody>
        </p:sp>
      </p:grpSp>
      <p:sp>
        <p:nvSpPr>
          <p:cNvPr id="86" name="Rectángulo: esquinas redondeadas 85">
            <a:extLst>
              <a:ext uri="{FF2B5EF4-FFF2-40B4-BE49-F238E27FC236}">
                <a16:creationId xmlns:a16="http://schemas.microsoft.com/office/drawing/2014/main" id="{E37B72DC-93A6-4B83-9E41-BA9E3645236D}"/>
              </a:ext>
            </a:extLst>
          </p:cNvPr>
          <p:cNvSpPr/>
          <p:nvPr/>
        </p:nvSpPr>
        <p:spPr>
          <a:xfrm>
            <a:off x="5965948" y="3621264"/>
            <a:ext cx="462565" cy="344350"/>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7" name="Rectángulo: esquinas redondeadas 86">
            <a:extLst>
              <a:ext uri="{FF2B5EF4-FFF2-40B4-BE49-F238E27FC236}">
                <a16:creationId xmlns:a16="http://schemas.microsoft.com/office/drawing/2014/main" id="{7BB568FE-4A36-44FF-80E9-7635909C253D}"/>
              </a:ext>
            </a:extLst>
          </p:cNvPr>
          <p:cNvSpPr/>
          <p:nvPr/>
        </p:nvSpPr>
        <p:spPr>
          <a:xfrm>
            <a:off x="5965947" y="4510528"/>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Rectángulo: esquinas redondeadas 87">
            <a:extLst>
              <a:ext uri="{FF2B5EF4-FFF2-40B4-BE49-F238E27FC236}">
                <a16:creationId xmlns:a16="http://schemas.microsoft.com/office/drawing/2014/main" id="{E9BE8C62-2DDC-45D5-A8E4-F1924AA5409A}"/>
              </a:ext>
            </a:extLst>
          </p:cNvPr>
          <p:cNvSpPr/>
          <p:nvPr/>
        </p:nvSpPr>
        <p:spPr>
          <a:xfrm>
            <a:off x="5982499" y="5508146"/>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9" name="Gráfico 88" descr="Marca de insignia">
            <a:extLst>
              <a:ext uri="{FF2B5EF4-FFF2-40B4-BE49-F238E27FC236}">
                <a16:creationId xmlns:a16="http://schemas.microsoft.com/office/drawing/2014/main" id="{E689BB60-168C-473F-B3AD-AAA03AF35F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580" y="55013"/>
            <a:ext cx="1132560" cy="1132560"/>
          </a:xfrm>
          <a:prstGeom prst="rect">
            <a:avLst/>
          </a:prstGeom>
        </p:spPr>
      </p:pic>
      <p:pic>
        <p:nvPicPr>
          <p:cNvPr id="90" name="Imagen 89">
            <a:extLst>
              <a:ext uri="{FF2B5EF4-FFF2-40B4-BE49-F238E27FC236}">
                <a16:creationId xmlns:a16="http://schemas.microsoft.com/office/drawing/2014/main" id="{637FB483-730B-4FBD-9D8D-2EA065442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554" y="2471265"/>
            <a:ext cx="818182" cy="818182"/>
          </a:xfrm>
          <a:prstGeom prst="rect">
            <a:avLst/>
          </a:prstGeom>
        </p:spPr>
      </p:pic>
      <p:pic>
        <p:nvPicPr>
          <p:cNvPr id="91" name="Imagen 90">
            <a:extLst>
              <a:ext uri="{FF2B5EF4-FFF2-40B4-BE49-F238E27FC236}">
                <a16:creationId xmlns:a16="http://schemas.microsoft.com/office/drawing/2014/main" id="{13A3FF7A-1283-45C4-90DF-8C5C81C2AE5A}"/>
              </a:ext>
            </a:extLst>
          </p:cNvPr>
          <p:cNvPicPr>
            <a:picLocks noChangeAspect="1"/>
          </p:cNvPicPr>
          <p:nvPr/>
        </p:nvPicPr>
        <p:blipFill>
          <a:blip r:embed="rId7"/>
          <a:stretch>
            <a:fillRect/>
          </a:stretch>
        </p:blipFill>
        <p:spPr>
          <a:xfrm>
            <a:off x="6667888" y="2536948"/>
            <a:ext cx="686011" cy="686011"/>
          </a:xfrm>
          <a:prstGeom prst="rect">
            <a:avLst/>
          </a:prstGeom>
          <a:effectLst>
            <a:glow rad="127000">
              <a:schemeClr val="accent1">
                <a:alpha val="0"/>
              </a:schemeClr>
            </a:glow>
          </a:effectLst>
        </p:spPr>
      </p:pic>
      <p:grpSp>
        <p:nvGrpSpPr>
          <p:cNvPr id="37" name="Grupo 36">
            <a:extLst>
              <a:ext uri="{FF2B5EF4-FFF2-40B4-BE49-F238E27FC236}">
                <a16:creationId xmlns:a16="http://schemas.microsoft.com/office/drawing/2014/main" id="{FD68368A-5373-49D5-A97E-12AF1626AAB0}"/>
              </a:ext>
            </a:extLst>
          </p:cNvPr>
          <p:cNvGrpSpPr/>
          <p:nvPr/>
        </p:nvGrpSpPr>
        <p:grpSpPr>
          <a:xfrm>
            <a:off x="1302331" y="5907764"/>
            <a:ext cx="4066462" cy="739777"/>
            <a:chOff x="886765" y="2154719"/>
            <a:chExt cx="10267648" cy="739777"/>
          </a:xfrm>
        </p:grpSpPr>
        <p:sp>
          <p:nvSpPr>
            <p:cNvPr id="38" name="Rectángulo: esquinas redondeadas 37">
              <a:extLst>
                <a:ext uri="{FF2B5EF4-FFF2-40B4-BE49-F238E27FC236}">
                  <a16:creationId xmlns:a16="http://schemas.microsoft.com/office/drawing/2014/main" id="{5AEF96FE-CDB9-45A4-9F8B-9B3FFF6C98F0}"/>
                </a:ext>
              </a:extLst>
            </p:cNvPr>
            <p:cNvSpPr/>
            <p:nvPr/>
          </p:nvSpPr>
          <p:spPr>
            <a:xfrm>
              <a:off x="886765" y="2154719"/>
              <a:ext cx="10267648" cy="739777"/>
            </a:xfrm>
            <a:prstGeom prst="roundRect">
              <a:avLst>
                <a:gd name="adj" fmla="val 16670"/>
              </a:avLst>
            </a:prstGeom>
          </p:spPr>
          <p:style>
            <a:lnRef idx="2">
              <a:schemeClr val="accent4"/>
            </a:lnRef>
            <a:fillRef idx="1">
              <a:schemeClr val="lt1"/>
            </a:fillRef>
            <a:effectRef idx="0">
              <a:schemeClr val="accent4"/>
            </a:effectRef>
            <a:fontRef idx="minor">
              <a:schemeClr val="dk1"/>
            </a:fontRef>
          </p:style>
        </p:sp>
        <p:sp>
          <p:nvSpPr>
            <p:cNvPr id="39" name="Rectángulo: esquinas redondeadas 4">
              <a:extLst>
                <a:ext uri="{FF2B5EF4-FFF2-40B4-BE49-F238E27FC236}">
                  <a16:creationId xmlns:a16="http://schemas.microsoft.com/office/drawing/2014/main" id="{F3BD2AAD-6726-4922-A03F-EE9854BED65D}"/>
                </a:ext>
              </a:extLst>
            </p:cNvPr>
            <p:cNvSpPr txBox="1"/>
            <p:nvPr/>
          </p:nvSpPr>
          <p:spPr>
            <a:xfrm>
              <a:off x="922884" y="2190838"/>
              <a:ext cx="10195410" cy="6675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CO" altLang="es-CO" dirty="0"/>
                <a:t>* </a:t>
              </a:r>
              <a:r>
                <a:rPr lang="es-CO" altLang="es-CO" sz="1800" dirty="0"/>
                <a:t>Funcionamiento           * Inversión</a:t>
              </a:r>
            </a:p>
            <a:p>
              <a:pPr marL="0" marR="0" lvl="0" indent="0" algn="just" defTabSz="914400" eaLnBrk="1" fontAlgn="auto" latinLnBrk="0" hangingPunct="1">
                <a:lnSpc>
                  <a:spcPct val="100000"/>
                </a:lnSpc>
                <a:spcBef>
                  <a:spcPts val="0"/>
                </a:spcBef>
                <a:spcAft>
                  <a:spcPts val="0"/>
                </a:spcAft>
                <a:buClrTx/>
                <a:buSzTx/>
                <a:buFontTx/>
                <a:buNone/>
                <a:tabLst/>
                <a:defRPr/>
              </a:pPr>
              <a:r>
                <a:rPr lang="es-CO" dirty="0"/>
                <a:t>* Servicio de la deuda    * Operación</a:t>
              </a:r>
              <a:endParaRPr lang="es-CO" sz="1800" dirty="0"/>
            </a:p>
          </p:txBody>
        </p:sp>
      </p:grpSp>
      <p:sp>
        <p:nvSpPr>
          <p:cNvPr id="40" name="Rectángulo: esquinas redondeadas 39">
            <a:extLst>
              <a:ext uri="{FF2B5EF4-FFF2-40B4-BE49-F238E27FC236}">
                <a16:creationId xmlns:a16="http://schemas.microsoft.com/office/drawing/2014/main" id="{83ED7904-5316-439C-AD1B-D627BB67A514}"/>
              </a:ext>
            </a:extLst>
          </p:cNvPr>
          <p:cNvSpPr/>
          <p:nvPr/>
        </p:nvSpPr>
        <p:spPr>
          <a:xfrm>
            <a:off x="689362" y="5974105"/>
            <a:ext cx="462565" cy="378785"/>
          </a:xfrm>
          <a:prstGeom prst="roundRect">
            <a:avLst>
              <a:gd name="adj" fmla="val 16670"/>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7446556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5;p27">
            <a:extLst>
              <a:ext uri="{FF2B5EF4-FFF2-40B4-BE49-F238E27FC236}">
                <a16:creationId xmlns:a16="http://schemas.microsoft.com/office/drawing/2014/main" id="{02EC7FF6-E9A3-438D-A249-A5C20CFC36D9}"/>
              </a:ext>
            </a:extLst>
          </p:cNvPr>
          <p:cNvSpPr/>
          <p:nvPr/>
        </p:nvSpPr>
        <p:spPr>
          <a:xfrm>
            <a:off x="2059515" y="1182694"/>
            <a:ext cx="9013673" cy="629114"/>
          </a:xfrm>
          <a:prstGeom prst="roundRect">
            <a:avLst>
              <a:gd name="adj" fmla="val 16667"/>
            </a:avLst>
          </a:prstGeom>
          <a:ln>
            <a:solidFill>
              <a:schemeClr val="accent4"/>
            </a:solidFill>
            <a:headEnd type="none" w="sm" len="sm"/>
            <a:tailEnd type="none" w="sm" len="sm"/>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441325" lvl="0" rtl="0">
              <a:spcBef>
                <a:spcPts val="0"/>
              </a:spcBef>
              <a:spcAft>
                <a:spcPts val="0"/>
              </a:spcAft>
              <a:buNone/>
            </a:pPr>
            <a:r>
              <a:rPr lang="es-ES" sz="3200" b="1" i="0" dirty="0">
                <a:solidFill>
                  <a:srgbClr val="333333"/>
                </a:solidFill>
                <a:effectLst/>
              </a:rPr>
              <a:t>Vigencias futuras </a:t>
            </a:r>
            <a:r>
              <a:rPr lang="es-ES" sz="3200" b="1" i="0" u="sng" dirty="0">
                <a:solidFill>
                  <a:srgbClr val="333333"/>
                </a:solidFill>
                <a:effectLst/>
              </a:rPr>
              <a:t>ordinarias</a:t>
            </a:r>
            <a:r>
              <a:rPr lang="es-ES" sz="3200" b="1" i="0" dirty="0">
                <a:solidFill>
                  <a:srgbClr val="333333"/>
                </a:solidFill>
                <a:effectLst/>
              </a:rPr>
              <a:t> y excepcionales. </a:t>
            </a:r>
            <a:endParaRPr sz="3200" dirty="0"/>
          </a:p>
        </p:txBody>
      </p:sp>
      <p:sp>
        <p:nvSpPr>
          <p:cNvPr id="9" name="Google Shape;3418;p38">
            <a:extLst>
              <a:ext uri="{FF2B5EF4-FFF2-40B4-BE49-F238E27FC236}">
                <a16:creationId xmlns:a16="http://schemas.microsoft.com/office/drawing/2014/main" id="{12FC4FA6-4E8C-4E73-A1B1-01B556CB2662}"/>
              </a:ext>
            </a:extLst>
          </p:cNvPr>
          <p:cNvSpPr txBox="1">
            <a:spLocks noGrp="1"/>
          </p:cNvSpPr>
          <p:nvPr>
            <p:ph type="title"/>
          </p:nvPr>
        </p:nvSpPr>
        <p:spPr>
          <a:xfrm>
            <a:off x="25448" y="68205"/>
            <a:ext cx="6371175" cy="641600"/>
          </a:xfrm>
          <a:prstGeom prst="rect">
            <a:avLst/>
          </a:prstGeom>
        </p:spPr>
        <p:txBody>
          <a:bodyPr spcFirstLastPara="1" vert="horz" wrap="square" lIns="121900" tIns="121900" rIns="121900" bIns="121900" rtlCol="0" anchor="ctr" anchorCtr="0">
            <a:noAutofit/>
          </a:bodyPr>
          <a:lstStyle/>
          <a:p>
            <a:r>
              <a:rPr lang="es-CO" sz="3600" dirty="0">
                <a:latin typeface="+mn-lt"/>
                <a:ea typeface="+mn-ea"/>
                <a:cs typeface="+mn-cs"/>
              </a:rPr>
              <a:t>DECRETO 192 DE 2021</a:t>
            </a:r>
          </a:p>
        </p:txBody>
      </p:sp>
      <p:sp>
        <p:nvSpPr>
          <p:cNvPr id="13" name="Google Shape;425;p27">
            <a:extLst>
              <a:ext uri="{FF2B5EF4-FFF2-40B4-BE49-F238E27FC236}">
                <a16:creationId xmlns:a16="http://schemas.microsoft.com/office/drawing/2014/main" id="{07E741AC-EFBA-4125-ABD7-B07F7A8EAAA4}"/>
              </a:ext>
            </a:extLst>
          </p:cNvPr>
          <p:cNvSpPr/>
          <p:nvPr/>
        </p:nvSpPr>
        <p:spPr>
          <a:xfrm>
            <a:off x="691267" y="2328900"/>
            <a:ext cx="9526943" cy="629115"/>
          </a:xfrm>
          <a:prstGeom prst="roundRect">
            <a:avLst>
              <a:gd name="adj" fmla="val 16667"/>
            </a:avLst>
          </a:prstGeom>
          <a:ln>
            <a:solidFill>
              <a:schemeClr val="accent6"/>
            </a:solidFill>
            <a:headEnd type="none" w="sm" len="sm"/>
            <a:tailEnd type="none" w="sm" len="s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441325"/>
            <a:r>
              <a:rPr lang="es-CO" sz="3200" b="1" dirty="0">
                <a:solidFill>
                  <a:srgbClr val="333333"/>
                </a:solidFill>
              </a:rPr>
              <a:t>             Declaratoria de importancia estratégica. </a:t>
            </a:r>
            <a:endParaRPr sz="3200" b="1" dirty="0">
              <a:solidFill>
                <a:srgbClr val="333333"/>
              </a:solidFill>
            </a:endParaRPr>
          </a:p>
        </p:txBody>
      </p:sp>
      <p:sp>
        <p:nvSpPr>
          <p:cNvPr id="14" name="Google Shape;425;p27">
            <a:extLst>
              <a:ext uri="{FF2B5EF4-FFF2-40B4-BE49-F238E27FC236}">
                <a16:creationId xmlns:a16="http://schemas.microsoft.com/office/drawing/2014/main" id="{8A2F2EE2-F08B-43F3-9807-138FBFDD2B06}"/>
              </a:ext>
            </a:extLst>
          </p:cNvPr>
          <p:cNvSpPr/>
          <p:nvPr/>
        </p:nvSpPr>
        <p:spPr>
          <a:xfrm>
            <a:off x="1720057" y="3526858"/>
            <a:ext cx="9353132" cy="726956"/>
          </a:xfrm>
          <a:prstGeom prst="roundRect">
            <a:avLst>
              <a:gd name="adj" fmla="val 16667"/>
            </a:avLst>
          </a:prstGeom>
          <a:ln>
            <a:solidFill>
              <a:schemeClr val="accent5"/>
            </a:solidFill>
            <a:headEnd type="none" w="sm" len="sm"/>
            <a:tailEnd type="none" w="sm" len="sm"/>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725488" indent="77788"/>
            <a:r>
              <a:rPr lang="es-ES" sz="2800" b="1" dirty="0">
                <a:solidFill>
                  <a:srgbClr val="333333"/>
                </a:solidFill>
              </a:rPr>
              <a:t>Caducidad de las vigencias futuras y los avales fiscales.</a:t>
            </a:r>
            <a:endParaRPr sz="2800" b="1" dirty="0">
              <a:solidFill>
                <a:srgbClr val="333333"/>
              </a:solidFill>
            </a:endParaRPr>
          </a:p>
        </p:txBody>
      </p:sp>
      <p:sp>
        <p:nvSpPr>
          <p:cNvPr id="15" name="Google Shape;425;p27">
            <a:extLst>
              <a:ext uri="{FF2B5EF4-FFF2-40B4-BE49-F238E27FC236}">
                <a16:creationId xmlns:a16="http://schemas.microsoft.com/office/drawing/2014/main" id="{B6EF93DF-2F9C-429C-A9BB-2695C2C5C60A}"/>
              </a:ext>
            </a:extLst>
          </p:cNvPr>
          <p:cNvSpPr/>
          <p:nvPr/>
        </p:nvSpPr>
        <p:spPr>
          <a:xfrm>
            <a:off x="691267" y="4753753"/>
            <a:ext cx="9430224" cy="671434"/>
          </a:xfrm>
          <a:prstGeom prst="roundRect">
            <a:avLst>
              <a:gd name="adj" fmla="val 16667"/>
            </a:avLst>
          </a:prstGeom>
          <a:ln>
            <a:solidFill>
              <a:schemeClr val="accent2"/>
            </a:solidFill>
            <a:headEnd type="none" w="sm" len="sm"/>
            <a:tailEnd type="none" w="sm" len="sm"/>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algn="ctr"/>
            <a:r>
              <a:rPr lang="es-CO" sz="2800" b="1" dirty="0">
                <a:solidFill>
                  <a:srgbClr val="333333"/>
                </a:solidFill>
              </a:rPr>
              <a:t>                        </a:t>
            </a:r>
            <a:r>
              <a:rPr lang="es-CO" sz="3200" b="1" dirty="0">
                <a:solidFill>
                  <a:srgbClr val="333333"/>
                </a:solidFill>
              </a:rPr>
              <a:t>Procesos contractuales en curso</a:t>
            </a:r>
            <a:r>
              <a:rPr lang="es-CO" sz="2800" b="1" dirty="0">
                <a:solidFill>
                  <a:srgbClr val="333333"/>
                </a:solidFill>
              </a:rPr>
              <a:t>.</a:t>
            </a:r>
            <a:endParaRPr sz="2800" b="1" dirty="0">
              <a:solidFill>
                <a:srgbClr val="333333"/>
              </a:solidFill>
            </a:endParaRPr>
          </a:p>
        </p:txBody>
      </p:sp>
      <p:sp>
        <p:nvSpPr>
          <p:cNvPr id="16" name="Google Shape;425;p27">
            <a:extLst>
              <a:ext uri="{FF2B5EF4-FFF2-40B4-BE49-F238E27FC236}">
                <a16:creationId xmlns:a16="http://schemas.microsoft.com/office/drawing/2014/main" id="{9692332E-3559-4063-8DA4-5DEAA036B6ED}"/>
              </a:ext>
            </a:extLst>
          </p:cNvPr>
          <p:cNvSpPr/>
          <p:nvPr/>
        </p:nvSpPr>
        <p:spPr>
          <a:xfrm>
            <a:off x="2207175" y="5819413"/>
            <a:ext cx="8866014" cy="627895"/>
          </a:xfrm>
          <a:prstGeom prst="roundRect">
            <a:avLst>
              <a:gd name="adj" fmla="val 16667"/>
            </a:avLst>
          </a:prstGeom>
          <a:ln>
            <a:solidFill>
              <a:srgbClr val="C00000"/>
            </a:solidFill>
            <a:headEnd type="none" w="sm" len="sm"/>
            <a:tailEnd type="none" w="sm" len="sm"/>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r>
              <a:rPr lang="es-ES" sz="2800" b="1" dirty="0">
                <a:solidFill>
                  <a:srgbClr val="333333"/>
                </a:solidFill>
              </a:rPr>
              <a:t>      </a:t>
            </a:r>
            <a:r>
              <a:rPr lang="es-ES" sz="3200" b="1" dirty="0">
                <a:solidFill>
                  <a:srgbClr val="333333"/>
                </a:solidFill>
              </a:rPr>
              <a:t>Contratos en ejecución de vigencias futuras.</a:t>
            </a:r>
            <a:endParaRPr sz="3200" b="1" dirty="0">
              <a:solidFill>
                <a:srgbClr val="333333"/>
              </a:solidFill>
            </a:endParaRPr>
          </a:p>
        </p:txBody>
      </p:sp>
      <p:sp>
        <p:nvSpPr>
          <p:cNvPr id="2" name="Elipse 1">
            <a:extLst>
              <a:ext uri="{FF2B5EF4-FFF2-40B4-BE49-F238E27FC236}">
                <a16:creationId xmlns:a16="http://schemas.microsoft.com/office/drawing/2014/main" id="{07DEB8ED-80AA-49C5-96F1-C849D701EBC0}"/>
              </a:ext>
            </a:extLst>
          </p:cNvPr>
          <p:cNvSpPr/>
          <p:nvPr/>
        </p:nvSpPr>
        <p:spPr>
          <a:xfrm>
            <a:off x="691267" y="832051"/>
            <a:ext cx="1709958" cy="1226895"/>
          </a:xfrm>
          <a:prstGeom prst="ellipse">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pPr algn="ctr"/>
            <a:r>
              <a:rPr lang="es-CO" sz="2400" b="1" dirty="0">
                <a:solidFill>
                  <a:schemeClr val="bg1"/>
                </a:solidFill>
              </a:rPr>
              <a:t>Artículo 19°</a:t>
            </a:r>
          </a:p>
        </p:txBody>
      </p:sp>
      <p:sp>
        <p:nvSpPr>
          <p:cNvPr id="51" name="Elipse 50">
            <a:extLst>
              <a:ext uri="{FF2B5EF4-FFF2-40B4-BE49-F238E27FC236}">
                <a16:creationId xmlns:a16="http://schemas.microsoft.com/office/drawing/2014/main" id="{1A6E4D71-76D8-4B99-AB09-7F609CF2328F}"/>
              </a:ext>
            </a:extLst>
          </p:cNvPr>
          <p:cNvSpPr/>
          <p:nvPr/>
        </p:nvSpPr>
        <p:spPr>
          <a:xfrm>
            <a:off x="9363231" y="2030009"/>
            <a:ext cx="1709958" cy="1226895"/>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algn="ctr"/>
            <a:r>
              <a:rPr lang="es-CO" sz="2400" b="1" dirty="0">
                <a:solidFill>
                  <a:schemeClr val="bg1"/>
                </a:solidFill>
              </a:rPr>
              <a:t>Artículo 20°</a:t>
            </a:r>
          </a:p>
        </p:txBody>
      </p:sp>
      <p:sp>
        <p:nvSpPr>
          <p:cNvPr id="52" name="Elipse 51">
            <a:extLst>
              <a:ext uri="{FF2B5EF4-FFF2-40B4-BE49-F238E27FC236}">
                <a16:creationId xmlns:a16="http://schemas.microsoft.com/office/drawing/2014/main" id="{D295DE9F-E885-463B-9B90-6CD913B6A6D2}"/>
              </a:ext>
            </a:extLst>
          </p:cNvPr>
          <p:cNvSpPr/>
          <p:nvPr/>
        </p:nvSpPr>
        <p:spPr>
          <a:xfrm>
            <a:off x="691267" y="3189742"/>
            <a:ext cx="1709958" cy="1226895"/>
          </a:xfrm>
          <a:prstGeom prst="ellipse">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algn="ctr"/>
            <a:r>
              <a:rPr lang="es-CO" sz="2400" b="1" dirty="0">
                <a:solidFill>
                  <a:schemeClr val="bg1"/>
                </a:solidFill>
              </a:rPr>
              <a:t>Artículo 21°</a:t>
            </a:r>
          </a:p>
        </p:txBody>
      </p:sp>
      <p:sp>
        <p:nvSpPr>
          <p:cNvPr id="53" name="Elipse 52">
            <a:extLst>
              <a:ext uri="{FF2B5EF4-FFF2-40B4-BE49-F238E27FC236}">
                <a16:creationId xmlns:a16="http://schemas.microsoft.com/office/drawing/2014/main" id="{9B295836-9F44-40C3-BC6C-4C36108E44CB}"/>
              </a:ext>
            </a:extLst>
          </p:cNvPr>
          <p:cNvSpPr/>
          <p:nvPr/>
        </p:nvSpPr>
        <p:spPr>
          <a:xfrm>
            <a:off x="9363231" y="4416637"/>
            <a:ext cx="1709958" cy="1226895"/>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algn="ctr"/>
            <a:r>
              <a:rPr lang="es-CO" sz="2400" b="1" dirty="0">
                <a:solidFill>
                  <a:schemeClr val="bg1"/>
                </a:solidFill>
              </a:rPr>
              <a:t>Artículo 22°</a:t>
            </a:r>
          </a:p>
        </p:txBody>
      </p:sp>
      <p:sp>
        <p:nvSpPr>
          <p:cNvPr id="54" name="Elipse 53">
            <a:extLst>
              <a:ext uri="{FF2B5EF4-FFF2-40B4-BE49-F238E27FC236}">
                <a16:creationId xmlns:a16="http://schemas.microsoft.com/office/drawing/2014/main" id="{F885F9EF-FFCE-4258-A374-9681D54756AC}"/>
              </a:ext>
            </a:extLst>
          </p:cNvPr>
          <p:cNvSpPr/>
          <p:nvPr/>
        </p:nvSpPr>
        <p:spPr>
          <a:xfrm>
            <a:off x="691267" y="5547433"/>
            <a:ext cx="1899170" cy="1226895"/>
          </a:xfrm>
          <a:prstGeom prst="ellipse">
            <a:avLst/>
          </a:prstGeom>
          <a:solidFill>
            <a:srgbClr val="C00000"/>
          </a:solidFill>
          <a:ln>
            <a:solidFill>
              <a:srgbClr val="C00000"/>
            </a:solidFill>
            <a:headEnd type="none" w="sm" len="sm"/>
            <a:tailEnd type="none" w="sm" len="sm"/>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algn="ctr"/>
            <a:r>
              <a:rPr lang="es-CO" sz="2400" b="1" dirty="0">
                <a:solidFill>
                  <a:schemeClr val="bg1"/>
                </a:solidFill>
              </a:rPr>
              <a:t>Artículo 23°</a:t>
            </a:r>
          </a:p>
        </p:txBody>
      </p:sp>
      <p:sp>
        <p:nvSpPr>
          <p:cNvPr id="18" name="CuadroTexto 17">
            <a:extLst>
              <a:ext uri="{FF2B5EF4-FFF2-40B4-BE49-F238E27FC236}">
                <a16:creationId xmlns:a16="http://schemas.microsoft.com/office/drawing/2014/main" id="{412FF422-60FE-4599-BF8B-ED879B84B56C}"/>
              </a:ext>
            </a:extLst>
          </p:cNvPr>
          <p:cNvSpPr txBox="1"/>
          <p:nvPr/>
        </p:nvSpPr>
        <p:spPr>
          <a:xfrm>
            <a:off x="4712677" y="121609"/>
            <a:ext cx="7292135" cy="1015663"/>
          </a:xfrm>
          <a:prstGeom prst="rect">
            <a:avLst/>
          </a:prstGeom>
          <a:noFill/>
        </p:spPr>
        <p:txBody>
          <a:bodyPr wrap="square" rtlCol="0">
            <a:spAutoFit/>
          </a:bodyPr>
          <a:lstStyle/>
          <a:p>
            <a:pPr algn="r"/>
            <a:r>
              <a:rPr lang="es-CO" sz="2000" b="1" u="sng" dirty="0">
                <a:solidFill>
                  <a:srgbClr val="FF0000"/>
                </a:solidFill>
              </a:rPr>
              <a:t>Modificar de conformidad con lo establecido en la Ley 2116 de 2021 en lo correspondiente a la instancia de aprobación de VF ORDINARIAS</a:t>
            </a:r>
          </a:p>
        </p:txBody>
      </p:sp>
    </p:spTree>
    <p:extLst>
      <p:ext uri="{BB962C8B-B14F-4D97-AF65-F5344CB8AC3E}">
        <p14:creationId xmlns:p14="http://schemas.microsoft.com/office/powerpoint/2010/main" val="3661902483"/>
      </p:ext>
    </p:extLst>
  </p:cSld>
  <p:clrMapOvr>
    <a:masterClrMapping/>
  </p:clrMapOvr>
</p:sld>
</file>

<file path=ppt/theme/theme1.xml><?xml version="1.0" encoding="utf-8"?>
<a:theme xmlns:a="http://schemas.openxmlformats.org/drawingml/2006/main" name="Diseño personalizado">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afé Estratégico Planeacion 2020-2024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66F96C82C80E04285FD65CDB40012E5" ma:contentTypeVersion="11" ma:contentTypeDescription="Crear nuevo documento." ma:contentTypeScope="" ma:versionID="de5d671ceae7712822dc243cb8212f84">
  <xsd:schema xmlns:xsd="http://www.w3.org/2001/XMLSchema" xmlns:xs="http://www.w3.org/2001/XMLSchema" xmlns:p="http://schemas.microsoft.com/office/2006/metadata/properties" xmlns:ns3="9c6fa061-6fb9-423c-8bff-790bc7a9f0f6" xmlns:ns4="8856c4d2-28fc-4d01-8e5f-a874d943d6d4" targetNamespace="http://schemas.microsoft.com/office/2006/metadata/properties" ma:root="true" ma:fieldsID="72bfbfed4492605b206907e887893043" ns3:_="" ns4:_="">
    <xsd:import namespace="9c6fa061-6fb9-423c-8bff-790bc7a9f0f6"/>
    <xsd:import namespace="8856c4d2-28fc-4d01-8e5f-a874d943d6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fa061-6fb9-423c-8bff-790bc7a9f0f6"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56c4d2-28fc-4d01-8e5f-a874d943d6d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27512-7C5A-46D8-91CE-0983256D5268}">
  <ds:schemaRefs>
    <ds:schemaRef ds:uri="http://schemas.microsoft.com/sharepoint/v3/contenttype/forms"/>
  </ds:schemaRefs>
</ds:datastoreItem>
</file>

<file path=customXml/itemProps2.xml><?xml version="1.0" encoding="utf-8"?>
<ds:datastoreItem xmlns:ds="http://schemas.openxmlformats.org/officeDocument/2006/customXml" ds:itemID="{2652AFBD-B311-4737-8E49-9A2CACE8CE29}">
  <ds:schemaRefs>
    <ds:schemaRef ds:uri="9c6fa061-6fb9-423c-8bff-790bc7a9f0f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856c4d2-28fc-4d01-8e5f-a874d943d6d4"/>
    <ds:schemaRef ds:uri="http://www.w3.org/XML/1998/namespace"/>
  </ds:schemaRefs>
</ds:datastoreItem>
</file>

<file path=customXml/itemProps3.xml><?xml version="1.0" encoding="utf-8"?>
<ds:datastoreItem xmlns:ds="http://schemas.openxmlformats.org/officeDocument/2006/customXml" ds:itemID="{9C0D34A5-0EB7-4AAF-9352-FB80697C0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fa061-6fb9-423c-8bff-790bc7a9f0f6"/>
    <ds:schemaRef ds:uri="8856c4d2-28fc-4d01-8e5f-a874d943d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26928</TotalTime>
  <Words>4364</Words>
  <Application>Microsoft Office PowerPoint</Application>
  <PresentationFormat>Panorámica</PresentationFormat>
  <Paragraphs>511</Paragraphs>
  <Slides>46</Slides>
  <Notes>37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46</vt:i4>
      </vt:variant>
    </vt:vector>
  </HeadingPairs>
  <TitlesOfParts>
    <vt:vector size="63" baseType="lpstr">
      <vt:lpstr>Arial</vt:lpstr>
      <vt:lpstr>Arial Black</vt:lpstr>
      <vt:lpstr>Arial Narrow</vt:lpstr>
      <vt:lpstr>Calibri</vt:lpstr>
      <vt:lpstr>Calibri C</vt:lpstr>
      <vt:lpstr>Calibri Light</vt:lpstr>
      <vt:lpstr>Fira Sans Extra Condensed</vt:lpstr>
      <vt:lpstr>Fira Sans Extra Condensed Medium</vt:lpstr>
      <vt:lpstr>Lato Light</vt:lpstr>
      <vt:lpstr>Montserrat Bold</vt:lpstr>
      <vt:lpstr>Open Sans</vt:lpstr>
      <vt:lpstr>Roboto</vt:lpstr>
      <vt:lpstr>Diseño personalizado</vt:lpstr>
      <vt:lpstr>1_Tema de Office</vt:lpstr>
      <vt:lpstr>1_Diseño personalizado</vt:lpstr>
      <vt:lpstr>2_Diseño personalizado</vt:lpstr>
      <vt:lpstr>Café Estratégico Planeacion 2020-2024 (1)</vt:lpstr>
      <vt:lpstr>Presentación de PowerPoint</vt:lpstr>
      <vt:lpstr>Presentación de PowerPoint</vt:lpstr>
      <vt:lpstr>Presentación de PowerPoint</vt:lpstr>
      <vt:lpstr>ASPECTOS NORMATIVOS Y CONCEPTUALES</vt:lpstr>
      <vt:lpstr>Presentación de PowerPoint</vt:lpstr>
      <vt:lpstr>Presentación de PowerPoint</vt:lpstr>
      <vt:lpstr>Presentación de PowerPoint</vt:lpstr>
      <vt:lpstr>Presentación de PowerPoint</vt:lpstr>
      <vt:lpstr>DECRETO 192 DE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BENEFICIOS DE SU UTILIZACIÓN</vt:lpstr>
      <vt:lpstr>PRÁCTICAS INADECUADAS</vt:lpstr>
      <vt:lpstr>CASOS O PREGUNTAS FRECUENTES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 BOGDATA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linda herrera cortes</dc:creator>
  <cp:lastModifiedBy>Jacqueline Andrade Zapata</cp:lastModifiedBy>
  <cp:revision>48</cp:revision>
  <dcterms:created xsi:type="dcterms:W3CDTF">2020-05-27T00:16:04Z</dcterms:created>
  <dcterms:modified xsi:type="dcterms:W3CDTF">2021-08-12T20:14:34Z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0x010100C66F96C82C80E04285FD65CDB40012E5</vt:lpwstr>
  </property>
</Properties>
</file>